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78" r:id="rId10"/>
    <p:sldId id="263" r:id="rId11"/>
    <p:sldId id="264" r:id="rId12"/>
    <p:sldId id="265" r:id="rId13"/>
    <p:sldId id="266" r:id="rId14"/>
    <p:sldId id="277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ucida Sans" panose="020B0602030504020204" pitchFamily="34" charset="77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PT Sans Narrow" panose="020B0506020203020204" pitchFamily="34" charset="7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6ttB4wpKpkY7tVI5R3WgllO/z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A2EA4C-2AE4-4ABD-9046-81B9AFE8A6B0}">
  <a:tblStyle styleId="{DAA2EA4C-2AE4-4ABD-9046-81B9AFE8A6B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 varScale="1">
        <p:scale>
          <a:sx n="96" d="100"/>
          <a:sy n="96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152fff9e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152fff9e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52fff9e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152fff9e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152fff9e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152fff9e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152fff9e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152fff9e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152fff9e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152fff9e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152fff9e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152fff9e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21152fff9ef_0_4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g21152fff9ef_0_4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g21152fff9ef_0_4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g21152fff9ef_0_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g21152fff9ef_0_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g21152fff9ef_0_4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g21152fff9ef_0_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g21152fff9ef_0_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g21152fff9ef_0_4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9" name="Google Shape;19;g21152fff9ef_0_4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g21152fff9ef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152fff9ef_0_5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21152fff9ef_0_50"/>
          <p:cNvSpPr txBox="1">
            <a:spLocks noGrp="1"/>
          </p:cNvSpPr>
          <p:nvPr>
            <p:ph type="title" hasCustomPrompt="1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g21152fff9ef_0_50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21152fff9ef_0_5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152fff9ef_0_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152fff9ef_0_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21152fff9ef_0_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g21152fff9ef_0_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21152fff9ef_0_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21152fff9ef_0_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152fff9ef_0_6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21152fff9ef_0_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1" name="Google Shape;71;g21152fff9ef_0_6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g21152fff9ef_0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1152fff9ef_0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21152fff9ef_0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1152fff9ef_0_16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g21152fff9ef_0_16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21152fff9ef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1152fff9ef_0_2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g21152fff9ef_0_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21152fff9ef_0_20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21152fff9ef_0_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1152fff9ef_0_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21152fff9ef_0_25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g21152fff9ef_0_25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21152fff9ef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1152fff9ef_0_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21152fff9ef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1152fff9ef_0_3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g21152fff9ef_0_3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g21152fff9ef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1152fff9ef_0_37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21152fff9ef_0_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1152fff9ef_0_4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g21152fff9ef_0_40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g21152fff9ef_0_40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g21152fff9ef_0_40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g21152fff9ef_0_40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21152fff9ef_0_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152fff9ef_0_47"/>
          <p:cNvSpPr txBox="1">
            <a:spLocks noGrp="1"/>
          </p:cNvSpPr>
          <p:nvPr>
            <p:ph type="body" idx="1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g21152fff9ef_0_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1152fff9ef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g21152fff9ef_0_0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21152fff9ef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xfrm>
            <a:off x="6817190" y="2721789"/>
            <a:ext cx="3618284" cy="13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Calibri"/>
              <a:buNone/>
            </a:pPr>
            <a:r>
              <a:rPr lang="en-IN" sz="2800">
                <a:solidFill>
                  <a:srgbClr val="080808"/>
                </a:solidFill>
              </a:rPr>
              <a:t>Cyclistic Data Analysis</a:t>
            </a:r>
            <a:endParaRPr/>
          </a:p>
        </p:txBody>
      </p:sp>
      <p:sp>
        <p:nvSpPr>
          <p:cNvPr id="80" name="Google Shape;80;p1"/>
          <p:cNvSpPr txBox="1">
            <a:spLocks noGrp="1"/>
          </p:cNvSpPr>
          <p:nvPr>
            <p:ph type="subTitle" idx="1"/>
          </p:nvPr>
        </p:nvSpPr>
        <p:spPr>
          <a:xfrm>
            <a:off x="7275860" y="4161701"/>
            <a:ext cx="2700944" cy="659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600"/>
              <a:buNone/>
            </a:pPr>
            <a:r>
              <a:rPr lang="en-IN" sz="1600">
                <a:solidFill>
                  <a:srgbClr val="080808"/>
                </a:solidFill>
              </a:rPr>
              <a:t>Rithvik Vinekar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/>
              <a:t>Weekdays for members</a:t>
            </a:r>
            <a:endParaRPr/>
          </a:p>
        </p:txBody>
      </p:sp>
      <p:pic>
        <p:nvPicPr>
          <p:cNvPr id="123" name="Google Shape;123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45412" y="623302"/>
            <a:ext cx="7346588" cy="524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Members take many more rides during the weekdays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This graph shows that as far as number of rides are concerned, members beat casual users, especially in weekdays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/>
              <a:t>Casual users spend more time on rides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Overall, the mean values repeat the trend seen in duration sums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02068-9565-6F22-D4B3-46CCED617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2522147-9DF1-304E-9768-A3EE2C18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898690"/>
            <a:ext cx="7339820" cy="52408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152fff9ef_0_81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Timelines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Data skew</a:t>
            </a:r>
            <a:endParaRPr dirty="0"/>
          </a:p>
        </p:txBody>
      </p:sp>
      <p:pic>
        <p:nvPicPr>
          <p:cNvPr id="142" name="Google Shape;142;p7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622851"/>
            <a:ext cx="7420605" cy="529853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/>
              <a:t>Docked bikes are bikes which are manually docked by users without intervention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/>
              <a:t>Some docked bikes have been hired for up to 28 days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/>
              <a:t>However, all other bikes do not exceed 24 </a:t>
            </a:r>
            <a:r>
              <a:rPr lang="en-US" dirty="0" err="1"/>
              <a:t>hrs</a:t>
            </a:r>
            <a:r>
              <a:rPr lang="en-US" dirty="0"/>
              <a:t>, which is often the deadline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/>
              <a:t>The member data here flatlines at 24 hrs.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/>
              <a:t>This graph shows how docked bike data skews mean and max measurements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C0E5-2509-B1EF-6595-55CC3CAE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 corrected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DE2DB-E870-C97E-F6F1-81FEF7CB8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gg_week_max.png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02D34-30A7-64FA-ADDA-BDF30AA3453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Removing the </a:t>
            </a:r>
            <a:r>
              <a:rPr lang="en-US" dirty="0" err="1"/>
              <a:t>docked_bike</a:t>
            </a:r>
            <a:r>
              <a:rPr lang="en-US" dirty="0"/>
              <a:t> data shows a flatline at 24 </a:t>
            </a:r>
            <a:r>
              <a:rPr lang="en-US" dirty="0" err="1"/>
              <a:t>hrs</a:t>
            </a:r>
            <a:r>
              <a:rPr lang="en-US" dirty="0"/>
              <a:t> as it should be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The trend still shows casual users use the bike to the max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14F97E2-A941-073C-8CBD-E4590B7D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14" y="544286"/>
            <a:ext cx="7445957" cy="531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0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/>
              <a:t>Casual users on average ride longer in weekends</a:t>
            </a:r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Most rides are during the summer months, while spring and autumn have lesser ridership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Members are consistent throughout the year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Some very long drives on weekdays towards the end and start of the year – holiday season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These may be weekdays, but are most likely holidays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•"/>
            </a:pPr>
            <a:r>
              <a:rPr lang="en-IN"/>
              <a:t>The trend lines show much more spread in casual usage than by members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8D6A2-4652-C396-3BD5-E7E342CCC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DA84B03-6C34-8710-4507-B363BAFAF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34" y="566058"/>
            <a:ext cx="7415466" cy="52948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152fff9ef_0_87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Weekday-Weekend trends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/>
              <a:t>Docked bikes</a:t>
            </a:r>
            <a:endParaRPr/>
          </a:p>
        </p:txBody>
      </p:sp>
      <p:pic>
        <p:nvPicPr>
          <p:cNvPr id="161" name="Google Shape;161;p9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570901"/>
            <a:ext cx="7419975" cy="529808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dirty="0"/>
              <a:t>Casual riders use docked bikes. There is no data on members using docked bikes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dirty="0"/>
              <a:t>The </a:t>
            </a:r>
            <a:r>
              <a:rPr lang="en-IN" dirty="0" err="1"/>
              <a:t>docked_bike</a:t>
            </a:r>
            <a:r>
              <a:rPr lang="en-IN" dirty="0"/>
              <a:t> data had to be removed as it is a source of skew due to its complete absence of member usage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dirty="0"/>
              <a:t>Classic bikes are preferred for casual users, especially for longer duration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dirty="0"/>
              <a:t>Electric bikes are also often used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/>
              <a:t>How long are the rides?</a:t>
            </a:r>
            <a:endParaRPr/>
          </a:p>
        </p:txBody>
      </p:sp>
      <p:pic>
        <p:nvPicPr>
          <p:cNvPr id="168" name="Google Shape;168;p10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663058"/>
            <a:ext cx="7419975" cy="529808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The histograms show that most members have rides under 1000 sec (15 min rides), while casual riders ride longer more often.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Weekend usage of casual riders is more</a:t>
            </a:r>
            <a:endParaRPr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152fff9ef_0_93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Commutes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643468" y="621792"/>
            <a:ext cx="6247718" cy="541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Agenda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body" idx="1"/>
          </p:nvPr>
        </p:nvSpPr>
        <p:spPr>
          <a:xfrm>
            <a:off x="7534654" y="643466"/>
            <a:ext cx="4013877" cy="557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Data Sources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Daily trends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Timelines</a:t>
            </a:r>
            <a:endParaRPr sz="2000"/>
          </a:p>
          <a:p>
            <a:pPr marL="228600" lvl="0" indent="-101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Weekday trends</a:t>
            </a:r>
            <a:endParaRPr sz="2000"/>
          </a:p>
          <a:p>
            <a:pPr marL="228600" lvl="0" indent="-101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Commutes</a:t>
            </a:r>
            <a:endParaRPr sz="2000"/>
          </a:p>
          <a:p>
            <a:pPr marL="228600" lvl="0" indent="-101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Conclusion</a:t>
            </a:r>
            <a:endParaRPr sz="2000"/>
          </a:p>
          <a:p>
            <a:pPr marL="228600" lvl="0" indent="-101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Next Steps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11"/>
          <p:cNvGraphicFramePr/>
          <p:nvPr>
            <p:extLst>
              <p:ext uri="{D42A27DB-BD31-4B8C-83A1-F6EECF244321}">
                <p14:modId xmlns:p14="http://schemas.microsoft.com/office/powerpoint/2010/main" val="4237710583"/>
              </p:ext>
            </p:extLst>
          </p:nvPr>
        </p:nvGraphicFramePr>
        <p:xfrm>
          <a:off x="5089525" y="1085350"/>
          <a:ext cx="6596700" cy="37904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7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06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commuteid_from_to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u="none" strike="noStrike" cap="none"/>
                        <a:t>&lt;fctr&gt;</a:t>
                      </a:r>
                      <a:endParaRPr/>
                    </a:p>
                  </a:txBody>
                  <a:tcPr marL="15100" marR="15100" marT="12075" marB="75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member_casual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u="none" strike="noStrike" cap="none"/>
                        <a:t>&lt;fctr&gt;</a:t>
                      </a:r>
                      <a:endParaRPr/>
                    </a:p>
                  </a:txBody>
                  <a:tcPr marL="15100" marR="15100" marT="12075" marB="75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roundtrip</a:t>
                      </a:r>
                      <a:endParaRPr/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u="none" strike="noStrike" cap="none"/>
                        <a:t>&lt;lgl&gt;</a:t>
                      </a:r>
                      <a:endParaRPr/>
                    </a:p>
                  </a:txBody>
                  <a:tcPr marL="15100" marR="15100" marT="12075" marB="75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count</a:t>
                      </a:r>
                      <a:endParaRPr/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u="none" strike="noStrike" cap="none"/>
                        <a:t>&lt;int&gt;</a:t>
                      </a:r>
                      <a:endParaRPr/>
                    </a:p>
                  </a:txBody>
                  <a:tcPr marL="15100" marR="15100" marT="12075" marB="75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13022_-_13022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casual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10447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13300_-_13300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casual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6527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13300_-_13022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casual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5100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13042_-_13042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casual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4523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13008_-_13008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casual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3987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36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TA1308000012_-_TA1308000012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casual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2904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13022_-_13300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casual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2854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13022_-_13008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casual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2735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15544_-_15544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casual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2423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15544_-_13022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casual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2397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88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KA1503000014_-_KA1503000071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member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5848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5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KA1503000071_-_KA1503000014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member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5544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5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KA1503000014_-_KA1504000076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member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5278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7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KA1504000076_-_KA1503000014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member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4745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13216_-_13217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member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3268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13217_-_13216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member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3215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1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13332_-_TA1307000130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member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2891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TA1307000130_-_13332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member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2876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841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KA1503000071_-_TA1309000037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member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2267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1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/>
                        <a:t>13332_-_TA1307000121</a:t>
                      </a:r>
                      <a:endParaRPr/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member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solidFill>
                            <a:sysClr val="windowText" lastClr="000000"/>
                          </a:solidFill>
                        </a:rPr>
                        <a:t>2091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100" marR="15100" marT="5025" marB="502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80" name="Google Shape;180;p11"/>
          <p:cNvSpPr/>
          <p:nvPr/>
        </p:nvSpPr>
        <p:spPr>
          <a:xfrm>
            <a:off x="5089525" y="171926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ucida Sans"/>
              <a:buNone/>
            </a:pPr>
            <a:br>
              <a:rPr lang="en-IN" sz="9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/>
              <a:t>Casual commuters often do round trips</a:t>
            </a: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The top 10 commutes for casual riders show 6/10 times a round trip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In contrast, members do not show round trips in the top ten.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In fact, the top two are commutes to and fro from the same pair of stations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The same is true for the next two pairs of commutes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/>
              <a:t>Round trips</a:t>
            </a:r>
            <a:endParaRPr/>
          </a:p>
        </p:txBody>
      </p:sp>
      <p:pic>
        <p:nvPicPr>
          <p:cNvPr id="188" name="Google Shape;188;p12" descr="Chart,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45412" y="623302"/>
            <a:ext cx="7346588" cy="524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It would be wrong to suggest that members do not do round trips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However, the proportion of these is lower than casual riders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To-and-Fro commutes dominate member rides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/>
              <a:t>Round trips for members are short, and may represent errands run during their job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Conclusions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dirty="0"/>
              <a:t>All these graphs seem to emphasize similar theme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dirty="0"/>
              <a:t>Casual riders prefer long trips during the weekends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IN" dirty="0"/>
              <a:t>Classic bikes may be preferred due to their nostalgia during casual drives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IN" dirty="0"/>
              <a:t>Docked bikes are used often, perhaps for quick transit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IN" dirty="0"/>
              <a:t>Casual riders show a wide variety in duration of rides, from very short to very long rides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dirty="0"/>
              <a:t>Member riders generally use the trips for commuting to and </a:t>
            </a:r>
            <a:r>
              <a:rPr lang="en-IN" dirty="0" err="1"/>
              <a:t>fro</a:t>
            </a:r>
            <a:r>
              <a:rPr lang="en-IN" dirty="0"/>
              <a:t> from home to work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IN" dirty="0"/>
              <a:t>Round trips may represent errands during the job work, and they are less frequent </a:t>
            </a:r>
            <a:r>
              <a:rPr lang="en-IN"/>
              <a:t>than casual users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IN" dirty="0"/>
              <a:t>Docked bikes are not used, or there is absence of data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IN" dirty="0"/>
              <a:t>Members show much more consistency in time duration of hire, with most hires being for around 15 min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Next Steps</a:t>
            </a:r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Frequently used starting points for Casual users like station_id 13022 (Streeter Dr &amp; Grand Ave) or 13300 (DuSable Lake Shore Dr &amp; Monroe St ) should have campaigns targeted at regular users frequenting these stations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Casual users who may use rides for daily commute should be made aware of the benefits of membership, and easy way to obtain the same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Weekday casual users should be made aware of the benefits of membership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152fff9ef_0_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Aims</a:t>
            </a:r>
            <a:endParaRPr/>
          </a:p>
        </p:txBody>
      </p:sp>
      <p:sp>
        <p:nvSpPr>
          <p:cNvPr id="92" name="Google Shape;92;g21152fff9ef_0_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 err="1"/>
              <a:t>Cyclistic</a:t>
            </a:r>
            <a:r>
              <a:rPr lang="en-IN" dirty="0"/>
              <a:t> is a bike-hiring service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/>
              <a:t>It has historical trip data which may be used for analysis. There are two types of riders : annual members and casual riders. </a:t>
            </a:r>
            <a:r>
              <a:rPr lang="en-IN" dirty="0" err="1"/>
              <a:t>Cyclistic</a:t>
            </a:r>
            <a:r>
              <a:rPr lang="en-IN" dirty="0"/>
              <a:t> would like to increase annual membership. The question that needs answering is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dirty="0"/>
              <a:t>						 							</a:t>
            </a:r>
            <a:br>
              <a:rPr lang="en-IN" dirty="0"/>
            </a:br>
            <a:r>
              <a:rPr lang="en-IN" dirty="0"/>
              <a:t>The </a:t>
            </a:r>
            <a:r>
              <a:rPr lang="en-IN" b="1" i="1" dirty="0"/>
              <a:t>difference in usage </a:t>
            </a:r>
            <a:r>
              <a:rPr lang="en-IN" dirty="0"/>
              <a:t>of </a:t>
            </a:r>
            <a:r>
              <a:rPr lang="en-IN" dirty="0" err="1"/>
              <a:t>Cyclistic</a:t>
            </a:r>
            <a:r>
              <a:rPr lang="en-IN" dirty="0"/>
              <a:t> bikes by members and casual riders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152fff9ef_0_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Sources</a:t>
            </a:r>
            <a:endParaRPr/>
          </a:p>
        </p:txBody>
      </p:sp>
      <p:sp>
        <p:nvSpPr>
          <p:cNvPr id="98" name="Google Shape;98;g21152fff9ef_0_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The data was obtained online </a:t>
            </a:r>
            <a:r>
              <a:rPr lang="en-IN" u="sng" dirty="0">
                <a:solidFill>
                  <a:schemeClr val="hlink"/>
                </a:solidFill>
                <a:hlinkClick r:id="rId3"/>
              </a:rPr>
              <a:t>https://divvy-tripdata.s3.amazonaws.com/index.html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/>
              <a:t>The license is permissible</a:t>
            </a:r>
            <a:r>
              <a:rPr lang="en-IN" baseline="30000" dirty="0"/>
              <a:t>1</a:t>
            </a:r>
            <a:r>
              <a:rPr lang="en-IN" dirty="0"/>
              <a:t> for the purpose of this analysis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/>
              <a:t>Data pertaining to 12 months from 2022-01 to 2022-12 was used for this study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/>
              <a:t>Data is in the form of csv files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/>
              <a:t>Documentation for the process of analysis is provided as a markdown document with this presentation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49B020-23F0-F2C1-D9A2-1CB4E65BD01C}"/>
              </a:ext>
            </a:extLst>
          </p:cNvPr>
          <p:cNvSpPr txBox="1"/>
          <p:nvPr/>
        </p:nvSpPr>
        <p:spPr>
          <a:xfrm>
            <a:off x="2699657" y="6311625"/>
            <a:ext cx="455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ride.divvybikes.com</a:t>
            </a:r>
            <a:r>
              <a:rPr lang="en-US" dirty="0"/>
              <a:t>/data-license-agreement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BBFA-78FD-1682-1033-BF0FA502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66B9-0E4F-5952-CA05-943E1B8CF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from csv files were read into a single R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New variables were derived from those in the raw data, such as duration of hire</a:t>
            </a:r>
          </a:p>
          <a:p>
            <a:r>
              <a:rPr lang="en-US" dirty="0"/>
              <a:t>The </a:t>
            </a:r>
            <a:r>
              <a:rPr lang="en-US" dirty="0" err="1"/>
              <a:t>member_casual</a:t>
            </a:r>
            <a:r>
              <a:rPr lang="en-US" dirty="0"/>
              <a:t> variable is the key variable for all analysis</a:t>
            </a:r>
          </a:p>
          <a:p>
            <a:r>
              <a:rPr lang="en-US" dirty="0"/>
              <a:t>The following analysis starts with weekday trends, i.e. usage on different days of the week</a:t>
            </a:r>
          </a:p>
          <a:p>
            <a:r>
              <a:rPr lang="en-US" dirty="0"/>
              <a:t>It is assumed that weekend consists of Saturday and Sunday, while weekday consists of Monday to Friday. </a:t>
            </a:r>
          </a:p>
          <a:p>
            <a:r>
              <a:rPr lang="en-US" dirty="0"/>
              <a:t>Public holidays are not taken into consideration. These may fall on weekdays, but may follow the tendencies of weekends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4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152fff9ef_0_76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Weekday trends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/>
              <a:t>Weekends for casual riders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dirty="0"/>
              <a:t>Taking the sum of durations, weekends seem to be preferred by casual riders</a:t>
            </a:r>
            <a:endParaRPr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dirty="0"/>
              <a:t>Members have no clear preference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DBEB-8831-1D5B-9460-89573A2CE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0C4E5ED-EF76-2421-8042-6EB4B33CA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70" y="606718"/>
            <a:ext cx="7195930" cy="5659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dirty="0"/>
              <a:t>Weekends for casual riders</a:t>
            </a:r>
            <a:endParaRPr dirty="0"/>
          </a:p>
        </p:txBody>
      </p:sp>
      <p:pic>
        <p:nvPicPr>
          <p:cNvPr id="116" name="Google Shape;116;p4" descr="Chart,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45412" y="623302"/>
            <a:ext cx="7346588" cy="524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dirty="0"/>
              <a:t>Casual riders love longer rides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dirty="0"/>
              <a:t>This graph shows that very long duration hires – &gt;24 hrs, are present on every day of the week for casual riders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dirty="0"/>
              <a:t>Is this really the picture?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dirty="0"/>
              <a:t>It is observed that users of docked bikes have registered durations </a:t>
            </a:r>
            <a:r>
              <a:rPr lang="en-IN" dirty="0" err="1"/>
              <a:t>upto</a:t>
            </a:r>
            <a:r>
              <a:rPr lang="en-IN" dirty="0"/>
              <a:t> 28 days, while all others have a 24 hr </a:t>
            </a:r>
            <a:r>
              <a:rPr lang="en-IN" dirty="0" err="1"/>
              <a:t>cutoff</a:t>
            </a:r>
            <a:r>
              <a:rPr lang="en-IN" dirty="0"/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dirty="0"/>
              <a:t>This data is </a:t>
            </a:r>
            <a:r>
              <a:rPr lang="en-IN" b="1" dirty="0"/>
              <a:t>most certainly skewed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0C67-FBB7-F2B5-8AF1-CC6C4AA3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Weekends for casual riders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104E-4E24-DD1E-B5A9-41063460A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CE849-63D5-73DA-B5AC-2E3C6E4DEAB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There is a general trend for greater ridership in weekends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However, with </a:t>
            </a:r>
            <a:r>
              <a:rPr lang="en-US" dirty="0" err="1"/>
              <a:t>docked_bike</a:t>
            </a:r>
            <a:r>
              <a:rPr lang="en-US" dirty="0"/>
              <a:t> data removed, the data is now much more comparable</a:t>
            </a:r>
          </a:p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343B0AC-D67E-F34E-B6C2-9838A291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87" y="598713"/>
            <a:ext cx="7369731" cy="52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5757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Microsoft Macintosh PowerPoint</Application>
  <PresentationFormat>Widescreen</PresentationFormat>
  <Paragraphs>186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Lucida Sans</vt:lpstr>
      <vt:lpstr>PT Sans Narrow</vt:lpstr>
      <vt:lpstr>Open Sans</vt:lpstr>
      <vt:lpstr>Arial</vt:lpstr>
      <vt:lpstr>Tropic</vt:lpstr>
      <vt:lpstr>Cyclistic Data Analysis</vt:lpstr>
      <vt:lpstr>Agenda</vt:lpstr>
      <vt:lpstr>Aims</vt:lpstr>
      <vt:lpstr>Data Sources</vt:lpstr>
      <vt:lpstr>Analysis</vt:lpstr>
      <vt:lpstr>Weekday trends</vt:lpstr>
      <vt:lpstr>Weekends for casual riders</vt:lpstr>
      <vt:lpstr>Weekends for casual riders</vt:lpstr>
      <vt:lpstr>Weekends for casual riders</vt:lpstr>
      <vt:lpstr>Weekdays for members</vt:lpstr>
      <vt:lpstr>Casual users spend more time on rides</vt:lpstr>
      <vt:lpstr>Timelines</vt:lpstr>
      <vt:lpstr>Data skew</vt:lpstr>
      <vt:lpstr>Skew corrected</vt:lpstr>
      <vt:lpstr>Casual users on average ride longer in weekends</vt:lpstr>
      <vt:lpstr>Weekday-Weekend trends</vt:lpstr>
      <vt:lpstr>Docked bikes</vt:lpstr>
      <vt:lpstr>How long are the rides?</vt:lpstr>
      <vt:lpstr>Commutes</vt:lpstr>
      <vt:lpstr>Casual commuters often do round trips</vt:lpstr>
      <vt:lpstr>Round trips</vt:lpstr>
      <vt:lpstr>Conclusions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Data Analysis</dc:title>
  <dc:creator>Rithvik Vinekar</dc:creator>
  <cp:lastModifiedBy>Rithvik Vinekar</cp:lastModifiedBy>
  <cp:revision>1</cp:revision>
  <dcterms:created xsi:type="dcterms:W3CDTF">2023-02-24T18:29:12Z</dcterms:created>
  <dcterms:modified xsi:type="dcterms:W3CDTF">2023-02-24T20:48:12Z</dcterms:modified>
</cp:coreProperties>
</file>