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4" r:id="rId3"/>
    <p:sldId id="257" r:id="rId4"/>
    <p:sldId id="261" r:id="rId5"/>
    <p:sldId id="258" r:id="rId6"/>
    <p:sldId id="259" r:id="rId7"/>
    <p:sldId id="260" r:id="rId8"/>
    <p:sldId id="262" r:id="rId9"/>
    <p:sldId id="263" r:id="rId10"/>
    <p:sldId id="266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5/12/21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5/12/21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5/12/21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rewersfriend.com/homebrew-recipes/" TargetMode="External"/><Relationship Id="rId2" Type="http://schemas.openxmlformats.org/officeDocument/2006/relationships/hyperlink" Target="https://www.brewersfriend.com/brewing-for-beginners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derekdjia/AI_Generated_Recipes#6-other" TargetMode="External"/><Relationship Id="rId4" Type="http://schemas.openxmlformats.org/officeDocument/2006/relationships/hyperlink" Target="https://towardsdatascience.com/generating-novel-cocktail-recipes-with-a-specific-style-through-recurrent-neural-networks-4339e9168404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81E7D-E1CD-AF40-B8EF-ABF9AF8217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Using Neural Nets to Create Beer Recipes (part 1)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A361C8-BB01-2647-90AD-6CE4023187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Paul Chong</a:t>
            </a:r>
          </a:p>
        </p:txBody>
      </p:sp>
    </p:spTree>
    <p:extLst>
      <p:ext uri="{BB962C8B-B14F-4D97-AF65-F5344CB8AC3E}">
        <p14:creationId xmlns:p14="http://schemas.microsoft.com/office/powerpoint/2010/main" val="34954567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2DCAD-348C-204D-891A-244E14EE4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Conclusions/Next part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070EEA-C940-F440-9824-5F77CD34CF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skewed more to all grain American IPA </a:t>
            </a:r>
          </a:p>
          <a:p>
            <a:r>
              <a:rPr lang="en-US" dirty="0"/>
              <a:t>Training Recurrent Neural Nets</a:t>
            </a:r>
          </a:p>
          <a:p>
            <a:r>
              <a:rPr lang="en-US" dirty="0"/>
              <a:t>Complete Recipe </a:t>
            </a:r>
          </a:p>
          <a:p>
            <a:r>
              <a:rPr lang="en-US" dirty="0"/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26704030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9E992-5C38-984B-840D-50CAD2B1B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3E27CF-49B7-394B-81D4-65AD334E8F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000" dirty="0"/>
              <a:t>Brewing For Beginners - Brewer's Friend. Brewer's Friend | Brewer's Friend is a complete homebrew beer recipe designer with brewing calculators, brew day planner, journal &amp;amp; more. Helping you brew your best, every time! (2019, September 18). </a:t>
            </a:r>
            <a:r>
              <a:rPr lang="en-US" sz="2000" dirty="0">
                <a:hlinkClick r:id="rId2"/>
              </a:rPr>
              <a:t>https://www.brewersfriend.com/brewing-for-beginners/</a:t>
            </a:r>
            <a:endParaRPr lang="en-US" sz="2000" dirty="0"/>
          </a:p>
          <a:p>
            <a:r>
              <a:rPr lang="en-US" sz="2000" dirty="0"/>
              <a:t>Homebrew Beer Recipes: Browse 200,000+ at Brewer's Friend. Brewer's Friend Beer Brewing Software. (2021). </a:t>
            </a:r>
            <a:r>
              <a:rPr lang="en-US" sz="2000" dirty="0">
                <a:hlinkClick r:id="rId3"/>
              </a:rPr>
              <a:t>https://www.brewersfriend.com/homebrew-recipes/</a:t>
            </a:r>
            <a:endParaRPr lang="en-US" sz="2000" dirty="0"/>
          </a:p>
          <a:p>
            <a:r>
              <a:rPr lang="en-US" sz="2200" dirty="0" err="1"/>
              <a:t>Bojar</a:t>
            </a:r>
            <a:r>
              <a:rPr lang="en-US" sz="2200" dirty="0"/>
              <a:t>, D. (2019, January 5). Generating Novel Cocktail Recipes with a Specific Style through Recurrent Neural Networks. Medium. </a:t>
            </a:r>
            <a:r>
              <a:rPr lang="en-US" sz="2200" dirty="0">
                <a:hlinkClick r:id="rId4"/>
              </a:rPr>
              <a:t>https://towardsdatascience.com/generating-novel-cocktail-recipes-with-a-specific-style-through-recurrent-neural-networks-4339e9168404</a:t>
            </a:r>
            <a:r>
              <a:rPr lang="en-US" sz="2200" dirty="0"/>
              <a:t>.</a:t>
            </a:r>
          </a:p>
          <a:p>
            <a:r>
              <a:rPr lang="en-US" sz="2200" dirty="0">
                <a:hlinkClick r:id="rId5"/>
              </a:rPr>
              <a:t>https://github.com/derekdjia/AI_Generated_Recipes#6-other</a:t>
            </a:r>
            <a:r>
              <a:rPr lang="en-US" sz="2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03017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D88AF-C51B-214B-9418-3DF31F5CA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29616-2E4C-874F-BC1A-6E28252090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  <a:p>
            <a:r>
              <a:rPr lang="en-US" dirty="0"/>
              <a:t>Understanding of Beer making</a:t>
            </a:r>
          </a:p>
          <a:p>
            <a:r>
              <a:rPr lang="en-US" dirty="0"/>
              <a:t>Data Collection</a:t>
            </a:r>
          </a:p>
          <a:p>
            <a:r>
              <a:rPr lang="en-US" dirty="0"/>
              <a:t>Data Analysis</a:t>
            </a:r>
          </a:p>
        </p:txBody>
      </p:sp>
    </p:spTree>
    <p:extLst>
      <p:ext uri="{BB962C8B-B14F-4D97-AF65-F5344CB8AC3E}">
        <p14:creationId xmlns:p14="http://schemas.microsoft.com/office/powerpoint/2010/main" val="2103004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D27BCC8-9F98-F046-B5AF-9CD3E193A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r>
              <a:rPr lang="en-US" sz="3200" dirty="0"/>
              <a:t>Extensive World of Beer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570A59-32E7-5240-8B75-EBEC3208A0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459287" cy="3965046"/>
          </a:xfrm>
        </p:spPr>
        <p:txBody>
          <a:bodyPr>
            <a:normAutofit/>
          </a:bodyPr>
          <a:lstStyle/>
          <a:p>
            <a:r>
              <a:rPr lang="en-US" sz="2000" dirty="0"/>
              <a:t>Craft brewers collectively produce around 25 million barrels of beer a year </a:t>
            </a:r>
          </a:p>
          <a:p>
            <a:r>
              <a:rPr lang="en-US" sz="2000" dirty="0"/>
              <a:t>The US is home to more than 8,000 craft breweries (400 of them being in Colorado). </a:t>
            </a:r>
          </a:p>
          <a:p>
            <a:r>
              <a:rPr lang="en-US" sz="2000" dirty="0"/>
              <a:t>Retail value over $22.2 billion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0BD9CB-7AAF-AD45-A1AF-6295FB78BE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3964" y="618518"/>
            <a:ext cx="5120351" cy="5596015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5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7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2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2142325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30E6F-CDE9-7C46-870B-23BD5A0A9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Formulation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C6074A-72E3-FA47-BB7A-F5618EA439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Too many beers</a:t>
            </a:r>
          </a:p>
          <a:p>
            <a:pPr lvl="1"/>
            <a:r>
              <a:rPr lang="en-US" dirty="0"/>
              <a:t>20 different types with 100,000s recipes each</a:t>
            </a:r>
          </a:p>
          <a:p>
            <a:r>
              <a:rPr lang="en-US" dirty="0"/>
              <a:t>Reduce noise</a:t>
            </a:r>
          </a:p>
          <a:p>
            <a:r>
              <a:rPr lang="en-US" dirty="0"/>
              <a:t>Can we make one perfect beer?</a:t>
            </a:r>
          </a:p>
        </p:txBody>
      </p:sp>
    </p:spTree>
    <p:extLst>
      <p:ext uri="{BB962C8B-B14F-4D97-AF65-F5344CB8AC3E}">
        <p14:creationId xmlns:p14="http://schemas.microsoft.com/office/powerpoint/2010/main" val="41460151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4CB6272-F1AD-2F49-AB9B-68E07DDF1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r>
              <a:rPr lang="en-US" sz="3200"/>
              <a:t>Inspiration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BC753-1BF2-E343-A6C8-887E65311C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459287" cy="3965046"/>
          </a:xfrm>
        </p:spPr>
        <p:txBody>
          <a:bodyPr>
            <a:normAutofit/>
          </a:bodyPr>
          <a:lstStyle/>
          <a:p>
            <a:r>
              <a:rPr lang="en-US" sz="2000" dirty="0"/>
              <a:t>Derek Jia</a:t>
            </a:r>
          </a:p>
          <a:p>
            <a:r>
              <a:rPr lang="en-US" sz="2000" dirty="0"/>
              <a:t>Capstone project on AI generated recipes. </a:t>
            </a:r>
          </a:p>
          <a:p>
            <a:pPr lvl="2"/>
            <a:r>
              <a:rPr lang="en-US" sz="2000" dirty="0"/>
              <a:t>Created recipe on orange chicken with garlic, complete with ingredients and directions.</a:t>
            </a:r>
          </a:p>
          <a:p>
            <a:r>
              <a:rPr lang="en-US" sz="2000" dirty="0"/>
              <a:t>Other recipes</a:t>
            </a:r>
          </a:p>
        </p:txBody>
      </p:sp>
      <p:pic>
        <p:nvPicPr>
          <p:cNvPr id="5" name="Picture 4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251F2527-26A9-3646-9334-DB5D43B188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9524" y="618518"/>
            <a:ext cx="3889230" cy="5596015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5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7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2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3983407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3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C550888-0444-CF48-A8C5-4000A8AB0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r>
              <a:rPr lang="en-US" sz="3200" dirty="0"/>
              <a:t>Brewing Beers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781AC4-7C02-EC41-8739-A7CCE7BAAD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459287" cy="3965046"/>
          </a:xfrm>
        </p:spPr>
        <p:txBody>
          <a:bodyPr>
            <a:normAutofit/>
          </a:bodyPr>
          <a:lstStyle/>
          <a:p>
            <a:r>
              <a:rPr lang="en-US" sz="2000" dirty="0"/>
              <a:t>Several methods of brewing </a:t>
            </a:r>
          </a:p>
          <a:p>
            <a:pPr lvl="1"/>
            <a:r>
              <a:rPr lang="en-US" dirty="0"/>
              <a:t>Each types of beers have different methods</a:t>
            </a:r>
          </a:p>
          <a:p>
            <a:pPr lvl="1"/>
            <a:r>
              <a:rPr lang="en-US" dirty="0"/>
              <a:t>Malt into water, boiling to add hops, fermenting for a number of weeks, etc.</a:t>
            </a:r>
          </a:p>
          <a:p>
            <a:r>
              <a:rPr lang="en-US" sz="2000" dirty="0"/>
              <a:t>All grain brewing, brewing in a bag (BIAB)</a:t>
            </a:r>
          </a:p>
          <a:p>
            <a:pPr lvl="1"/>
            <a:r>
              <a:rPr lang="en-US" dirty="0"/>
              <a:t>Present in our data</a:t>
            </a:r>
          </a:p>
        </p:txBody>
      </p:sp>
      <p:pic>
        <p:nvPicPr>
          <p:cNvPr id="1026" name="Picture 2" descr="designing an all grain brewing system - Google Search | Home brewing  equipment, Brewing equipment, Home brewing">
            <a:extLst>
              <a:ext uri="{FF2B5EF4-FFF2-40B4-BE49-F238E27FC236}">
                <a16:creationId xmlns:a16="http://schemas.microsoft.com/office/drawing/2014/main" id="{DECC56CC-E55D-1F4B-8134-3C226EE797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25634" y="618518"/>
            <a:ext cx="4197011" cy="5596015"/>
          </a:xfrm>
          <a:prstGeom prst="round2DiagRect">
            <a:avLst>
              <a:gd name="adj1" fmla="val 5608"/>
              <a:gd name="adj2" fmla="val 0"/>
            </a:avLst>
          </a:prstGeom>
          <a:noFill/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5" name="Group 74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76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7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88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3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25381804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335037D-4204-8C40-8061-FA40B0A9A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r>
              <a:rPr lang="en-US" sz="3200"/>
              <a:t>Data Scraping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E5177D-0D2D-754F-B430-047CC10A98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459287" cy="3965046"/>
          </a:xfrm>
        </p:spPr>
        <p:txBody>
          <a:bodyPr>
            <a:normAutofit/>
          </a:bodyPr>
          <a:lstStyle/>
          <a:p>
            <a:r>
              <a:rPr lang="en-US" sz="2000" dirty="0"/>
              <a:t>No available/useful data from professors</a:t>
            </a:r>
          </a:p>
          <a:p>
            <a:r>
              <a:rPr lang="en-US" sz="2000" dirty="0"/>
              <a:t>Brewer’s Friend</a:t>
            </a:r>
          </a:p>
          <a:p>
            <a:pPr lvl="1"/>
            <a:r>
              <a:rPr lang="en-US" dirty="0"/>
              <a:t>Over 217,000 recipes.</a:t>
            </a:r>
          </a:p>
          <a:p>
            <a:r>
              <a:rPr lang="en-US" sz="2000" dirty="0"/>
              <a:t>Data Scraper</a:t>
            </a:r>
          </a:p>
          <a:p>
            <a:pPr lvl="1"/>
            <a:r>
              <a:rPr lang="en-US" dirty="0"/>
              <a:t>Data scraped from website</a:t>
            </a:r>
          </a:p>
          <a:p>
            <a:pPr lvl="1"/>
            <a:r>
              <a:rPr lang="en-US" dirty="0"/>
              <a:t>Python</a:t>
            </a:r>
          </a:p>
          <a:p>
            <a:pPr lvl="1"/>
            <a:r>
              <a:rPr lang="en-US" dirty="0"/>
              <a:t>Pandas, json, re, Request, </a:t>
            </a:r>
            <a:r>
              <a:rPr lang="en-US" dirty="0" err="1"/>
              <a:t>BeautifulSoup</a:t>
            </a:r>
            <a:endParaRPr lang="en-US" dirty="0"/>
          </a:p>
        </p:txBody>
      </p:sp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09FDBBB6-38B6-CA46-BB13-58000E5BB4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5128" y="2226656"/>
            <a:ext cx="6407152" cy="264061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7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9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4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D70E793C-41B8-AD40-AC2D-752D3D464A7B}"/>
              </a:ext>
            </a:extLst>
          </p:cNvPr>
          <p:cNvSpPr txBox="1"/>
          <p:nvPr/>
        </p:nvSpPr>
        <p:spPr>
          <a:xfrm>
            <a:off x="5145128" y="4890106"/>
            <a:ext cx="6391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www.brewersfriend.com</a:t>
            </a:r>
            <a:r>
              <a:rPr lang="en-US" dirty="0"/>
              <a:t>/homebrew-recipes/page/</a:t>
            </a:r>
          </a:p>
        </p:txBody>
      </p:sp>
    </p:spTree>
    <p:extLst>
      <p:ext uri="{BB962C8B-B14F-4D97-AF65-F5344CB8AC3E}">
        <p14:creationId xmlns:p14="http://schemas.microsoft.com/office/powerpoint/2010/main" val="9769625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44080A1-5240-DF47-8086-D99544874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r>
              <a:rPr lang="en-US" sz="3200"/>
              <a:t>Data scraping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7F86F4-A19E-3F4D-BDD7-6239C2B41A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459287" cy="3965046"/>
          </a:xfrm>
        </p:spPr>
        <p:txBody>
          <a:bodyPr>
            <a:normAutofit/>
          </a:bodyPr>
          <a:lstStyle/>
          <a:p>
            <a:r>
              <a:rPr lang="en-US" sz="2000" dirty="0"/>
              <a:t>100 MB of initial data</a:t>
            </a:r>
          </a:p>
          <a:p>
            <a:pPr lvl="1"/>
            <a:r>
              <a:rPr lang="en-US" dirty="0"/>
              <a:t>Too large for us</a:t>
            </a:r>
          </a:p>
          <a:p>
            <a:r>
              <a:rPr lang="en-US" sz="2000" dirty="0"/>
              <a:t>Remove recipes w/ &lt;1 reviews</a:t>
            </a:r>
          </a:p>
          <a:p>
            <a:r>
              <a:rPr lang="en-US" sz="2000" dirty="0"/>
              <a:t>13 MB in our second run</a:t>
            </a:r>
          </a:p>
          <a:p>
            <a:pPr lvl="1"/>
            <a:r>
              <a:rPr lang="en-US" dirty="0"/>
              <a:t>Just enough to train our model</a:t>
            </a:r>
          </a:p>
          <a:p>
            <a:r>
              <a:rPr lang="en-US" dirty="0"/>
              <a:t>Took days to scrape 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5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7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2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25173153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7D19D-D7C9-6F42-9411-7B1038BD7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618518"/>
            <a:ext cx="5894387" cy="1478570"/>
          </a:xfrm>
        </p:spPr>
        <p:txBody>
          <a:bodyPr anchor="b">
            <a:normAutofit/>
          </a:bodyPr>
          <a:lstStyle/>
          <a:p>
            <a:r>
              <a:rPr lang="en-US"/>
              <a:t>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4D0FA2-A270-A04C-AB8C-811E817380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5894388" cy="3541714"/>
          </a:xfrm>
        </p:spPr>
        <p:txBody>
          <a:bodyPr>
            <a:normAutofit/>
          </a:bodyPr>
          <a:lstStyle/>
          <a:p>
            <a:r>
              <a:rPr lang="en-US" dirty="0"/>
              <a:t>Sizable portion of brews are American IPAs</a:t>
            </a:r>
          </a:p>
          <a:p>
            <a:pPr lvl="1"/>
            <a:r>
              <a:rPr lang="en-US" dirty="0"/>
              <a:t>4 of 5 top styles are some type of pale ale.</a:t>
            </a:r>
          </a:p>
          <a:p>
            <a:r>
              <a:rPr lang="en-US" dirty="0"/>
              <a:t>A large majority of recipes are done with All Grain method</a:t>
            </a:r>
          </a:p>
          <a:p>
            <a:pPr lvl="1"/>
            <a:r>
              <a:rPr lang="en-US" dirty="0"/>
              <a:t>Problem for neural nets </a:t>
            </a:r>
          </a:p>
        </p:txBody>
      </p:sp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8307F69B-BC36-8D4B-8D74-69EF730A7BE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936" b="-2"/>
          <a:stretch/>
        </p:blipFill>
        <p:spPr>
          <a:xfrm>
            <a:off x="7619998" y="780235"/>
            <a:ext cx="3425199" cy="2337870"/>
          </a:xfrm>
          <a:custGeom>
            <a:avLst/>
            <a:gdLst/>
            <a:ahLst/>
            <a:cxnLst/>
            <a:rect l="l" t="t" r="r" b="b"/>
            <a:pathLst>
              <a:path w="3425199" h="2337870">
                <a:moveTo>
                  <a:pt x="166465" y="0"/>
                </a:moveTo>
                <a:lnTo>
                  <a:pt x="3425199" y="0"/>
                </a:lnTo>
                <a:lnTo>
                  <a:pt x="3425199" y="2337870"/>
                </a:lnTo>
                <a:lnTo>
                  <a:pt x="0" y="2337870"/>
                </a:lnTo>
                <a:lnTo>
                  <a:pt x="0" y="166465"/>
                </a:lnTo>
                <a:cubicBezTo>
                  <a:pt x="0" y="74529"/>
                  <a:pt x="74529" y="0"/>
                  <a:pt x="166465" y="0"/>
                </a:cubicBezTo>
                <a:close/>
              </a:path>
            </a:pathLst>
          </a:cu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7FB91AF7-EBD4-064A-B180-F4DC1575E2D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6599" b="-1"/>
          <a:stretch/>
        </p:blipFill>
        <p:spPr>
          <a:xfrm>
            <a:off x="7619998" y="3282697"/>
            <a:ext cx="3425199" cy="2337870"/>
          </a:xfrm>
          <a:custGeom>
            <a:avLst/>
            <a:gdLst/>
            <a:ahLst/>
            <a:cxnLst/>
            <a:rect l="l" t="t" r="r" b="b"/>
            <a:pathLst>
              <a:path w="3425199" h="2337870">
                <a:moveTo>
                  <a:pt x="0" y="0"/>
                </a:moveTo>
                <a:lnTo>
                  <a:pt x="3425199" y="0"/>
                </a:lnTo>
                <a:lnTo>
                  <a:pt x="3425199" y="2171405"/>
                </a:lnTo>
                <a:cubicBezTo>
                  <a:pt x="3425199" y="2263341"/>
                  <a:pt x="3350670" y="2337870"/>
                  <a:pt x="3258734" y="2337870"/>
                </a:cubicBezTo>
                <a:lnTo>
                  <a:pt x="0" y="2337870"/>
                </a:lnTo>
                <a:close/>
              </a:path>
            </a:pathLst>
          </a:cu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25C09AF-0BEA-C04B-89C4-412B8B47F9B5}"/>
              </a:ext>
            </a:extLst>
          </p:cNvPr>
          <p:cNvSpPr txBox="1"/>
          <p:nvPr/>
        </p:nvSpPr>
        <p:spPr>
          <a:xfrm>
            <a:off x="7619998" y="5791201"/>
            <a:ext cx="34251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1. Distribution of 4 most popular brewing methods</a:t>
            </a:r>
          </a:p>
          <a:p>
            <a:r>
              <a:rPr lang="en-US" dirty="0"/>
              <a:t>Figure 2. Top 5 brewing styles</a:t>
            </a:r>
          </a:p>
        </p:txBody>
      </p:sp>
    </p:spTree>
    <p:extLst>
      <p:ext uri="{BB962C8B-B14F-4D97-AF65-F5344CB8AC3E}">
        <p14:creationId xmlns:p14="http://schemas.microsoft.com/office/powerpoint/2010/main" val="8717440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1037</TotalTime>
  <Words>447</Words>
  <Application>Microsoft Macintosh PowerPoint</Application>
  <PresentationFormat>Widescreen</PresentationFormat>
  <Paragraphs>60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Tw Cen MT</vt:lpstr>
      <vt:lpstr>Circuit</vt:lpstr>
      <vt:lpstr>Using Neural Nets to Create Beer Recipes (part 1)</vt:lpstr>
      <vt:lpstr>Table of Contents</vt:lpstr>
      <vt:lpstr>Extensive World of Beer</vt:lpstr>
      <vt:lpstr>Problem Formulation</vt:lpstr>
      <vt:lpstr>Inspiration</vt:lpstr>
      <vt:lpstr>Brewing Beers</vt:lpstr>
      <vt:lpstr>Data Scraping</vt:lpstr>
      <vt:lpstr>Data scraping (cont.)</vt:lpstr>
      <vt:lpstr>Data Analysis</vt:lpstr>
      <vt:lpstr>Conclusions/Next part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Neural Nets to Create Beer Recipes (part 1)</dc:title>
  <dc:creator>Paul Chong</dc:creator>
  <cp:lastModifiedBy>Paul Chong</cp:lastModifiedBy>
  <cp:revision>20</cp:revision>
  <dcterms:created xsi:type="dcterms:W3CDTF">2021-05-13T01:28:44Z</dcterms:created>
  <dcterms:modified xsi:type="dcterms:W3CDTF">2021-05-13T18:46:27Z</dcterms:modified>
</cp:coreProperties>
</file>