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138103B-A8A1-4AD6-862E-21D871409EB0}">
  <a:tblStyle styleId="{8138103B-A8A1-4AD6-862E-21D871409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https://www.kaggle.com/uciml/breast-cancer-wisconsin-data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94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37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0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120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71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9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044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3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3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Breast+Cancer+Wisconsin+(Diagnostic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5000">
                <a:latin typeface="Trebuchet MS"/>
                <a:ea typeface="Trebuchet MS"/>
                <a:cs typeface="Trebuchet MS"/>
                <a:sym typeface="Trebuchet MS"/>
              </a:rPr>
              <a:t>Predicting Breast Cancer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Group 2-05: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Ian Huber, Justin Snyder,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Jiacheng Song, Rebecca Wood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838200" y="531879"/>
            <a:ext cx="7772400" cy="7083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Trebuchet MS"/>
              </a:rPr>
              <a:t>Predictors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sz="half" idx="1"/>
          </p:nvPr>
        </p:nvSpPr>
        <p:spPr>
          <a:xfrm>
            <a:off x="914400" y="1336039"/>
            <a:ext cx="3810000" cy="350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Trebuchet MS"/>
              </a:rPr>
              <a:t>11 Predictors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Mean compactness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Mean concavity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radius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smoothness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concavity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radius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texture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area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rebuchet MS"/>
              <a:buChar char="○"/>
            </a:pPr>
            <a:r>
              <a:rPr lang="en" sz="1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Worst concave points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symmetry</a:t>
            </a:r>
          </a:p>
          <a:p>
            <a:pPr marL="914400" lvl="1" indent="-323850" rtl="0">
              <a:spcBef>
                <a:spcPts val="0"/>
              </a:spcBef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fractal dimension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sz="half" idx="2"/>
          </p:nvPr>
        </p:nvSpPr>
        <p:spPr>
          <a:xfrm>
            <a:off x="4800600" y="1336039"/>
            <a:ext cx="4081800" cy="350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Trebuchet MS"/>
              </a:rPr>
              <a:t>14 Predictors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Mean compactness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Mean concavity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rebuchet MS"/>
              <a:buChar char="○"/>
            </a:pPr>
            <a:r>
              <a:rPr lang="en" sz="1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 radius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rebuchet MS"/>
              <a:buChar char="○"/>
            </a:pPr>
            <a:r>
              <a:rPr lang="en" sz="1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 concave points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radius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smoothness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Standard error of concavity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rebuchet MS"/>
              <a:buChar char="○"/>
            </a:pPr>
            <a:r>
              <a:rPr lang="en" sz="1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 error of concave points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radius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texture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area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symmetry</a:t>
            </a:r>
          </a:p>
          <a:p>
            <a: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rebuchet MS"/>
              <a:buChar char="○"/>
            </a:pPr>
            <a:r>
              <a:rPr lang="en" sz="1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Worst concavity</a:t>
            </a:r>
          </a:p>
          <a:p>
            <a:pPr marL="914400" lvl="1" indent="-323850" rtl="0">
              <a:spcBef>
                <a:spcPts val="0"/>
              </a:spcBef>
              <a:buSzPts val="1500"/>
              <a:buFont typeface="Trebuchet MS"/>
              <a:buChar char="○"/>
            </a:pPr>
            <a:r>
              <a:rPr lang="en" sz="1500" dirty="0">
                <a:latin typeface="Trebuchet MS"/>
                <a:ea typeface="Trebuchet MS"/>
                <a:cs typeface="Trebuchet MS"/>
                <a:sym typeface="Trebuchet MS"/>
              </a:rPr>
              <a:t>Worst fractal dimension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844062" y="481026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LDA Result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aphicFrame>
        <p:nvGraphicFramePr>
          <p:cNvPr id="631" name="Shape 631"/>
          <p:cNvGraphicFramePr/>
          <p:nvPr/>
        </p:nvGraphicFramePr>
        <p:xfrm>
          <a:off x="1181100" y="1394550"/>
          <a:ext cx="7239000" cy="2331540"/>
        </p:xfrm>
        <a:graphic>
          <a:graphicData uri="http://schemas.openxmlformats.org/drawingml/2006/table">
            <a:tbl>
              <a:tblPr>
                <a:noFill/>
                <a:tableStyleId>{8138103B-A8A1-4AD6-862E-21D871409EB0}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LDA with 11 predictors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LDA with 14 predictors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Successful predict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0.9652632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0.9639474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0.007423572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0.005922423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0.08047371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0.08650225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0.9195263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0.9134977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0.9866960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0.9894824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844061" y="481026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QDA Result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aphicFrame>
        <p:nvGraphicFramePr>
          <p:cNvPr id="638" name="Shape 638"/>
          <p:cNvGraphicFramePr/>
          <p:nvPr/>
        </p:nvGraphicFramePr>
        <p:xfrm>
          <a:off x="1181100" y="1394550"/>
          <a:ext cx="7239000" cy="2331540"/>
        </p:xfrm>
        <a:graphic>
          <a:graphicData uri="http://schemas.openxmlformats.org/drawingml/2006/table">
            <a:tbl>
              <a:tblPr>
                <a:noFill/>
                <a:tableStyleId>{8138103B-A8A1-4AD6-862E-21D871409EB0}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QDA with 11 predictors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QDA with 14 predictors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Successful predict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0.9621930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0.9561404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0.027867582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0.031506640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0.05501436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0.06444136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0.9449856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0.9355586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0.9538830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0.9473389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822960" y="481026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KNN Result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aphicFrame>
        <p:nvGraphicFramePr>
          <p:cNvPr id="645" name="Shape 645"/>
          <p:cNvGraphicFramePr/>
          <p:nvPr/>
        </p:nvGraphicFramePr>
        <p:xfrm>
          <a:off x="1181100" y="1394550"/>
          <a:ext cx="7239000" cy="2331540"/>
        </p:xfrm>
        <a:graphic>
          <a:graphicData uri="http://schemas.openxmlformats.org/drawingml/2006/table">
            <a:tbl>
              <a:tblPr>
                <a:noFill/>
                <a:tableStyleId>{8138103B-A8A1-4AD6-862E-21D871409EB0}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KNN with 11 predictors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KNN with 14 predictors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Successful predict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0.9228070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0.9222807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0.038802827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0.038710674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 II error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0.14219455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0.14358575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0.8578055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0.8564143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Precision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0.9321513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0.9318533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692834" y="569613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Interpretation of Results</a:t>
            </a:r>
          </a:p>
        </p:txBody>
      </p:sp>
      <p:sp>
        <p:nvSpPr>
          <p:cNvPr id="652" name="Shape 652"/>
          <p:cNvSpPr txBox="1">
            <a:spLocks noGrp="1"/>
          </p:cNvSpPr>
          <p:nvPr>
            <p:ph idx="1"/>
          </p:nvPr>
        </p:nvSpPr>
        <p:spPr>
          <a:xfrm>
            <a:off x="689317" y="1337661"/>
            <a:ext cx="7772400" cy="364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Can predict malignant and benign cancers with approximately 96% accuracy using LDA and QDA classification.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Eleven best predictors: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Mean compactness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Mean concavity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Standard error of radius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Standard error of smoothness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Standard error of concavity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radius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texture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area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concave points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symmetry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○"/>
            </a:pPr>
            <a:r>
              <a:rPr lang="en" sz="1200" dirty="0">
                <a:latin typeface="Trebuchet MS"/>
                <a:ea typeface="Trebuchet MS"/>
                <a:cs typeface="Trebuchet MS"/>
                <a:sym typeface="Trebuchet MS"/>
              </a:rPr>
              <a:t>Worst fractal dimension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rebuchet MS"/>
              <a:buChar char="●"/>
            </a:pPr>
            <a:r>
              <a:rPr lang="en" sz="1800" dirty="0">
                <a:latin typeface="Trebuchet MS"/>
                <a:ea typeface="Trebuchet MS"/>
                <a:cs typeface="Trebuchet MS"/>
                <a:sym typeface="Trebuchet MS"/>
              </a:rPr>
              <a:t>Demonstrate possibility of successfully predicting malignancy of breast cancer in patient. 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303" y="1941342"/>
            <a:ext cx="2608808" cy="194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822960" y="454492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Interpretation Cont’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Compare our 96% accuracy with researcher’s 97% accuracy</a:t>
            </a:r>
          </a:p>
          <a:p>
            <a:pPr marL="594360" lvl="2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600" dirty="0">
                <a:latin typeface="Trebuchet MS"/>
                <a:sym typeface="Trebuchet MS"/>
              </a:rPr>
              <a:t>They used PCA</a:t>
            </a:r>
          </a:p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b="1" dirty="0">
                <a:latin typeface="Trebuchet MS"/>
                <a:sym typeface="Trebuchet MS"/>
              </a:rPr>
              <a:t>Warning!</a:t>
            </a:r>
          </a:p>
          <a:p>
            <a:pPr marL="594360" lvl="2" indent="-336550">
              <a:spcBef>
                <a:spcPts val="0"/>
              </a:spcBef>
              <a:buSzPts val="1700"/>
              <a:buFont typeface="Trebuchet MS"/>
              <a:buChar char="●"/>
            </a:pPr>
            <a:r>
              <a:rPr lang="en" sz="2600" dirty="0">
                <a:latin typeface="Trebuchet MS"/>
                <a:sym typeface="Trebuchet MS"/>
              </a:rPr>
              <a:t>Inaccuracies were false negatives, which can have disastrous consequences for patients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1" name="Shape 6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822960" y="537741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What We Learned</a:t>
            </a:r>
          </a:p>
        </p:txBody>
      </p:sp>
      <p:sp>
        <p:nvSpPr>
          <p:cNvPr id="667" name="Shape 6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Put into practice ideas learned throughout year, such as KNN, LDA, QDA,  and best subset selection</a:t>
            </a:r>
          </a:p>
          <a:p>
            <a:pPr marL="457200" lvl="0" indent="-336550">
              <a:spcBef>
                <a:spcPts val="0"/>
              </a:spcBef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Better to iterate tests multiple times and find average of the tests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807300" y="507170"/>
            <a:ext cx="7772400" cy="70830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Trebuchet MS"/>
                <a:sym typeface="Trebuchet MS"/>
              </a:rPr>
              <a:t>Going Forward...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idx="1"/>
          </p:nvPr>
        </p:nvSpPr>
        <p:spPr>
          <a:xfrm>
            <a:off x="807300" y="1343464"/>
            <a:ext cx="8229600" cy="18522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1700" dirty="0">
                <a:latin typeface="Trebuchet MS"/>
                <a:ea typeface="Trebuchet MS"/>
                <a:cs typeface="Trebuchet MS"/>
                <a:sym typeface="Trebuchet MS"/>
              </a:rPr>
              <a:t>Results demonstrate that measurements of sampled cells can predict malignancy of breast cancer</a:t>
            </a:r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1700" dirty="0">
                <a:latin typeface="Trebuchet MS"/>
                <a:ea typeface="Trebuchet MS"/>
                <a:cs typeface="Trebuchet MS"/>
                <a:sym typeface="Trebuchet MS"/>
              </a:rPr>
              <a:t>Previous method was subjective interpretation by oncologist</a:t>
            </a:r>
          </a:p>
          <a:p>
            <a: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1700" dirty="0">
                <a:latin typeface="Trebuchet MS"/>
                <a:sym typeface="Trebuchet MS"/>
              </a:rPr>
              <a:t>Now have objective data to back up diagnosis.</a:t>
            </a:r>
          </a:p>
          <a:p>
            <a:pPr marL="457200" lvl="0" indent="-336550" rtl="0">
              <a:spcBef>
                <a:spcPts val="0"/>
              </a:spcBef>
              <a:buSzPts val="1700"/>
              <a:buFont typeface="Trebuchet MS"/>
              <a:buChar char="●"/>
            </a:pPr>
            <a:r>
              <a:rPr lang="en" sz="1700" dirty="0">
                <a:latin typeface="Trebuchet MS"/>
                <a:ea typeface="Trebuchet MS"/>
                <a:cs typeface="Trebuchet MS"/>
                <a:sym typeface="Trebuchet MS"/>
              </a:rPr>
              <a:t>Use results to guide medicinal procedure that determines malignancy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7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5" name="Shape 6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00" y="2746500"/>
            <a:ext cx="3270174" cy="18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Shape 677"/>
          <p:cNvSpPr txBox="1"/>
          <p:nvPr/>
        </p:nvSpPr>
        <p:spPr>
          <a:xfrm>
            <a:off x="808890" y="2518114"/>
            <a:ext cx="4007700" cy="2082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36550" defTabSz="685800">
              <a:lnSpc>
                <a:spcPct val="90000"/>
              </a:lnSpc>
              <a:buClr>
                <a:schemeClr val="accent1"/>
              </a:buClr>
              <a:buSzPts val="1700"/>
              <a:buFont typeface="Trebuchet MS"/>
              <a:buChar char="●"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sym typeface="Trebuchet MS"/>
              </a:rPr>
              <a:t>Know that some cases will be misdiagnosed, most likely as benign</a:t>
            </a:r>
          </a:p>
          <a:p>
            <a:pPr marL="914400" lvl="1" indent="-336550" defTabSz="685800">
              <a:lnSpc>
                <a:spcPct val="90000"/>
              </a:lnSpc>
              <a:buClr>
                <a:schemeClr val="accent1"/>
              </a:buClr>
              <a:buSzPts val="1700"/>
              <a:buFont typeface="Trebuchet MS"/>
              <a:buChar char="●"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sym typeface="Trebuchet MS"/>
              </a:rPr>
              <a:t>With that knowledge, instruct medical professionals to double check their measurements if they yield benign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961988" y="1886950"/>
            <a:ext cx="7772400" cy="102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Back-Up Slides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689" name="Shape 6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66" y="70338"/>
            <a:ext cx="6026852" cy="450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759656" y="557248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Background Information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idx="1"/>
          </p:nvPr>
        </p:nvSpPr>
        <p:spPr>
          <a:xfrm>
            <a:off x="914400" y="1431699"/>
            <a:ext cx="7772400" cy="38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3200" dirty="0">
                <a:latin typeface="Trebuchet MS"/>
                <a:sym typeface="Trebuchet MS"/>
              </a:rPr>
              <a:t>New methodology in breast cancer testing</a:t>
            </a:r>
          </a:p>
          <a:p>
            <a:pPr marL="45720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3200" dirty="0">
                <a:latin typeface="Trebuchet MS"/>
                <a:sym typeface="Trebuchet MS"/>
              </a:rPr>
              <a:t>Spearheaded by Dr. Wolberg,</a:t>
            </a:r>
          </a:p>
          <a:p>
            <a:pPr marL="120650" indent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3200" dirty="0">
                <a:latin typeface="Trebuchet MS"/>
                <a:sym typeface="Trebuchet MS"/>
              </a:rPr>
              <a:t>   Prof. Olvi Mangasarian and Nick Street</a:t>
            </a:r>
          </a:p>
          <a:p>
            <a:pPr marL="45720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3200" dirty="0">
                <a:latin typeface="Trebuchet MS"/>
                <a:sym typeface="Trebuchet MS"/>
                <a:hlinkClick r:id="rId3"/>
              </a:rPr>
              <a:t>Research Source</a:t>
            </a:r>
            <a:r>
              <a:rPr lang="en" sz="3200" dirty="0">
                <a:latin typeface="Trebuchet MS"/>
                <a:sym typeface="Trebuchet MS"/>
              </a:rPr>
              <a:t> - UC Irvine ML Repository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615" y="63305"/>
            <a:ext cx="6089650" cy="45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822960" y="587133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What Is Our Data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Our values are derived from images of fine-needle aspirations (FNA)</a:t>
            </a:r>
          </a:p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Because FNA collects very few cells, risks missing the malignant ones.</a:t>
            </a:r>
          </a:p>
          <a:p>
            <a: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Xcyt: User identifies nuclei boundaries, active contour modeling, aka ‘Snakes,’ generates measurements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527539" y="3053568"/>
            <a:ext cx="8102990" cy="617220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sym typeface="Trebuchet MS"/>
              </a:rPr>
              <a:t>Grading of Invasive Ductal Carcinoma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sz="half" idx="2"/>
          </p:nvPr>
        </p:nvSpPr>
        <p:spPr>
          <a:xfrm>
            <a:off x="1505231" y="3877841"/>
            <a:ext cx="6112424" cy="96699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500" b="1" dirty="0">
                <a:latin typeface="Trebuchet MS"/>
                <a:ea typeface="Trebuchet MS"/>
                <a:cs typeface="Trebuchet MS"/>
                <a:sym typeface="Trebuchet MS"/>
              </a:rPr>
              <a:t>1: Disorganized cells with enlarged nuclei; few mitoses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500" b="1" dirty="0">
                <a:latin typeface="Trebuchet MS"/>
                <a:ea typeface="Trebuchet MS"/>
                <a:cs typeface="Trebuchet MS"/>
                <a:sym typeface="Trebuchet MS"/>
              </a:rPr>
              <a:t>2: Larger nuclei, which are ‘bubbled’ or ‘folded’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500" b="1" dirty="0">
                <a:latin typeface="Trebuchet MS"/>
                <a:ea typeface="Trebuchet MS"/>
                <a:cs typeface="Trebuchet MS"/>
                <a:sym typeface="Trebuchet MS"/>
              </a:rPr>
              <a:t>3: Irregularly shaped, atypical nuclear mitoses 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72" y="148607"/>
            <a:ext cx="63722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837028" y="537314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Features Computed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idx="1"/>
          </p:nvPr>
        </p:nvSpPr>
        <p:spPr>
          <a:xfrm>
            <a:off x="837028" y="1381271"/>
            <a:ext cx="7772400" cy="38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0320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a) Radius (mean of distances from center to points on the perimeter)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b) Texture (standard deviation of gray-scale values)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c) Perimeter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d) Area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e) Smoothness (local variation in radius lengths)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f) Compactness (perimeter^2 / area - 1.0)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g) Concavity (severity of concave portions of the contour) 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h) Concave points (number of concave portions of the contour)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 Symmetry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" sz="1700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j) Fractal dimension ("coastline approximation" - 1)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703385" y="482239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Data Set Information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idx="1"/>
          </p:nvPr>
        </p:nvSpPr>
        <p:spPr>
          <a:xfrm>
            <a:off x="703385" y="1327461"/>
            <a:ext cx="7772400" cy="365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785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Kaggle.com data download</a:t>
            </a:r>
          </a:p>
          <a:p>
            <a:pPr marL="57785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Data cleansing (binary values)</a:t>
            </a:r>
          </a:p>
          <a:p>
            <a:pPr marL="57785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Removal of PatientID data</a:t>
            </a:r>
          </a:p>
          <a:p>
            <a:pPr marL="57785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3 subsets of 10 characteristics</a:t>
            </a:r>
          </a:p>
          <a:p>
            <a:pPr marL="1035050" lvl="1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Mean Values</a:t>
            </a:r>
          </a:p>
          <a:p>
            <a:pPr marL="1035050" lvl="1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Standard Error Values</a:t>
            </a:r>
          </a:p>
          <a:p>
            <a:pPr marL="1035050" lvl="1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Worst Case Values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759655" y="524846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Predictor Discussion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idx="1"/>
          </p:nvPr>
        </p:nvSpPr>
        <p:spPr>
          <a:xfrm>
            <a:off x="759655" y="1397675"/>
            <a:ext cx="7772400" cy="365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Best Subset Selection</a:t>
            </a:r>
          </a:p>
          <a:p>
            <a:pPr marL="594360" lvl="2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500" dirty="0">
                <a:latin typeface="Trebuchet MS"/>
                <a:sym typeface="Trebuchet MS"/>
              </a:rPr>
              <a:t>Fit least squares regression for each possible combination </a:t>
            </a:r>
          </a:p>
          <a:p>
            <a:pPr marL="594360" lvl="2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500" dirty="0">
                <a:latin typeface="Trebuchet MS"/>
                <a:sym typeface="Trebuchet MS"/>
              </a:rPr>
              <a:t>Pick the best among each combination (R2, RSS)</a:t>
            </a:r>
          </a:p>
          <a:p>
            <a:pPr marL="594360" lvl="2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500" dirty="0">
                <a:latin typeface="Trebuchet MS"/>
                <a:sym typeface="Trebuchet MS"/>
              </a:rPr>
              <a:t>Pick the single best among the best, based on cross-validation prediction error (Cp), BIC, or adjust R2 </a:t>
            </a:r>
            <a:br>
              <a:rPr lang="en" sz="1700" dirty="0">
                <a:latin typeface="Trebuchet MS"/>
                <a:ea typeface="Trebuchet MS"/>
                <a:cs typeface="Trebuchet MS"/>
                <a:sym typeface="Trebuchet MS"/>
              </a:rPr>
            </a:br>
            <a:endParaRPr lang="en" sz="17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47" y="83233"/>
            <a:ext cx="7930876" cy="49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822960" y="529868"/>
            <a:ext cx="7772400" cy="708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Which to Use?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Best subset selection showed 11 or 14 predictors would be the best for a model prediction</a:t>
            </a:r>
          </a:p>
          <a:p>
            <a:pPr marL="457200" indent="-336550"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en" sz="2800" dirty="0">
                <a:latin typeface="Trebuchet MS"/>
                <a:sym typeface="Trebuchet MS"/>
              </a:rPr>
              <a:t>Decided to model with LDA, QDA, and KNN comparing 11 to 14 models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742</Words>
  <Application>Microsoft Office PowerPoint</Application>
  <PresentationFormat>On-screen Show (16:9)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Trebuchet MS</vt:lpstr>
      <vt:lpstr>Retrospect</vt:lpstr>
      <vt:lpstr>Predicting Breast Cancer</vt:lpstr>
      <vt:lpstr>Background Information</vt:lpstr>
      <vt:lpstr>What Is Our Data</vt:lpstr>
      <vt:lpstr>Grading of Invasive Ductal Carcinoma</vt:lpstr>
      <vt:lpstr>Features Computed</vt:lpstr>
      <vt:lpstr>Data Set Information</vt:lpstr>
      <vt:lpstr>Predictor Discussion</vt:lpstr>
      <vt:lpstr>PowerPoint Presentation</vt:lpstr>
      <vt:lpstr>Which to Use?</vt:lpstr>
      <vt:lpstr>Predictors</vt:lpstr>
      <vt:lpstr>LDA Result</vt:lpstr>
      <vt:lpstr>QDA Result</vt:lpstr>
      <vt:lpstr>KNN Result</vt:lpstr>
      <vt:lpstr>Interpretation of Results</vt:lpstr>
      <vt:lpstr>Interpretation Cont’</vt:lpstr>
      <vt:lpstr>What We Learned</vt:lpstr>
      <vt:lpstr>Going Forward...</vt:lpstr>
      <vt:lpstr>Back-Up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</dc:title>
  <cp:lastModifiedBy>Wood, Rebecca</cp:lastModifiedBy>
  <cp:revision>1</cp:revision>
  <dcterms:modified xsi:type="dcterms:W3CDTF">2017-12-13T22:45:04Z</dcterms:modified>
</cp:coreProperties>
</file>