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93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3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CA784-798F-47C2-A1E5-149E0E6CE7F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49F9-E176-46D1-B7C4-EA01D63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1A8C4-9A27-4750-BD90-D4BF423CD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7" r="34124"/>
          <a:stretch/>
        </p:blipFill>
        <p:spPr>
          <a:xfrm>
            <a:off x="692774" y="911363"/>
            <a:ext cx="4790390" cy="511251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0D6B4-904C-4986-AFD6-E27FC14F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20" y="2427711"/>
            <a:ext cx="2627594" cy="250965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EB0684-00F5-4D44-91D5-5E1934F0045A}"/>
              </a:ext>
            </a:extLst>
          </p:cNvPr>
          <p:cNvCxnSpPr>
            <a:cxnSpLocks/>
          </p:cNvCxnSpPr>
          <p:nvPr/>
        </p:nvCxnSpPr>
        <p:spPr>
          <a:xfrm flipH="1" flipV="1">
            <a:off x="2185640" y="1449659"/>
            <a:ext cx="4984594" cy="171728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D7D36A-FB91-48EE-9673-E4DD3BCAFA74}"/>
              </a:ext>
            </a:extLst>
          </p:cNvPr>
          <p:cNvCxnSpPr>
            <a:cxnSpLocks/>
          </p:cNvCxnSpPr>
          <p:nvPr/>
        </p:nvCxnSpPr>
        <p:spPr>
          <a:xfrm flipH="1">
            <a:off x="3423424" y="3763718"/>
            <a:ext cx="3923239" cy="18230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12ADA68-402E-451E-B863-077E3F34270F}"/>
              </a:ext>
            </a:extLst>
          </p:cNvPr>
          <p:cNvSpPr/>
          <p:nvPr/>
        </p:nvSpPr>
        <p:spPr>
          <a:xfrm>
            <a:off x="2265757" y="4117412"/>
            <a:ext cx="260279" cy="262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11343-061D-4C05-8186-76757279449F}"/>
              </a:ext>
            </a:extLst>
          </p:cNvPr>
          <p:cNvSpPr txBox="1"/>
          <p:nvPr/>
        </p:nvSpPr>
        <p:spPr>
          <a:xfrm>
            <a:off x="1797337" y="3875013"/>
            <a:ext cx="13532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Bradley Hand ITC" panose="03070402050302030203" pitchFamily="66" charset="0"/>
              </a:rPr>
              <a:t>Cousin Paula</a:t>
            </a:r>
          </a:p>
          <a:p>
            <a:r>
              <a:rPr lang="en-US" sz="1350" b="1" dirty="0">
                <a:latin typeface="Bradley Hand ITC" panose="03070402050302030203" pitchFamily="66" charset="0"/>
              </a:rPr>
              <a:t>          X</a:t>
            </a:r>
          </a:p>
        </p:txBody>
      </p:sp>
    </p:spTree>
    <p:extLst>
      <p:ext uri="{BB962C8B-B14F-4D97-AF65-F5344CB8AC3E}">
        <p14:creationId xmlns:p14="http://schemas.microsoft.com/office/powerpoint/2010/main" val="383534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13AAD-ABD8-4AC4-8948-4BAFDFCDE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261937"/>
            <a:ext cx="4505325" cy="633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72D97-C54A-45D4-8147-706BB83E8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13" y="2787805"/>
            <a:ext cx="2599395" cy="3617872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34643-7B2A-49A8-9001-DCEF6C8A9B83}"/>
              </a:ext>
            </a:extLst>
          </p:cNvPr>
          <p:cNvCxnSpPr>
            <a:cxnSpLocks/>
          </p:cNvCxnSpPr>
          <p:nvPr/>
        </p:nvCxnSpPr>
        <p:spPr>
          <a:xfrm flipH="1">
            <a:off x="3523784" y="2787805"/>
            <a:ext cx="1758075" cy="791736"/>
          </a:xfrm>
          <a:prstGeom prst="straightConnector1">
            <a:avLst/>
          </a:prstGeom>
          <a:ln w="28575">
            <a:solidFill>
              <a:srgbClr val="7327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8F145-4974-48F8-A8B8-76175D5C3456}"/>
              </a:ext>
            </a:extLst>
          </p:cNvPr>
          <p:cNvCxnSpPr>
            <a:cxnSpLocks/>
          </p:cNvCxnSpPr>
          <p:nvPr/>
        </p:nvCxnSpPr>
        <p:spPr>
          <a:xfrm flipH="1" flipV="1">
            <a:off x="3468029" y="4204010"/>
            <a:ext cx="1744048" cy="2107581"/>
          </a:xfrm>
          <a:prstGeom prst="straightConnector1">
            <a:avLst/>
          </a:prstGeom>
          <a:ln w="28575">
            <a:solidFill>
              <a:srgbClr val="7327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57ADA-AA6B-4A4C-AA7D-AB36F73DAAF0}"/>
              </a:ext>
            </a:extLst>
          </p:cNvPr>
          <p:cNvSpPr/>
          <p:nvPr/>
        </p:nvSpPr>
        <p:spPr>
          <a:xfrm>
            <a:off x="3100038" y="3579541"/>
            <a:ext cx="423746" cy="62446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75AF91-84B2-4114-ACCF-D79EE9508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380" y="493231"/>
            <a:ext cx="4081863" cy="214953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3F0760-CAD7-403B-AA21-DABC346CE606}"/>
              </a:ext>
            </a:extLst>
          </p:cNvPr>
          <p:cNvSpPr txBox="1"/>
          <p:nvPr/>
        </p:nvSpPr>
        <p:spPr>
          <a:xfrm>
            <a:off x="6010508" y="713678"/>
            <a:ext cx="271305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Maps depict the blue lines </a:t>
            </a:r>
          </a:p>
          <a:p>
            <a:pPr algn="r"/>
            <a:r>
              <a:rPr lang="en-US" dirty="0"/>
              <a:t>in your chart</a:t>
            </a:r>
          </a:p>
        </p:txBody>
      </p:sp>
    </p:spTree>
    <p:extLst>
      <p:ext uri="{BB962C8B-B14F-4D97-AF65-F5344CB8AC3E}">
        <p14:creationId xmlns:p14="http://schemas.microsoft.com/office/powerpoint/2010/main" val="228576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DA091-B348-4303-B9A3-BEB29042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7" y="2787805"/>
            <a:ext cx="3044466" cy="3601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9C0A64-9693-4763-B39A-70F057F8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" y="104414"/>
            <a:ext cx="4779712" cy="67535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71D025-95DD-4899-B91E-795E153B9114}"/>
              </a:ext>
            </a:extLst>
          </p:cNvPr>
          <p:cNvCxnSpPr>
            <a:cxnSpLocks/>
          </p:cNvCxnSpPr>
          <p:nvPr/>
        </p:nvCxnSpPr>
        <p:spPr>
          <a:xfrm flipH="1">
            <a:off x="3036625" y="2787805"/>
            <a:ext cx="2245235" cy="836340"/>
          </a:xfrm>
          <a:prstGeom prst="straightConnector1">
            <a:avLst/>
          </a:prstGeom>
          <a:ln w="28575">
            <a:solidFill>
              <a:srgbClr val="7327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04FFD5-615E-4081-8E61-E905F056353D}"/>
              </a:ext>
            </a:extLst>
          </p:cNvPr>
          <p:cNvCxnSpPr>
            <a:cxnSpLocks/>
          </p:cNvCxnSpPr>
          <p:nvPr/>
        </p:nvCxnSpPr>
        <p:spPr>
          <a:xfrm flipH="1" flipV="1">
            <a:off x="3036625" y="4187282"/>
            <a:ext cx="2175452" cy="2124310"/>
          </a:xfrm>
          <a:prstGeom prst="straightConnector1">
            <a:avLst/>
          </a:prstGeom>
          <a:ln w="28575">
            <a:solidFill>
              <a:srgbClr val="7327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1E06EE-F601-402F-BE2E-0152AB5469D3}"/>
              </a:ext>
            </a:extLst>
          </p:cNvPr>
          <p:cNvSpPr/>
          <p:nvPr/>
        </p:nvSpPr>
        <p:spPr>
          <a:xfrm>
            <a:off x="2612879" y="3624145"/>
            <a:ext cx="423746" cy="624469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8FEBD-52B0-489E-B310-F46880F5D2A6}"/>
              </a:ext>
            </a:extLst>
          </p:cNvPr>
          <p:cNvSpPr txBox="1"/>
          <p:nvPr/>
        </p:nvSpPr>
        <p:spPr>
          <a:xfrm>
            <a:off x="2538638" y="360838"/>
            <a:ext cx="638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Map of </a:t>
            </a:r>
            <a:r>
              <a:rPr lang="en-US" dirty="0" err="1">
                <a:latin typeface="Calisto MT" panose="02040603050505030304" pitchFamily="18" charset="0"/>
              </a:rPr>
              <a:t>BpSs</a:t>
            </a:r>
            <a:r>
              <a:rPr lang="en-US" dirty="0">
                <a:latin typeface="Calisto MT" panose="02040603050505030304" pitchFamily="18" charset="0"/>
              </a:rPr>
              <a:t> (by name-note each name may have multiple due to Map Zone variations).  There are 47 of them for the Ten Sleep landscape!  Succession classes are defined for </a:t>
            </a:r>
            <a:r>
              <a:rPr lang="en-US" dirty="0" err="1">
                <a:latin typeface="Calisto MT" panose="02040603050505030304" pitchFamily="18" charset="0"/>
              </a:rPr>
              <a:t>BpSs</a:t>
            </a:r>
            <a:r>
              <a:rPr lang="en-US" dirty="0">
                <a:latin typeface="Calisto MT" panose="02040603050505030304" pitchFamily="18" charset="0"/>
              </a:rPr>
              <a:t>, with each MZ potentially having different definitions.  </a:t>
            </a:r>
          </a:p>
        </p:txBody>
      </p:sp>
    </p:spTree>
    <p:extLst>
      <p:ext uri="{BB962C8B-B14F-4D97-AF65-F5344CB8AC3E}">
        <p14:creationId xmlns:p14="http://schemas.microsoft.com/office/powerpoint/2010/main" val="69754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CC56A-7B28-40CB-9CFA-53FA4310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6" y="5588798"/>
            <a:ext cx="8928287" cy="122107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5D5A74-6070-4AE1-B7FF-A017BB9653AD}"/>
              </a:ext>
            </a:extLst>
          </p:cNvPr>
          <p:cNvSpPr/>
          <p:nvPr/>
        </p:nvSpPr>
        <p:spPr>
          <a:xfrm>
            <a:off x="0" y="5355041"/>
            <a:ext cx="3978361" cy="989462"/>
          </a:xfrm>
          <a:custGeom>
            <a:avLst/>
            <a:gdLst>
              <a:gd name="connsiteX0" fmla="*/ 293427 w 3978361"/>
              <a:gd name="connsiteY0" fmla="*/ 225188 h 989462"/>
              <a:gd name="connsiteX1" fmla="*/ 293427 w 3978361"/>
              <a:gd name="connsiteY1" fmla="*/ 225188 h 989462"/>
              <a:gd name="connsiteX2" fmla="*/ 184245 w 3978361"/>
              <a:gd name="connsiteY2" fmla="*/ 232012 h 989462"/>
              <a:gd name="connsiteX3" fmla="*/ 116006 w 3978361"/>
              <a:gd name="connsiteY3" fmla="*/ 245659 h 989462"/>
              <a:gd name="connsiteX4" fmla="*/ 95534 w 3978361"/>
              <a:gd name="connsiteY4" fmla="*/ 259307 h 989462"/>
              <a:gd name="connsiteX5" fmla="*/ 68239 w 3978361"/>
              <a:gd name="connsiteY5" fmla="*/ 272955 h 989462"/>
              <a:gd name="connsiteX6" fmla="*/ 40943 w 3978361"/>
              <a:gd name="connsiteY6" fmla="*/ 313898 h 989462"/>
              <a:gd name="connsiteX7" fmla="*/ 20472 w 3978361"/>
              <a:gd name="connsiteY7" fmla="*/ 334370 h 989462"/>
              <a:gd name="connsiteX8" fmla="*/ 13648 w 3978361"/>
              <a:gd name="connsiteY8" fmla="*/ 368489 h 989462"/>
              <a:gd name="connsiteX9" fmla="*/ 0 w 3978361"/>
              <a:gd name="connsiteY9" fmla="*/ 409432 h 989462"/>
              <a:gd name="connsiteX10" fmla="*/ 6824 w 3978361"/>
              <a:gd name="connsiteY10" fmla="*/ 593677 h 989462"/>
              <a:gd name="connsiteX11" fmla="*/ 13648 w 3978361"/>
              <a:gd name="connsiteY11" fmla="*/ 620973 h 989462"/>
              <a:gd name="connsiteX12" fmla="*/ 27296 w 3978361"/>
              <a:gd name="connsiteY12" fmla="*/ 641444 h 989462"/>
              <a:gd name="connsiteX13" fmla="*/ 34119 w 3978361"/>
              <a:gd name="connsiteY13" fmla="*/ 668740 h 989462"/>
              <a:gd name="connsiteX14" fmla="*/ 40943 w 3978361"/>
              <a:gd name="connsiteY14" fmla="*/ 709683 h 989462"/>
              <a:gd name="connsiteX15" fmla="*/ 54591 w 3978361"/>
              <a:gd name="connsiteY15" fmla="*/ 743803 h 989462"/>
              <a:gd name="connsiteX16" fmla="*/ 68239 w 3978361"/>
              <a:gd name="connsiteY16" fmla="*/ 825689 h 989462"/>
              <a:gd name="connsiteX17" fmla="*/ 75063 w 3978361"/>
              <a:gd name="connsiteY17" fmla="*/ 846161 h 989462"/>
              <a:gd name="connsiteX18" fmla="*/ 81887 w 3978361"/>
              <a:gd name="connsiteY18" fmla="*/ 921224 h 989462"/>
              <a:gd name="connsiteX19" fmla="*/ 197893 w 3978361"/>
              <a:gd name="connsiteY19" fmla="*/ 928047 h 989462"/>
              <a:gd name="connsiteX20" fmla="*/ 252484 w 3978361"/>
              <a:gd name="connsiteY20" fmla="*/ 948519 h 989462"/>
              <a:gd name="connsiteX21" fmla="*/ 784746 w 3978361"/>
              <a:gd name="connsiteY21" fmla="*/ 955343 h 989462"/>
              <a:gd name="connsiteX22" fmla="*/ 975815 w 3978361"/>
              <a:gd name="connsiteY22" fmla="*/ 962167 h 989462"/>
              <a:gd name="connsiteX23" fmla="*/ 1357952 w 3978361"/>
              <a:gd name="connsiteY23" fmla="*/ 968991 h 989462"/>
              <a:gd name="connsiteX24" fmla="*/ 1378424 w 3978361"/>
              <a:gd name="connsiteY24" fmla="*/ 975815 h 989462"/>
              <a:gd name="connsiteX25" fmla="*/ 1433015 w 3978361"/>
              <a:gd name="connsiteY25" fmla="*/ 982638 h 989462"/>
              <a:gd name="connsiteX26" fmla="*/ 1480782 w 3978361"/>
              <a:gd name="connsiteY26" fmla="*/ 989462 h 989462"/>
              <a:gd name="connsiteX27" fmla="*/ 1808328 w 3978361"/>
              <a:gd name="connsiteY27" fmla="*/ 982638 h 989462"/>
              <a:gd name="connsiteX28" fmla="*/ 1828800 w 3978361"/>
              <a:gd name="connsiteY28" fmla="*/ 975815 h 989462"/>
              <a:gd name="connsiteX29" fmla="*/ 1903863 w 3978361"/>
              <a:gd name="connsiteY29" fmla="*/ 955343 h 989462"/>
              <a:gd name="connsiteX30" fmla="*/ 1924334 w 3978361"/>
              <a:gd name="connsiteY30" fmla="*/ 948519 h 989462"/>
              <a:gd name="connsiteX31" fmla="*/ 1944806 w 3978361"/>
              <a:gd name="connsiteY31" fmla="*/ 941695 h 989462"/>
              <a:gd name="connsiteX32" fmla="*/ 1965278 w 3978361"/>
              <a:gd name="connsiteY32" fmla="*/ 928047 h 989462"/>
              <a:gd name="connsiteX33" fmla="*/ 2019869 w 3978361"/>
              <a:gd name="connsiteY33" fmla="*/ 914400 h 989462"/>
              <a:gd name="connsiteX34" fmla="*/ 2108579 w 3978361"/>
              <a:gd name="connsiteY34" fmla="*/ 893928 h 989462"/>
              <a:gd name="connsiteX35" fmla="*/ 2190466 w 3978361"/>
              <a:gd name="connsiteY35" fmla="*/ 887104 h 989462"/>
              <a:gd name="connsiteX36" fmla="*/ 2231409 w 3978361"/>
              <a:gd name="connsiteY36" fmla="*/ 873456 h 989462"/>
              <a:gd name="connsiteX37" fmla="*/ 2279176 w 3978361"/>
              <a:gd name="connsiteY37" fmla="*/ 866632 h 989462"/>
              <a:gd name="connsiteX38" fmla="*/ 2518012 w 3978361"/>
              <a:gd name="connsiteY38" fmla="*/ 859809 h 989462"/>
              <a:gd name="connsiteX39" fmla="*/ 2613546 w 3978361"/>
              <a:gd name="connsiteY39" fmla="*/ 846161 h 989462"/>
              <a:gd name="connsiteX40" fmla="*/ 2770496 w 3978361"/>
              <a:gd name="connsiteY40" fmla="*/ 832513 h 989462"/>
              <a:gd name="connsiteX41" fmla="*/ 2927445 w 3978361"/>
              <a:gd name="connsiteY41" fmla="*/ 818865 h 989462"/>
              <a:gd name="connsiteX42" fmla="*/ 3009331 w 3978361"/>
              <a:gd name="connsiteY42" fmla="*/ 812041 h 989462"/>
              <a:gd name="connsiteX43" fmla="*/ 3173105 w 3978361"/>
              <a:gd name="connsiteY43" fmla="*/ 798394 h 989462"/>
              <a:gd name="connsiteX44" fmla="*/ 3268639 w 3978361"/>
              <a:gd name="connsiteY44" fmla="*/ 784746 h 989462"/>
              <a:gd name="connsiteX45" fmla="*/ 3323230 w 3978361"/>
              <a:gd name="connsiteY45" fmla="*/ 777922 h 989462"/>
              <a:gd name="connsiteX46" fmla="*/ 3370997 w 3978361"/>
              <a:gd name="connsiteY46" fmla="*/ 771098 h 989462"/>
              <a:gd name="connsiteX47" fmla="*/ 3487003 w 3978361"/>
              <a:gd name="connsiteY47" fmla="*/ 750626 h 989462"/>
              <a:gd name="connsiteX48" fmla="*/ 3527946 w 3978361"/>
              <a:gd name="connsiteY48" fmla="*/ 743803 h 989462"/>
              <a:gd name="connsiteX49" fmla="*/ 3582537 w 3978361"/>
              <a:gd name="connsiteY49" fmla="*/ 736979 h 989462"/>
              <a:gd name="connsiteX50" fmla="*/ 3630305 w 3978361"/>
              <a:gd name="connsiteY50" fmla="*/ 723331 h 989462"/>
              <a:gd name="connsiteX51" fmla="*/ 3650776 w 3978361"/>
              <a:gd name="connsiteY51" fmla="*/ 716507 h 989462"/>
              <a:gd name="connsiteX52" fmla="*/ 3705367 w 3978361"/>
              <a:gd name="connsiteY52" fmla="*/ 682388 h 989462"/>
              <a:gd name="connsiteX53" fmla="*/ 3725839 w 3978361"/>
              <a:gd name="connsiteY53" fmla="*/ 668740 h 989462"/>
              <a:gd name="connsiteX54" fmla="*/ 3766782 w 3978361"/>
              <a:gd name="connsiteY54" fmla="*/ 655092 h 989462"/>
              <a:gd name="connsiteX55" fmla="*/ 3814549 w 3978361"/>
              <a:gd name="connsiteY55" fmla="*/ 641444 h 989462"/>
              <a:gd name="connsiteX56" fmla="*/ 3869140 w 3978361"/>
              <a:gd name="connsiteY56" fmla="*/ 614149 h 989462"/>
              <a:gd name="connsiteX57" fmla="*/ 3889612 w 3978361"/>
              <a:gd name="connsiteY57" fmla="*/ 600501 h 989462"/>
              <a:gd name="connsiteX58" fmla="*/ 3951027 w 3978361"/>
              <a:gd name="connsiteY58" fmla="*/ 593677 h 989462"/>
              <a:gd name="connsiteX59" fmla="*/ 3978322 w 3978361"/>
              <a:gd name="connsiteY59" fmla="*/ 552734 h 989462"/>
              <a:gd name="connsiteX60" fmla="*/ 3971499 w 3978361"/>
              <a:gd name="connsiteY60" fmla="*/ 443552 h 989462"/>
              <a:gd name="connsiteX61" fmla="*/ 3951027 w 3978361"/>
              <a:gd name="connsiteY61" fmla="*/ 368489 h 989462"/>
              <a:gd name="connsiteX62" fmla="*/ 3937379 w 3978361"/>
              <a:gd name="connsiteY62" fmla="*/ 341194 h 989462"/>
              <a:gd name="connsiteX63" fmla="*/ 3896436 w 3978361"/>
              <a:gd name="connsiteY63" fmla="*/ 300250 h 989462"/>
              <a:gd name="connsiteX64" fmla="*/ 3875964 w 3978361"/>
              <a:gd name="connsiteY64" fmla="*/ 293426 h 989462"/>
              <a:gd name="connsiteX65" fmla="*/ 3855493 w 3978361"/>
              <a:gd name="connsiteY65" fmla="*/ 279779 h 989462"/>
              <a:gd name="connsiteX66" fmla="*/ 3800902 w 3978361"/>
              <a:gd name="connsiteY66" fmla="*/ 272955 h 989462"/>
              <a:gd name="connsiteX67" fmla="*/ 3220872 w 3978361"/>
              <a:gd name="connsiteY67" fmla="*/ 259307 h 989462"/>
              <a:gd name="connsiteX68" fmla="*/ 3193576 w 3978361"/>
              <a:gd name="connsiteY68" fmla="*/ 252483 h 989462"/>
              <a:gd name="connsiteX69" fmla="*/ 3077570 w 3978361"/>
              <a:gd name="connsiteY69" fmla="*/ 238835 h 989462"/>
              <a:gd name="connsiteX70" fmla="*/ 2968388 w 3978361"/>
              <a:gd name="connsiteY70" fmla="*/ 218364 h 989462"/>
              <a:gd name="connsiteX71" fmla="*/ 2941093 w 3978361"/>
              <a:gd name="connsiteY71" fmla="*/ 211540 h 989462"/>
              <a:gd name="connsiteX72" fmla="*/ 2920621 w 3978361"/>
              <a:gd name="connsiteY72" fmla="*/ 204716 h 989462"/>
              <a:gd name="connsiteX73" fmla="*/ 2845558 w 3978361"/>
              <a:gd name="connsiteY73" fmla="*/ 191068 h 989462"/>
              <a:gd name="connsiteX74" fmla="*/ 2770496 w 3978361"/>
              <a:gd name="connsiteY74" fmla="*/ 177421 h 989462"/>
              <a:gd name="connsiteX75" fmla="*/ 2695433 w 3978361"/>
              <a:gd name="connsiteY75" fmla="*/ 170597 h 989462"/>
              <a:gd name="connsiteX76" fmla="*/ 2558955 w 3978361"/>
              <a:gd name="connsiteY76" fmla="*/ 143301 h 989462"/>
              <a:gd name="connsiteX77" fmla="*/ 2490716 w 3978361"/>
              <a:gd name="connsiteY77" fmla="*/ 136477 h 989462"/>
              <a:gd name="connsiteX78" fmla="*/ 2374710 w 3978361"/>
              <a:gd name="connsiteY78" fmla="*/ 122829 h 989462"/>
              <a:gd name="connsiteX79" fmla="*/ 2306472 w 3978361"/>
              <a:gd name="connsiteY79" fmla="*/ 109182 h 989462"/>
              <a:gd name="connsiteX80" fmla="*/ 2231409 w 3978361"/>
              <a:gd name="connsiteY80" fmla="*/ 102358 h 989462"/>
              <a:gd name="connsiteX81" fmla="*/ 2115403 w 3978361"/>
              <a:gd name="connsiteY81" fmla="*/ 81886 h 989462"/>
              <a:gd name="connsiteX82" fmla="*/ 1999397 w 3978361"/>
              <a:gd name="connsiteY82" fmla="*/ 68238 h 989462"/>
              <a:gd name="connsiteX83" fmla="*/ 1917510 w 3978361"/>
              <a:gd name="connsiteY83" fmla="*/ 61415 h 989462"/>
              <a:gd name="connsiteX84" fmla="*/ 1705970 w 3978361"/>
              <a:gd name="connsiteY84" fmla="*/ 34119 h 989462"/>
              <a:gd name="connsiteX85" fmla="*/ 1685499 w 3978361"/>
              <a:gd name="connsiteY85" fmla="*/ 27295 h 989462"/>
              <a:gd name="connsiteX86" fmla="*/ 1610436 w 3978361"/>
              <a:gd name="connsiteY86" fmla="*/ 20471 h 989462"/>
              <a:gd name="connsiteX87" fmla="*/ 1549021 w 3978361"/>
              <a:gd name="connsiteY87" fmla="*/ 6824 h 989462"/>
              <a:gd name="connsiteX88" fmla="*/ 1487606 w 3978361"/>
              <a:gd name="connsiteY88" fmla="*/ 0 h 989462"/>
              <a:gd name="connsiteX89" fmla="*/ 968991 w 3978361"/>
              <a:gd name="connsiteY89" fmla="*/ 6824 h 989462"/>
              <a:gd name="connsiteX90" fmla="*/ 921224 w 3978361"/>
              <a:gd name="connsiteY90" fmla="*/ 20471 h 989462"/>
              <a:gd name="connsiteX91" fmla="*/ 893928 w 3978361"/>
              <a:gd name="connsiteY91" fmla="*/ 34119 h 989462"/>
              <a:gd name="connsiteX92" fmla="*/ 825690 w 3978361"/>
              <a:gd name="connsiteY92" fmla="*/ 54591 h 989462"/>
              <a:gd name="connsiteX93" fmla="*/ 777922 w 3978361"/>
              <a:gd name="connsiteY93" fmla="*/ 75062 h 989462"/>
              <a:gd name="connsiteX94" fmla="*/ 757451 w 3978361"/>
              <a:gd name="connsiteY94" fmla="*/ 88710 h 989462"/>
              <a:gd name="connsiteX95" fmla="*/ 668740 w 3978361"/>
              <a:gd name="connsiteY95" fmla="*/ 122829 h 989462"/>
              <a:gd name="connsiteX96" fmla="*/ 620973 w 3978361"/>
              <a:gd name="connsiteY96" fmla="*/ 129653 h 989462"/>
              <a:gd name="connsiteX97" fmla="*/ 593678 w 3978361"/>
              <a:gd name="connsiteY97" fmla="*/ 136477 h 989462"/>
              <a:gd name="connsiteX98" fmla="*/ 545910 w 3978361"/>
              <a:gd name="connsiteY98" fmla="*/ 156949 h 989462"/>
              <a:gd name="connsiteX99" fmla="*/ 498143 w 3978361"/>
              <a:gd name="connsiteY99" fmla="*/ 163773 h 989462"/>
              <a:gd name="connsiteX100" fmla="*/ 470848 w 3978361"/>
              <a:gd name="connsiteY100" fmla="*/ 177421 h 989462"/>
              <a:gd name="connsiteX101" fmla="*/ 436728 w 3978361"/>
              <a:gd name="connsiteY101" fmla="*/ 184244 h 989462"/>
              <a:gd name="connsiteX102" fmla="*/ 354842 w 3978361"/>
              <a:gd name="connsiteY102" fmla="*/ 197892 h 989462"/>
              <a:gd name="connsiteX103" fmla="*/ 293427 w 3978361"/>
              <a:gd name="connsiteY103" fmla="*/ 225188 h 98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978361" h="989462">
                <a:moveTo>
                  <a:pt x="293427" y="225188"/>
                </a:moveTo>
                <a:lnTo>
                  <a:pt x="293427" y="225188"/>
                </a:lnTo>
                <a:cubicBezTo>
                  <a:pt x="257033" y="227463"/>
                  <a:pt x="220470" y="227832"/>
                  <a:pt x="184245" y="232012"/>
                </a:cubicBezTo>
                <a:cubicBezTo>
                  <a:pt x="161201" y="234671"/>
                  <a:pt x="116006" y="245659"/>
                  <a:pt x="116006" y="245659"/>
                </a:cubicBezTo>
                <a:cubicBezTo>
                  <a:pt x="109182" y="250208"/>
                  <a:pt x="102655" y="255238"/>
                  <a:pt x="95534" y="259307"/>
                </a:cubicBezTo>
                <a:cubicBezTo>
                  <a:pt x="86702" y="264354"/>
                  <a:pt x="75432" y="265762"/>
                  <a:pt x="68239" y="272955"/>
                </a:cubicBezTo>
                <a:cubicBezTo>
                  <a:pt x="56641" y="284553"/>
                  <a:pt x="52541" y="302299"/>
                  <a:pt x="40943" y="313898"/>
                </a:cubicBezTo>
                <a:lnTo>
                  <a:pt x="20472" y="334370"/>
                </a:lnTo>
                <a:cubicBezTo>
                  <a:pt x="18197" y="345743"/>
                  <a:pt x="16700" y="357299"/>
                  <a:pt x="13648" y="368489"/>
                </a:cubicBezTo>
                <a:cubicBezTo>
                  <a:pt x="9863" y="382368"/>
                  <a:pt x="0" y="409432"/>
                  <a:pt x="0" y="409432"/>
                </a:cubicBezTo>
                <a:cubicBezTo>
                  <a:pt x="2275" y="470847"/>
                  <a:pt x="2867" y="532347"/>
                  <a:pt x="6824" y="593677"/>
                </a:cubicBezTo>
                <a:cubicBezTo>
                  <a:pt x="7428" y="603036"/>
                  <a:pt x="9953" y="612353"/>
                  <a:pt x="13648" y="620973"/>
                </a:cubicBezTo>
                <a:cubicBezTo>
                  <a:pt x="16879" y="628511"/>
                  <a:pt x="22747" y="634620"/>
                  <a:pt x="27296" y="641444"/>
                </a:cubicBezTo>
                <a:cubicBezTo>
                  <a:pt x="29570" y="650543"/>
                  <a:pt x="32280" y="659543"/>
                  <a:pt x="34119" y="668740"/>
                </a:cubicBezTo>
                <a:cubicBezTo>
                  <a:pt x="36832" y="682307"/>
                  <a:pt x="37302" y="696335"/>
                  <a:pt x="40943" y="709683"/>
                </a:cubicBezTo>
                <a:cubicBezTo>
                  <a:pt x="44166" y="721501"/>
                  <a:pt x="51071" y="732070"/>
                  <a:pt x="54591" y="743803"/>
                </a:cubicBezTo>
                <a:cubicBezTo>
                  <a:pt x="61916" y="768218"/>
                  <a:pt x="63455" y="801769"/>
                  <a:pt x="68239" y="825689"/>
                </a:cubicBezTo>
                <a:cubicBezTo>
                  <a:pt x="69650" y="832742"/>
                  <a:pt x="72788" y="839337"/>
                  <a:pt x="75063" y="846161"/>
                </a:cubicBezTo>
                <a:cubicBezTo>
                  <a:pt x="77338" y="871182"/>
                  <a:pt x="60982" y="907288"/>
                  <a:pt x="81887" y="921224"/>
                </a:cubicBezTo>
                <a:cubicBezTo>
                  <a:pt x="114117" y="942710"/>
                  <a:pt x="159350" y="924193"/>
                  <a:pt x="197893" y="928047"/>
                </a:cubicBezTo>
                <a:cubicBezTo>
                  <a:pt x="210753" y="929333"/>
                  <a:pt x="244438" y="948228"/>
                  <a:pt x="252484" y="948519"/>
                </a:cubicBezTo>
                <a:cubicBezTo>
                  <a:pt x="429803" y="954928"/>
                  <a:pt x="607325" y="953068"/>
                  <a:pt x="784746" y="955343"/>
                </a:cubicBezTo>
                <a:lnTo>
                  <a:pt x="975815" y="962167"/>
                </a:lnTo>
                <a:lnTo>
                  <a:pt x="1357952" y="968991"/>
                </a:lnTo>
                <a:cubicBezTo>
                  <a:pt x="1365141" y="969235"/>
                  <a:pt x="1371347" y="974528"/>
                  <a:pt x="1378424" y="975815"/>
                </a:cubicBezTo>
                <a:cubicBezTo>
                  <a:pt x="1396467" y="979095"/>
                  <a:pt x="1414837" y="980214"/>
                  <a:pt x="1433015" y="982638"/>
                </a:cubicBezTo>
                <a:lnTo>
                  <a:pt x="1480782" y="989462"/>
                </a:lnTo>
                <a:lnTo>
                  <a:pt x="1808328" y="982638"/>
                </a:lnTo>
                <a:cubicBezTo>
                  <a:pt x="1815515" y="982356"/>
                  <a:pt x="1821822" y="977559"/>
                  <a:pt x="1828800" y="975815"/>
                </a:cubicBezTo>
                <a:cubicBezTo>
                  <a:pt x="1905941" y="956531"/>
                  <a:pt x="1816051" y="984614"/>
                  <a:pt x="1903863" y="955343"/>
                </a:cubicBezTo>
                <a:lnTo>
                  <a:pt x="1924334" y="948519"/>
                </a:lnTo>
                <a:cubicBezTo>
                  <a:pt x="1931158" y="946244"/>
                  <a:pt x="1938821" y="945685"/>
                  <a:pt x="1944806" y="941695"/>
                </a:cubicBezTo>
                <a:cubicBezTo>
                  <a:pt x="1951630" y="937146"/>
                  <a:pt x="1957570" y="930850"/>
                  <a:pt x="1965278" y="928047"/>
                </a:cubicBezTo>
                <a:cubicBezTo>
                  <a:pt x="1982906" y="921637"/>
                  <a:pt x="2019869" y="914400"/>
                  <a:pt x="2019869" y="914400"/>
                </a:cubicBezTo>
                <a:cubicBezTo>
                  <a:pt x="2058927" y="888360"/>
                  <a:pt x="2033386" y="900764"/>
                  <a:pt x="2108579" y="893928"/>
                </a:cubicBezTo>
                <a:lnTo>
                  <a:pt x="2190466" y="887104"/>
                </a:lnTo>
                <a:cubicBezTo>
                  <a:pt x="2204114" y="882555"/>
                  <a:pt x="2217391" y="876691"/>
                  <a:pt x="2231409" y="873456"/>
                </a:cubicBezTo>
                <a:cubicBezTo>
                  <a:pt x="2247081" y="869839"/>
                  <a:pt x="2263110" y="867397"/>
                  <a:pt x="2279176" y="866632"/>
                </a:cubicBezTo>
                <a:cubicBezTo>
                  <a:pt x="2358730" y="862844"/>
                  <a:pt x="2438400" y="862083"/>
                  <a:pt x="2518012" y="859809"/>
                </a:cubicBezTo>
                <a:cubicBezTo>
                  <a:pt x="2549857" y="855260"/>
                  <a:pt x="2581473" y="848628"/>
                  <a:pt x="2613546" y="846161"/>
                </a:cubicBezTo>
                <a:cubicBezTo>
                  <a:pt x="2807475" y="831243"/>
                  <a:pt x="2609214" y="847175"/>
                  <a:pt x="2770496" y="832513"/>
                </a:cubicBezTo>
                <a:lnTo>
                  <a:pt x="2927445" y="818865"/>
                </a:lnTo>
                <a:lnTo>
                  <a:pt x="3009331" y="812041"/>
                </a:lnTo>
                <a:cubicBezTo>
                  <a:pt x="3083964" y="793386"/>
                  <a:pt x="3011977" y="809506"/>
                  <a:pt x="3173105" y="798394"/>
                </a:cubicBezTo>
                <a:cubicBezTo>
                  <a:pt x="3262275" y="792244"/>
                  <a:pt x="3205183" y="794509"/>
                  <a:pt x="3268639" y="784746"/>
                </a:cubicBezTo>
                <a:cubicBezTo>
                  <a:pt x="3286764" y="781957"/>
                  <a:pt x="3305052" y="780346"/>
                  <a:pt x="3323230" y="777922"/>
                </a:cubicBezTo>
                <a:lnTo>
                  <a:pt x="3370997" y="771098"/>
                </a:lnTo>
                <a:cubicBezTo>
                  <a:pt x="3442118" y="747391"/>
                  <a:pt x="3386536" y="762445"/>
                  <a:pt x="3487003" y="750626"/>
                </a:cubicBezTo>
                <a:cubicBezTo>
                  <a:pt x="3500744" y="749009"/>
                  <a:pt x="3514249" y="745760"/>
                  <a:pt x="3527946" y="743803"/>
                </a:cubicBezTo>
                <a:cubicBezTo>
                  <a:pt x="3546100" y="741210"/>
                  <a:pt x="3564340" y="739254"/>
                  <a:pt x="3582537" y="736979"/>
                </a:cubicBezTo>
                <a:cubicBezTo>
                  <a:pt x="3631628" y="720615"/>
                  <a:pt x="3570317" y="740471"/>
                  <a:pt x="3630305" y="723331"/>
                </a:cubicBezTo>
                <a:cubicBezTo>
                  <a:pt x="3637221" y="721355"/>
                  <a:pt x="3643952" y="718782"/>
                  <a:pt x="3650776" y="716507"/>
                </a:cubicBezTo>
                <a:cubicBezTo>
                  <a:pt x="3686698" y="680585"/>
                  <a:pt x="3653671" y="708235"/>
                  <a:pt x="3705367" y="682388"/>
                </a:cubicBezTo>
                <a:cubicBezTo>
                  <a:pt x="3712703" y="678720"/>
                  <a:pt x="3718344" y="672071"/>
                  <a:pt x="3725839" y="668740"/>
                </a:cubicBezTo>
                <a:cubicBezTo>
                  <a:pt x="3738985" y="662897"/>
                  <a:pt x="3753134" y="659641"/>
                  <a:pt x="3766782" y="655092"/>
                </a:cubicBezTo>
                <a:cubicBezTo>
                  <a:pt x="3796149" y="645303"/>
                  <a:pt x="3780278" y="650012"/>
                  <a:pt x="3814549" y="641444"/>
                </a:cubicBezTo>
                <a:cubicBezTo>
                  <a:pt x="3853377" y="602618"/>
                  <a:pt x="3813354" y="635069"/>
                  <a:pt x="3869140" y="614149"/>
                </a:cubicBezTo>
                <a:cubicBezTo>
                  <a:pt x="3876819" y="611269"/>
                  <a:pt x="3881655" y="602490"/>
                  <a:pt x="3889612" y="600501"/>
                </a:cubicBezTo>
                <a:cubicBezTo>
                  <a:pt x="3909595" y="595505"/>
                  <a:pt x="3930555" y="595952"/>
                  <a:pt x="3951027" y="593677"/>
                </a:cubicBezTo>
                <a:cubicBezTo>
                  <a:pt x="3960125" y="580029"/>
                  <a:pt x="3979345" y="569104"/>
                  <a:pt x="3978322" y="552734"/>
                </a:cubicBezTo>
                <a:cubicBezTo>
                  <a:pt x="3976048" y="516340"/>
                  <a:pt x="3976022" y="479735"/>
                  <a:pt x="3971499" y="443552"/>
                </a:cubicBezTo>
                <a:cubicBezTo>
                  <a:pt x="3970885" y="438642"/>
                  <a:pt x="3958115" y="385027"/>
                  <a:pt x="3951027" y="368489"/>
                </a:cubicBezTo>
                <a:cubicBezTo>
                  <a:pt x="3947020" y="359139"/>
                  <a:pt x="3943734" y="349137"/>
                  <a:pt x="3937379" y="341194"/>
                </a:cubicBezTo>
                <a:cubicBezTo>
                  <a:pt x="3925322" y="326122"/>
                  <a:pt x="3914746" y="306353"/>
                  <a:pt x="3896436" y="300250"/>
                </a:cubicBezTo>
                <a:cubicBezTo>
                  <a:pt x="3889612" y="297975"/>
                  <a:pt x="3882398" y="296643"/>
                  <a:pt x="3875964" y="293426"/>
                </a:cubicBezTo>
                <a:cubicBezTo>
                  <a:pt x="3868629" y="289758"/>
                  <a:pt x="3863405" y="281937"/>
                  <a:pt x="3855493" y="279779"/>
                </a:cubicBezTo>
                <a:cubicBezTo>
                  <a:pt x="3837801" y="274954"/>
                  <a:pt x="3819231" y="273546"/>
                  <a:pt x="3800902" y="272955"/>
                </a:cubicBezTo>
                <a:lnTo>
                  <a:pt x="3220872" y="259307"/>
                </a:lnTo>
                <a:cubicBezTo>
                  <a:pt x="3211773" y="257032"/>
                  <a:pt x="3202860" y="253809"/>
                  <a:pt x="3193576" y="252483"/>
                </a:cubicBezTo>
                <a:cubicBezTo>
                  <a:pt x="3146193" y="245714"/>
                  <a:pt x="3122032" y="247727"/>
                  <a:pt x="3077570" y="238835"/>
                </a:cubicBezTo>
                <a:cubicBezTo>
                  <a:pt x="2956935" y="214709"/>
                  <a:pt x="3088767" y="233412"/>
                  <a:pt x="2968388" y="218364"/>
                </a:cubicBezTo>
                <a:cubicBezTo>
                  <a:pt x="2959290" y="216089"/>
                  <a:pt x="2950111" y="214116"/>
                  <a:pt x="2941093" y="211540"/>
                </a:cubicBezTo>
                <a:cubicBezTo>
                  <a:pt x="2934177" y="209564"/>
                  <a:pt x="2927654" y="206223"/>
                  <a:pt x="2920621" y="204716"/>
                </a:cubicBezTo>
                <a:cubicBezTo>
                  <a:pt x="2895754" y="199387"/>
                  <a:pt x="2870554" y="195755"/>
                  <a:pt x="2845558" y="191068"/>
                </a:cubicBezTo>
                <a:cubicBezTo>
                  <a:pt x="2820140" y="186302"/>
                  <a:pt x="2796315" y="180458"/>
                  <a:pt x="2770496" y="177421"/>
                </a:cubicBezTo>
                <a:cubicBezTo>
                  <a:pt x="2745544" y="174486"/>
                  <a:pt x="2720454" y="172872"/>
                  <a:pt x="2695433" y="170597"/>
                </a:cubicBezTo>
                <a:cubicBezTo>
                  <a:pt x="2647931" y="160041"/>
                  <a:pt x="2607673" y="150261"/>
                  <a:pt x="2558955" y="143301"/>
                </a:cubicBezTo>
                <a:cubicBezTo>
                  <a:pt x="2536325" y="140068"/>
                  <a:pt x="2513450" y="138870"/>
                  <a:pt x="2490716" y="136477"/>
                </a:cubicBezTo>
                <a:cubicBezTo>
                  <a:pt x="2475846" y="134912"/>
                  <a:pt x="2392072" y="125722"/>
                  <a:pt x="2374710" y="122829"/>
                </a:cubicBezTo>
                <a:cubicBezTo>
                  <a:pt x="2351829" y="119016"/>
                  <a:pt x="2329435" y="112462"/>
                  <a:pt x="2306472" y="109182"/>
                </a:cubicBezTo>
                <a:cubicBezTo>
                  <a:pt x="2281600" y="105629"/>
                  <a:pt x="2256281" y="105911"/>
                  <a:pt x="2231409" y="102358"/>
                </a:cubicBezTo>
                <a:cubicBezTo>
                  <a:pt x="2192537" y="96805"/>
                  <a:pt x="2154366" y="86756"/>
                  <a:pt x="2115403" y="81886"/>
                </a:cubicBezTo>
                <a:cubicBezTo>
                  <a:pt x="2078198" y="77235"/>
                  <a:pt x="2036554" y="71777"/>
                  <a:pt x="1999397" y="68238"/>
                </a:cubicBezTo>
                <a:cubicBezTo>
                  <a:pt x="1972130" y="65641"/>
                  <a:pt x="1944806" y="63689"/>
                  <a:pt x="1917510" y="61415"/>
                </a:cubicBezTo>
                <a:cubicBezTo>
                  <a:pt x="1816851" y="27861"/>
                  <a:pt x="1913100" y="56312"/>
                  <a:pt x="1705970" y="34119"/>
                </a:cubicBezTo>
                <a:cubicBezTo>
                  <a:pt x="1698818" y="33353"/>
                  <a:pt x="1692620" y="28312"/>
                  <a:pt x="1685499" y="27295"/>
                </a:cubicBezTo>
                <a:cubicBezTo>
                  <a:pt x="1660627" y="23742"/>
                  <a:pt x="1635457" y="22746"/>
                  <a:pt x="1610436" y="20471"/>
                </a:cubicBezTo>
                <a:cubicBezTo>
                  <a:pt x="1589964" y="15922"/>
                  <a:pt x="1569707" y="10272"/>
                  <a:pt x="1549021" y="6824"/>
                </a:cubicBezTo>
                <a:cubicBezTo>
                  <a:pt x="1528704" y="3438"/>
                  <a:pt x="1508204" y="0"/>
                  <a:pt x="1487606" y="0"/>
                </a:cubicBezTo>
                <a:cubicBezTo>
                  <a:pt x="1314719" y="0"/>
                  <a:pt x="1141863" y="4549"/>
                  <a:pt x="968991" y="6824"/>
                </a:cubicBezTo>
                <a:cubicBezTo>
                  <a:pt x="955136" y="10287"/>
                  <a:pt x="934932" y="14596"/>
                  <a:pt x="921224" y="20471"/>
                </a:cubicBezTo>
                <a:cubicBezTo>
                  <a:pt x="911874" y="24478"/>
                  <a:pt x="903453" y="30547"/>
                  <a:pt x="893928" y="34119"/>
                </a:cubicBezTo>
                <a:cubicBezTo>
                  <a:pt x="872128" y="42294"/>
                  <a:pt x="845692" y="41257"/>
                  <a:pt x="825690" y="54591"/>
                </a:cubicBezTo>
                <a:cubicBezTo>
                  <a:pt x="797414" y="73440"/>
                  <a:pt x="813174" y="66249"/>
                  <a:pt x="777922" y="75062"/>
                </a:cubicBezTo>
                <a:cubicBezTo>
                  <a:pt x="771098" y="79611"/>
                  <a:pt x="764572" y="84641"/>
                  <a:pt x="757451" y="88710"/>
                </a:cubicBezTo>
                <a:cubicBezTo>
                  <a:pt x="733510" y="102391"/>
                  <a:pt x="691747" y="119542"/>
                  <a:pt x="668740" y="122829"/>
                </a:cubicBezTo>
                <a:cubicBezTo>
                  <a:pt x="652818" y="125104"/>
                  <a:pt x="636798" y="126776"/>
                  <a:pt x="620973" y="129653"/>
                </a:cubicBezTo>
                <a:cubicBezTo>
                  <a:pt x="611746" y="131331"/>
                  <a:pt x="602459" y="133184"/>
                  <a:pt x="593678" y="136477"/>
                </a:cubicBezTo>
                <a:cubicBezTo>
                  <a:pt x="568313" y="145989"/>
                  <a:pt x="570118" y="152107"/>
                  <a:pt x="545910" y="156949"/>
                </a:cubicBezTo>
                <a:cubicBezTo>
                  <a:pt x="530138" y="160103"/>
                  <a:pt x="514065" y="161498"/>
                  <a:pt x="498143" y="163773"/>
                </a:cubicBezTo>
                <a:cubicBezTo>
                  <a:pt x="489045" y="168322"/>
                  <a:pt x="480498" y="174204"/>
                  <a:pt x="470848" y="177421"/>
                </a:cubicBezTo>
                <a:cubicBezTo>
                  <a:pt x="459845" y="181089"/>
                  <a:pt x="447980" y="181431"/>
                  <a:pt x="436728" y="184244"/>
                </a:cubicBezTo>
                <a:cubicBezTo>
                  <a:pt x="372698" y="200251"/>
                  <a:pt x="492186" y="182631"/>
                  <a:pt x="354842" y="197892"/>
                </a:cubicBezTo>
                <a:cubicBezTo>
                  <a:pt x="332477" y="212802"/>
                  <a:pt x="303663" y="220639"/>
                  <a:pt x="293427" y="22518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F0E11-A20A-428F-9213-95B2197FF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1" r="14820"/>
          <a:stretch/>
        </p:blipFill>
        <p:spPr>
          <a:xfrm>
            <a:off x="281776" y="730344"/>
            <a:ext cx="3077736" cy="5100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0565B-C548-472E-BD2D-4868D9515695}"/>
              </a:ext>
            </a:extLst>
          </p:cNvPr>
          <p:cNvSpPr txBox="1"/>
          <p:nvPr/>
        </p:nvSpPr>
        <p:spPr>
          <a:xfrm>
            <a:off x="2947738" y="360838"/>
            <a:ext cx="59805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Map of the Rocky Mountain Subalpine Dry-Mesic Spruce-Fir Forest and Woodland </a:t>
            </a:r>
            <a:r>
              <a:rPr lang="en-US" dirty="0" err="1">
                <a:latin typeface="Calisto MT" panose="02040603050505030304" pitchFamily="18" charset="0"/>
              </a:rPr>
              <a:t>BpS</a:t>
            </a:r>
            <a:r>
              <a:rPr lang="en-US" dirty="0">
                <a:latin typeface="Calisto MT" panose="02040603050505030304" pitchFamily="18" charset="0"/>
              </a:rPr>
              <a:t>, essentially where its habitat is.  There were ~600k acres of this historically.   Questions include: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How much of this is there today?  </a:t>
            </a:r>
            <a:r>
              <a:rPr lang="en-US" i="1" dirty="0">
                <a:latin typeface="Calisto MT" panose="02040603050505030304" pitchFamily="18" charset="0"/>
              </a:rPr>
              <a:t>Use LANDFIRE EVT data for this. 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Has any of it been converted to other vegetation types? </a:t>
            </a:r>
            <a:r>
              <a:rPr lang="en-US" i="1" dirty="0">
                <a:latin typeface="Calisto MT" panose="02040603050505030304" pitchFamily="18" charset="0"/>
              </a:rPr>
              <a:t>Use LANDFIRE EVT data for this. </a:t>
            </a:r>
            <a:endParaRPr lang="en-US" dirty="0">
              <a:latin typeface="Calisto MT" panose="0204060305050503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How much of each succession class where there on the landscape historically?  Today?  Which ones are underrepresented today?  Overrepresented? </a:t>
            </a:r>
            <a:r>
              <a:rPr lang="en-US" i="1" dirty="0">
                <a:latin typeface="Calisto MT" panose="02040603050505030304" pitchFamily="18" charset="0"/>
              </a:rPr>
              <a:t>Use LANDFIRE </a:t>
            </a:r>
            <a:r>
              <a:rPr lang="en-US" i="1" dirty="0" err="1">
                <a:latin typeface="Calisto MT" panose="02040603050505030304" pitchFamily="18" charset="0"/>
              </a:rPr>
              <a:t>BpS</a:t>
            </a:r>
            <a:r>
              <a:rPr lang="en-US" i="1" dirty="0">
                <a:latin typeface="Calisto MT" panose="02040603050505030304" pitchFamily="18" charset="0"/>
              </a:rPr>
              <a:t> descriptions to get historical amounts/Succession class data to get current amounts. </a:t>
            </a:r>
          </a:p>
          <a:p>
            <a:endParaRPr lang="en-US" i="1" dirty="0">
              <a:latin typeface="Calisto MT" panose="02040603050505030304" pitchFamily="18" charset="0"/>
            </a:endParaRPr>
          </a:p>
          <a:p>
            <a:pPr algn="ctr"/>
            <a:r>
              <a:rPr lang="en-US" i="1" dirty="0">
                <a:latin typeface="Calisto MT" panose="02040603050505030304" pitchFamily="18" charset="0"/>
              </a:rPr>
              <a:t>Illustration below is one Greasy got from internet to depict succession classes…may or may not be ecologically correct for this </a:t>
            </a:r>
            <a:r>
              <a:rPr lang="en-US" i="1" dirty="0" err="1">
                <a:latin typeface="Calisto MT" panose="02040603050505030304" pitchFamily="18" charset="0"/>
              </a:rPr>
              <a:t>BpS</a:t>
            </a:r>
            <a:r>
              <a:rPr lang="en-US" i="1" dirty="0">
                <a:latin typeface="Calisto MT" panose="02040603050505030304" pitchFamily="18" charset="0"/>
              </a:rPr>
              <a:t>.  </a:t>
            </a:r>
            <a:endParaRPr lang="en-US" dirty="0">
              <a:latin typeface="Calisto MT" panose="0204060305050503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89EAFF-8911-45E1-A258-EC47281A47D0}"/>
              </a:ext>
            </a:extLst>
          </p:cNvPr>
          <p:cNvCxnSpPr>
            <a:cxnSpLocks/>
          </p:cNvCxnSpPr>
          <p:nvPr/>
        </p:nvCxnSpPr>
        <p:spPr>
          <a:xfrm>
            <a:off x="7182854" y="4752474"/>
            <a:ext cx="0" cy="205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BD21E6-2A50-42A9-9C94-127D8BC6F005}"/>
              </a:ext>
            </a:extLst>
          </p:cNvPr>
          <p:cNvCxnSpPr>
            <a:cxnSpLocks/>
          </p:cNvCxnSpPr>
          <p:nvPr/>
        </p:nvCxnSpPr>
        <p:spPr>
          <a:xfrm>
            <a:off x="3653590" y="5101389"/>
            <a:ext cx="0" cy="1708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8FCB5F-84B4-4C35-93CA-B2A7B4C5E07C}"/>
              </a:ext>
            </a:extLst>
          </p:cNvPr>
          <p:cNvCxnSpPr>
            <a:cxnSpLocks/>
          </p:cNvCxnSpPr>
          <p:nvPr/>
        </p:nvCxnSpPr>
        <p:spPr>
          <a:xfrm>
            <a:off x="5418222" y="4752474"/>
            <a:ext cx="0" cy="205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F2906E-C90B-4EE7-837B-3FBC5311D02F}"/>
              </a:ext>
            </a:extLst>
          </p:cNvPr>
          <p:cNvCxnSpPr>
            <a:cxnSpLocks/>
          </p:cNvCxnSpPr>
          <p:nvPr/>
        </p:nvCxnSpPr>
        <p:spPr>
          <a:xfrm>
            <a:off x="1860886" y="5588798"/>
            <a:ext cx="0" cy="122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4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7CECA-4E28-4CF4-872E-E3FB7DCE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48" y="1834616"/>
            <a:ext cx="6387303" cy="3844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568466-E770-4019-8D36-3698BDB1AEDB}"/>
              </a:ext>
            </a:extLst>
          </p:cNvPr>
          <p:cNvSpPr txBox="1"/>
          <p:nvPr/>
        </p:nvSpPr>
        <p:spPr>
          <a:xfrm>
            <a:off x="824896" y="421105"/>
            <a:ext cx="705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We want this for the 5 (?) most dominant </a:t>
            </a:r>
            <a:r>
              <a:rPr lang="en-US" dirty="0" err="1">
                <a:latin typeface="Calisto MT" panose="02040603050505030304" pitchFamily="18" charset="0"/>
              </a:rPr>
              <a:t>BpSs</a:t>
            </a:r>
            <a:r>
              <a:rPr lang="en-US" dirty="0">
                <a:latin typeface="Calisto MT" panose="02040603050505030304" pitchFamily="18" charset="0"/>
              </a:rPr>
              <a:t>, along with an understanding of what each succession class is in terms of % cover, height and species.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BB24-D631-4B54-862A-13F6C9D8B111}"/>
              </a:ext>
            </a:extLst>
          </p:cNvPr>
          <p:cNvSpPr txBox="1"/>
          <p:nvPr/>
        </p:nvSpPr>
        <p:spPr>
          <a:xfrm>
            <a:off x="5354053" y="2839453"/>
            <a:ext cx="2261936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OMG </a:t>
            </a:r>
            <a:r>
              <a:rPr lang="en-US" i="1" dirty="0"/>
              <a:t>this</a:t>
            </a:r>
            <a:r>
              <a:rPr lang="en-US" dirty="0"/>
              <a:t> is a problem! I hate this! We </a:t>
            </a:r>
            <a:r>
              <a:rPr lang="en-US" dirty="0" err="1"/>
              <a:t>gotta</a:t>
            </a:r>
            <a:r>
              <a:rPr lang="en-US" dirty="0"/>
              <a:t> fix this </a:t>
            </a:r>
            <a:r>
              <a:rPr lang="en-US" dirty="0" err="1"/>
              <a:t>sh</a:t>
            </a:r>
            <a:r>
              <a:rPr lang="en-US" dirty="0"/>
              <a:t>*t!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A0B0723-9AC7-4E2D-A470-6B75166D5113}"/>
              </a:ext>
            </a:extLst>
          </p:cNvPr>
          <p:cNvSpPr/>
          <p:nvPr/>
        </p:nvSpPr>
        <p:spPr>
          <a:xfrm>
            <a:off x="4752475" y="2418347"/>
            <a:ext cx="1407694" cy="1215190"/>
          </a:xfrm>
          <a:custGeom>
            <a:avLst/>
            <a:gdLst>
              <a:gd name="connsiteX0" fmla="*/ 1576137 w 1576137"/>
              <a:gd name="connsiteY0" fmla="*/ 592182 h 1542677"/>
              <a:gd name="connsiteX1" fmla="*/ 541421 w 1576137"/>
              <a:gd name="connsiteY1" fmla="*/ 38729 h 1542677"/>
              <a:gd name="connsiteX2" fmla="*/ 0 w 1576137"/>
              <a:gd name="connsiteY2" fmla="*/ 1542677 h 1542677"/>
              <a:gd name="connsiteX3" fmla="*/ 0 w 1576137"/>
              <a:gd name="connsiteY3" fmla="*/ 1542677 h 154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6137" h="1542677">
                <a:moveTo>
                  <a:pt x="1576137" y="592182"/>
                </a:moveTo>
                <a:cubicBezTo>
                  <a:pt x="1190123" y="236247"/>
                  <a:pt x="804110" y="-119687"/>
                  <a:pt x="541421" y="38729"/>
                </a:cubicBezTo>
                <a:cubicBezTo>
                  <a:pt x="278731" y="197145"/>
                  <a:pt x="0" y="1542677"/>
                  <a:pt x="0" y="1542677"/>
                </a:cubicBezTo>
                <a:lnTo>
                  <a:pt x="0" y="1542677"/>
                </a:lnTo>
              </a:path>
            </a:pathLst>
          </a:custGeom>
          <a:noFill/>
          <a:ln w="3492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4F4C1-9286-42B8-A6EA-147BB5FA677D}"/>
              </a:ext>
            </a:extLst>
          </p:cNvPr>
          <p:cNvSpPr txBox="1"/>
          <p:nvPr/>
        </p:nvSpPr>
        <p:spPr>
          <a:xfrm>
            <a:off x="1479884" y="6148137"/>
            <a:ext cx="476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Interpretation and value judgements are critical.</a:t>
            </a:r>
          </a:p>
        </p:txBody>
      </p:sp>
    </p:spTree>
    <p:extLst>
      <p:ext uri="{BB962C8B-B14F-4D97-AF65-F5344CB8AC3E}">
        <p14:creationId xmlns:p14="http://schemas.microsoft.com/office/powerpoint/2010/main" val="351528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239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L. Swaty</dc:creator>
  <cp:lastModifiedBy>Randy L. Swaty</cp:lastModifiedBy>
  <cp:revision>9</cp:revision>
  <dcterms:created xsi:type="dcterms:W3CDTF">2020-12-16T12:10:23Z</dcterms:created>
  <dcterms:modified xsi:type="dcterms:W3CDTF">2020-12-16T12:58:16Z</dcterms:modified>
</cp:coreProperties>
</file>