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65" r:id="rId5"/>
    <p:sldId id="268" r:id="rId6"/>
    <p:sldId id="275" r:id="rId7"/>
    <p:sldId id="276" r:id="rId8"/>
    <p:sldId id="258" r:id="rId9"/>
    <p:sldId id="277" r:id="rId10"/>
    <p:sldId id="278" r:id="rId11"/>
    <p:sldId id="279" r:id="rId12"/>
    <p:sldId id="280" r:id="rId13"/>
    <p:sldId id="274" r:id="rId14"/>
    <p:sldId id="269" r:id="rId15"/>
    <p:sldId id="281" r:id="rId16"/>
    <p:sldId id="271" r:id="rId17"/>
    <p:sldId id="272" r:id="rId18"/>
    <p:sldId id="290" r:id="rId19"/>
    <p:sldId id="282" r:id="rId20"/>
    <p:sldId id="284" r:id="rId21"/>
    <p:sldId id="291" r:id="rId22"/>
    <p:sldId id="285" r:id="rId23"/>
    <p:sldId id="286" r:id="rId24"/>
    <p:sldId id="287" r:id="rId25"/>
    <p:sldId id="266" r:id="rId26"/>
    <p:sldId id="288" r:id="rId27"/>
    <p:sldId id="28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6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212" y="3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1E4A9-56E0-4267-B8F3-2BFD96AB77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4D76B687-E5FB-4711-B90C-7E8EF05811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4F10D4FC-1B19-4DE1-8239-FC9F381BF3EA}"/>
              </a:ext>
            </a:extLst>
          </p:cNvPr>
          <p:cNvSpPr>
            <a:spLocks noGrp="1"/>
          </p:cNvSpPr>
          <p:nvPr>
            <p:ph type="dt" sz="half" idx="10"/>
          </p:nvPr>
        </p:nvSpPr>
        <p:spPr/>
        <p:txBody>
          <a:bodyPr/>
          <a:lstStyle/>
          <a:p>
            <a:fld id="{721783D8-DA75-44C0-B6D1-109E70D5CD0A}" type="datetimeFigureOut">
              <a:rPr lang="en-SG" smtClean="0"/>
              <a:t>20/4/2020</a:t>
            </a:fld>
            <a:endParaRPr lang="en-SG"/>
          </a:p>
        </p:txBody>
      </p:sp>
      <p:sp>
        <p:nvSpPr>
          <p:cNvPr id="5" name="Footer Placeholder 4">
            <a:extLst>
              <a:ext uri="{FF2B5EF4-FFF2-40B4-BE49-F238E27FC236}">
                <a16:creationId xmlns:a16="http://schemas.microsoft.com/office/drawing/2014/main" id="{2350A9E0-A139-4798-BB10-D25402D3C8C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D1E7653-161B-4E4C-9F51-012CA0FE93BE}"/>
              </a:ext>
            </a:extLst>
          </p:cNvPr>
          <p:cNvSpPr>
            <a:spLocks noGrp="1"/>
          </p:cNvSpPr>
          <p:nvPr>
            <p:ph type="sldNum" sz="quarter" idx="12"/>
          </p:nvPr>
        </p:nvSpPr>
        <p:spPr/>
        <p:txBody>
          <a:bodyPr/>
          <a:lstStyle/>
          <a:p>
            <a:fld id="{5ED49A2A-CE46-4AA1-94E0-CF35663BD814}" type="slidenum">
              <a:rPr lang="en-SG" smtClean="0"/>
              <a:t>‹#›</a:t>
            </a:fld>
            <a:endParaRPr lang="en-SG"/>
          </a:p>
        </p:txBody>
      </p:sp>
    </p:spTree>
    <p:extLst>
      <p:ext uri="{BB962C8B-B14F-4D97-AF65-F5344CB8AC3E}">
        <p14:creationId xmlns:p14="http://schemas.microsoft.com/office/powerpoint/2010/main" val="3845173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DF7B2-DA4A-4434-AB06-0CF49EAA6E15}"/>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2E268A4-29BC-410A-8EBE-50F1D29F40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E1C86B3-B839-4EB4-B39D-F7706506AF0A}"/>
              </a:ext>
            </a:extLst>
          </p:cNvPr>
          <p:cNvSpPr>
            <a:spLocks noGrp="1"/>
          </p:cNvSpPr>
          <p:nvPr>
            <p:ph type="dt" sz="half" idx="10"/>
          </p:nvPr>
        </p:nvSpPr>
        <p:spPr/>
        <p:txBody>
          <a:bodyPr/>
          <a:lstStyle/>
          <a:p>
            <a:fld id="{721783D8-DA75-44C0-B6D1-109E70D5CD0A}" type="datetimeFigureOut">
              <a:rPr lang="en-SG" smtClean="0"/>
              <a:t>20/4/2020</a:t>
            </a:fld>
            <a:endParaRPr lang="en-SG"/>
          </a:p>
        </p:txBody>
      </p:sp>
      <p:sp>
        <p:nvSpPr>
          <p:cNvPr id="5" name="Footer Placeholder 4">
            <a:extLst>
              <a:ext uri="{FF2B5EF4-FFF2-40B4-BE49-F238E27FC236}">
                <a16:creationId xmlns:a16="http://schemas.microsoft.com/office/drawing/2014/main" id="{C7E366A6-9F5E-4AD7-84A2-B01DB61D59A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C340F4B-C1A0-4BE7-9ADC-29E83787D75A}"/>
              </a:ext>
            </a:extLst>
          </p:cNvPr>
          <p:cNvSpPr>
            <a:spLocks noGrp="1"/>
          </p:cNvSpPr>
          <p:nvPr>
            <p:ph type="sldNum" sz="quarter" idx="12"/>
          </p:nvPr>
        </p:nvSpPr>
        <p:spPr/>
        <p:txBody>
          <a:bodyPr/>
          <a:lstStyle/>
          <a:p>
            <a:fld id="{5ED49A2A-CE46-4AA1-94E0-CF35663BD814}" type="slidenum">
              <a:rPr lang="en-SG" smtClean="0"/>
              <a:t>‹#›</a:t>
            </a:fld>
            <a:endParaRPr lang="en-SG"/>
          </a:p>
        </p:txBody>
      </p:sp>
    </p:spTree>
    <p:extLst>
      <p:ext uri="{BB962C8B-B14F-4D97-AF65-F5344CB8AC3E}">
        <p14:creationId xmlns:p14="http://schemas.microsoft.com/office/powerpoint/2010/main" val="4265161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2801E9-8096-44D2-BC3B-5F976F8DD4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B0A62DF3-6EC1-4654-874C-E5E8729E57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BAFCD3A-F914-42F3-A6C9-5A52010F76F4}"/>
              </a:ext>
            </a:extLst>
          </p:cNvPr>
          <p:cNvSpPr>
            <a:spLocks noGrp="1"/>
          </p:cNvSpPr>
          <p:nvPr>
            <p:ph type="dt" sz="half" idx="10"/>
          </p:nvPr>
        </p:nvSpPr>
        <p:spPr/>
        <p:txBody>
          <a:bodyPr/>
          <a:lstStyle/>
          <a:p>
            <a:fld id="{721783D8-DA75-44C0-B6D1-109E70D5CD0A}" type="datetimeFigureOut">
              <a:rPr lang="en-SG" smtClean="0"/>
              <a:t>20/4/2020</a:t>
            </a:fld>
            <a:endParaRPr lang="en-SG"/>
          </a:p>
        </p:txBody>
      </p:sp>
      <p:sp>
        <p:nvSpPr>
          <p:cNvPr id="5" name="Footer Placeholder 4">
            <a:extLst>
              <a:ext uri="{FF2B5EF4-FFF2-40B4-BE49-F238E27FC236}">
                <a16:creationId xmlns:a16="http://schemas.microsoft.com/office/drawing/2014/main" id="{739C256F-2CA5-4992-8076-EE4960FC527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6ADB4BA-7D02-4222-84F4-1E010DA0B026}"/>
              </a:ext>
            </a:extLst>
          </p:cNvPr>
          <p:cNvSpPr>
            <a:spLocks noGrp="1"/>
          </p:cNvSpPr>
          <p:nvPr>
            <p:ph type="sldNum" sz="quarter" idx="12"/>
          </p:nvPr>
        </p:nvSpPr>
        <p:spPr/>
        <p:txBody>
          <a:bodyPr/>
          <a:lstStyle/>
          <a:p>
            <a:fld id="{5ED49A2A-CE46-4AA1-94E0-CF35663BD814}" type="slidenum">
              <a:rPr lang="en-SG" smtClean="0"/>
              <a:t>‹#›</a:t>
            </a:fld>
            <a:endParaRPr lang="en-SG"/>
          </a:p>
        </p:txBody>
      </p:sp>
    </p:spTree>
    <p:extLst>
      <p:ext uri="{BB962C8B-B14F-4D97-AF65-F5344CB8AC3E}">
        <p14:creationId xmlns:p14="http://schemas.microsoft.com/office/powerpoint/2010/main" val="3032344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75F0B-A76E-412A-B815-12264E92E1D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EDA9900-A5AD-4470-A9EC-2E8F70D67E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4314ABB-8DAB-4B98-9D30-32D97AA9B8C3}"/>
              </a:ext>
            </a:extLst>
          </p:cNvPr>
          <p:cNvSpPr>
            <a:spLocks noGrp="1"/>
          </p:cNvSpPr>
          <p:nvPr>
            <p:ph type="dt" sz="half" idx="10"/>
          </p:nvPr>
        </p:nvSpPr>
        <p:spPr/>
        <p:txBody>
          <a:bodyPr/>
          <a:lstStyle/>
          <a:p>
            <a:fld id="{721783D8-DA75-44C0-B6D1-109E70D5CD0A}" type="datetimeFigureOut">
              <a:rPr lang="en-SG" smtClean="0"/>
              <a:t>20/4/2020</a:t>
            </a:fld>
            <a:endParaRPr lang="en-SG"/>
          </a:p>
        </p:txBody>
      </p:sp>
      <p:sp>
        <p:nvSpPr>
          <p:cNvPr id="5" name="Footer Placeholder 4">
            <a:extLst>
              <a:ext uri="{FF2B5EF4-FFF2-40B4-BE49-F238E27FC236}">
                <a16:creationId xmlns:a16="http://schemas.microsoft.com/office/drawing/2014/main" id="{343843FA-BCBD-4DDD-B8E4-0FBCF7A24BD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9ECBB03-CD57-4183-B91B-BC73AFB925C6}"/>
              </a:ext>
            </a:extLst>
          </p:cNvPr>
          <p:cNvSpPr>
            <a:spLocks noGrp="1"/>
          </p:cNvSpPr>
          <p:nvPr>
            <p:ph type="sldNum" sz="quarter" idx="12"/>
          </p:nvPr>
        </p:nvSpPr>
        <p:spPr/>
        <p:txBody>
          <a:bodyPr/>
          <a:lstStyle/>
          <a:p>
            <a:fld id="{5ED49A2A-CE46-4AA1-94E0-CF35663BD814}" type="slidenum">
              <a:rPr lang="en-SG" smtClean="0"/>
              <a:t>‹#›</a:t>
            </a:fld>
            <a:endParaRPr lang="en-SG"/>
          </a:p>
        </p:txBody>
      </p:sp>
    </p:spTree>
    <p:extLst>
      <p:ext uri="{BB962C8B-B14F-4D97-AF65-F5344CB8AC3E}">
        <p14:creationId xmlns:p14="http://schemas.microsoft.com/office/powerpoint/2010/main" val="2158712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2BBDA-2AE2-42EF-8A39-AADB692A39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F1FB363C-1E97-42C1-B45D-47F12FF455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339CF5-5ACF-4B16-917F-E2F4AD584DFE}"/>
              </a:ext>
            </a:extLst>
          </p:cNvPr>
          <p:cNvSpPr>
            <a:spLocks noGrp="1"/>
          </p:cNvSpPr>
          <p:nvPr>
            <p:ph type="dt" sz="half" idx="10"/>
          </p:nvPr>
        </p:nvSpPr>
        <p:spPr/>
        <p:txBody>
          <a:bodyPr/>
          <a:lstStyle/>
          <a:p>
            <a:fld id="{721783D8-DA75-44C0-B6D1-109E70D5CD0A}" type="datetimeFigureOut">
              <a:rPr lang="en-SG" smtClean="0"/>
              <a:t>20/4/2020</a:t>
            </a:fld>
            <a:endParaRPr lang="en-SG"/>
          </a:p>
        </p:txBody>
      </p:sp>
      <p:sp>
        <p:nvSpPr>
          <p:cNvPr id="5" name="Footer Placeholder 4">
            <a:extLst>
              <a:ext uri="{FF2B5EF4-FFF2-40B4-BE49-F238E27FC236}">
                <a16:creationId xmlns:a16="http://schemas.microsoft.com/office/drawing/2014/main" id="{51FBC266-106D-494E-8AE1-460B5E3C5D7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44544F7-BCBB-4783-953F-73F1BF06DBE5}"/>
              </a:ext>
            </a:extLst>
          </p:cNvPr>
          <p:cNvSpPr>
            <a:spLocks noGrp="1"/>
          </p:cNvSpPr>
          <p:nvPr>
            <p:ph type="sldNum" sz="quarter" idx="12"/>
          </p:nvPr>
        </p:nvSpPr>
        <p:spPr/>
        <p:txBody>
          <a:bodyPr/>
          <a:lstStyle/>
          <a:p>
            <a:fld id="{5ED49A2A-CE46-4AA1-94E0-CF35663BD814}" type="slidenum">
              <a:rPr lang="en-SG" smtClean="0"/>
              <a:t>‹#›</a:t>
            </a:fld>
            <a:endParaRPr lang="en-SG"/>
          </a:p>
        </p:txBody>
      </p:sp>
    </p:spTree>
    <p:extLst>
      <p:ext uri="{BB962C8B-B14F-4D97-AF65-F5344CB8AC3E}">
        <p14:creationId xmlns:p14="http://schemas.microsoft.com/office/powerpoint/2010/main" val="2195590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30E54-49A1-4180-8B8B-40998D563B23}"/>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FF2A1F1-1E9D-4615-A52C-08B901B1F7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E5F64108-C18E-41B8-BB11-9C8C974649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F29B67B9-C872-4F65-9881-58074C22D923}"/>
              </a:ext>
            </a:extLst>
          </p:cNvPr>
          <p:cNvSpPr>
            <a:spLocks noGrp="1"/>
          </p:cNvSpPr>
          <p:nvPr>
            <p:ph type="dt" sz="half" idx="10"/>
          </p:nvPr>
        </p:nvSpPr>
        <p:spPr/>
        <p:txBody>
          <a:bodyPr/>
          <a:lstStyle/>
          <a:p>
            <a:fld id="{721783D8-DA75-44C0-B6D1-109E70D5CD0A}" type="datetimeFigureOut">
              <a:rPr lang="en-SG" smtClean="0"/>
              <a:t>20/4/2020</a:t>
            </a:fld>
            <a:endParaRPr lang="en-SG"/>
          </a:p>
        </p:txBody>
      </p:sp>
      <p:sp>
        <p:nvSpPr>
          <p:cNvPr id="6" name="Footer Placeholder 5">
            <a:extLst>
              <a:ext uri="{FF2B5EF4-FFF2-40B4-BE49-F238E27FC236}">
                <a16:creationId xmlns:a16="http://schemas.microsoft.com/office/drawing/2014/main" id="{AFD845E1-B64B-43D1-BA6A-9C0292C78E0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14025A7-16B0-4D08-A286-A77D0B639F45}"/>
              </a:ext>
            </a:extLst>
          </p:cNvPr>
          <p:cNvSpPr>
            <a:spLocks noGrp="1"/>
          </p:cNvSpPr>
          <p:nvPr>
            <p:ph type="sldNum" sz="quarter" idx="12"/>
          </p:nvPr>
        </p:nvSpPr>
        <p:spPr/>
        <p:txBody>
          <a:bodyPr/>
          <a:lstStyle/>
          <a:p>
            <a:fld id="{5ED49A2A-CE46-4AA1-94E0-CF35663BD814}" type="slidenum">
              <a:rPr lang="en-SG" smtClean="0"/>
              <a:t>‹#›</a:t>
            </a:fld>
            <a:endParaRPr lang="en-SG"/>
          </a:p>
        </p:txBody>
      </p:sp>
    </p:spTree>
    <p:extLst>
      <p:ext uri="{BB962C8B-B14F-4D97-AF65-F5344CB8AC3E}">
        <p14:creationId xmlns:p14="http://schemas.microsoft.com/office/powerpoint/2010/main" val="77542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1C2E5-CB4E-4EF9-AE8D-AD445C9F92E7}"/>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CA7A1F9-4D4D-4D4F-9C0D-787D23DC09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511943-26E5-4A1D-8522-206F1E57E9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5A2E60E7-DD7F-4170-B1A5-073A262212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D0D298-3642-4300-BD17-F8964828A5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A9C6B10F-33D7-48F6-90EC-922EE24D9B90}"/>
              </a:ext>
            </a:extLst>
          </p:cNvPr>
          <p:cNvSpPr>
            <a:spLocks noGrp="1"/>
          </p:cNvSpPr>
          <p:nvPr>
            <p:ph type="dt" sz="half" idx="10"/>
          </p:nvPr>
        </p:nvSpPr>
        <p:spPr/>
        <p:txBody>
          <a:bodyPr/>
          <a:lstStyle/>
          <a:p>
            <a:fld id="{721783D8-DA75-44C0-B6D1-109E70D5CD0A}" type="datetimeFigureOut">
              <a:rPr lang="en-SG" smtClean="0"/>
              <a:t>20/4/2020</a:t>
            </a:fld>
            <a:endParaRPr lang="en-SG"/>
          </a:p>
        </p:txBody>
      </p:sp>
      <p:sp>
        <p:nvSpPr>
          <p:cNvPr id="8" name="Footer Placeholder 7">
            <a:extLst>
              <a:ext uri="{FF2B5EF4-FFF2-40B4-BE49-F238E27FC236}">
                <a16:creationId xmlns:a16="http://schemas.microsoft.com/office/drawing/2014/main" id="{5F6D6B9C-7EB7-43B9-B199-7E5B940D6D0A}"/>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C33AB38B-2EC1-4F14-AA2F-58C43A90F9C4}"/>
              </a:ext>
            </a:extLst>
          </p:cNvPr>
          <p:cNvSpPr>
            <a:spLocks noGrp="1"/>
          </p:cNvSpPr>
          <p:nvPr>
            <p:ph type="sldNum" sz="quarter" idx="12"/>
          </p:nvPr>
        </p:nvSpPr>
        <p:spPr/>
        <p:txBody>
          <a:bodyPr/>
          <a:lstStyle/>
          <a:p>
            <a:fld id="{5ED49A2A-CE46-4AA1-94E0-CF35663BD814}" type="slidenum">
              <a:rPr lang="en-SG" smtClean="0"/>
              <a:t>‹#›</a:t>
            </a:fld>
            <a:endParaRPr lang="en-SG"/>
          </a:p>
        </p:txBody>
      </p:sp>
    </p:spTree>
    <p:extLst>
      <p:ext uri="{BB962C8B-B14F-4D97-AF65-F5344CB8AC3E}">
        <p14:creationId xmlns:p14="http://schemas.microsoft.com/office/powerpoint/2010/main" val="2507838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36B9B-6775-494D-819E-353EA7142F6F}"/>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8886594B-11BF-405B-8112-16AE84ECFB6E}"/>
              </a:ext>
            </a:extLst>
          </p:cNvPr>
          <p:cNvSpPr>
            <a:spLocks noGrp="1"/>
          </p:cNvSpPr>
          <p:nvPr>
            <p:ph type="dt" sz="half" idx="10"/>
          </p:nvPr>
        </p:nvSpPr>
        <p:spPr/>
        <p:txBody>
          <a:bodyPr/>
          <a:lstStyle/>
          <a:p>
            <a:fld id="{721783D8-DA75-44C0-B6D1-109E70D5CD0A}" type="datetimeFigureOut">
              <a:rPr lang="en-SG" smtClean="0"/>
              <a:t>20/4/2020</a:t>
            </a:fld>
            <a:endParaRPr lang="en-SG"/>
          </a:p>
        </p:txBody>
      </p:sp>
      <p:sp>
        <p:nvSpPr>
          <p:cNvPr id="4" name="Footer Placeholder 3">
            <a:extLst>
              <a:ext uri="{FF2B5EF4-FFF2-40B4-BE49-F238E27FC236}">
                <a16:creationId xmlns:a16="http://schemas.microsoft.com/office/drawing/2014/main" id="{52E7AAB3-3E65-4CEB-A30E-3921670E04AB}"/>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CE07F9D-3431-435E-A749-217D016D07AE}"/>
              </a:ext>
            </a:extLst>
          </p:cNvPr>
          <p:cNvSpPr>
            <a:spLocks noGrp="1"/>
          </p:cNvSpPr>
          <p:nvPr>
            <p:ph type="sldNum" sz="quarter" idx="12"/>
          </p:nvPr>
        </p:nvSpPr>
        <p:spPr/>
        <p:txBody>
          <a:bodyPr/>
          <a:lstStyle/>
          <a:p>
            <a:fld id="{5ED49A2A-CE46-4AA1-94E0-CF35663BD814}" type="slidenum">
              <a:rPr lang="en-SG" smtClean="0"/>
              <a:t>‹#›</a:t>
            </a:fld>
            <a:endParaRPr lang="en-SG"/>
          </a:p>
        </p:txBody>
      </p:sp>
    </p:spTree>
    <p:extLst>
      <p:ext uri="{BB962C8B-B14F-4D97-AF65-F5344CB8AC3E}">
        <p14:creationId xmlns:p14="http://schemas.microsoft.com/office/powerpoint/2010/main" val="2579022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9540AD-8AE7-4BB5-B80E-D4CF1C11CD1D}"/>
              </a:ext>
            </a:extLst>
          </p:cNvPr>
          <p:cNvSpPr>
            <a:spLocks noGrp="1"/>
          </p:cNvSpPr>
          <p:nvPr>
            <p:ph type="dt" sz="half" idx="10"/>
          </p:nvPr>
        </p:nvSpPr>
        <p:spPr/>
        <p:txBody>
          <a:bodyPr/>
          <a:lstStyle/>
          <a:p>
            <a:fld id="{721783D8-DA75-44C0-B6D1-109E70D5CD0A}" type="datetimeFigureOut">
              <a:rPr lang="en-SG" smtClean="0"/>
              <a:t>20/4/2020</a:t>
            </a:fld>
            <a:endParaRPr lang="en-SG"/>
          </a:p>
        </p:txBody>
      </p:sp>
      <p:sp>
        <p:nvSpPr>
          <p:cNvPr id="3" name="Footer Placeholder 2">
            <a:extLst>
              <a:ext uri="{FF2B5EF4-FFF2-40B4-BE49-F238E27FC236}">
                <a16:creationId xmlns:a16="http://schemas.microsoft.com/office/drawing/2014/main" id="{BAE3542A-E894-4E82-A487-6A9520E8597F}"/>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79A4B905-851C-4EDA-9A5A-E74DB24E84BB}"/>
              </a:ext>
            </a:extLst>
          </p:cNvPr>
          <p:cNvSpPr>
            <a:spLocks noGrp="1"/>
          </p:cNvSpPr>
          <p:nvPr>
            <p:ph type="sldNum" sz="quarter" idx="12"/>
          </p:nvPr>
        </p:nvSpPr>
        <p:spPr/>
        <p:txBody>
          <a:bodyPr/>
          <a:lstStyle/>
          <a:p>
            <a:fld id="{5ED49A2A-CE46-4AA1-94E0-CF35663BD814}" type="slidenum">
              <a:rPr lang="en-SG" smtClean="0"/>
              <a:t>‹#›</a:t>
            </a:fld>
            <a:endParaRPr lang="en-SG"/>
          </a:p>
        </p:txBody>
      </p:sp>
    </p:spTree>
    <p:extLst>
      <p:ext uri="{BB962C8B-B14F-4D97-AF65-F5344CB8AC3E}">
        <p14:creationId xmlns:p14="http://schemas.microsoft.com/office/powerpoint/2010/main" val="1726040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53D5A-1780-4EAC-8C6F-C53BAAAB8C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2871092E-C3B4-43DC-8056-7D931CC4A2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AE2433D2-3D9E-4A05-804F-6728063BFB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E1BBB8-8FEC-4FB2-9189-F8B85084D70F}"/>
              </a:ext>
            </a:extLst>
          </p:cNvPr>
          <p:cNvSpPr>
            <a:spLocks noGrp="1"/>
          </p:cNvSpPr>
          <p:nvPr>
            <p:ph type="dt" sz="half" idx="10"/>
          </p:nvPr>
        </p:nvSpPr>
        <p:spPr/>
        <p:txBody>
          <a:bodyPr/>
          <a:lstStyle/>
          <a:p>
            <a:fld id="{721783D8-DA75-44C0-B6D1-109E70D5CD0A}" type="datetimeFigureOut">
              <a:rPr lang="en-SG" smtClean="0"/>
              <a:t>20/4/2020</a:t>
            </a:fld>
            <a:endParaRPr lang="en-SG"/>
          </a:p>
        </p:txBody>
      </p:sp>
      <p:sp>
        <p:nvSpPr>
          <p:cNvPr id="6" name="Footer Placeholder 5">
            <a:extLst>
              <a:ext uri="{FF2B5EF4-FFF2-40B4-BE49-F238E27FC236}">
                <a16:creationId xmlns:a16="http://schemas.microsoft.com/office/drawing/2014/main" id="{68BA74F3-517F-4FE9-902A-74CCAE6079D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67AF142-4B79-466A-B533-F8D2AA301E94}"/>
              </a:ext>
            </a:extLst>
          </p:cNvPr>
          <p:cNvSpPr>
            <a:spLocks noGrp="1"/>
          </p:cNvSpPr>
          <p:nvPr>
            <p:ph type="sldNum" sz="quarter" idx="12"/>
          </p:nvPr>
        </p:nvSpPr>
        <p:spPr/>
        <p:txBody>
          <a:bodyPr/>
          <a:lstStyle/>
          <a:p>
            <a:fld id="{5ED49A2A-CE46-4AA1-94E0-CF35663BD814}" type="slidenum">
              <a:rPr lang="en-SG" smtClean="0"/>
              <a:t>‹#›</a:t>
            </a:fld>
            <a:endParaRPr lang="en-SG"/>
          </a:p>
        </p:txBody>
      </p:sp>
    </p:spTree>
    <p:extLst>
      <p:ext uri="{BB962C8B-B14F-4D97-AF65-F5344CB8AC3E}">
        <p14:creationId xmlns:p14="http://schemas.microsoft.com/office/powerpoint/2010/main" val="1255844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8BCCD-9A6E-41F6-985B-21D2169A4E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2922F3DB-D632-46AB-BF81-C6F7D19065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2C28B17A-5F22-4636-9A82-5127D468F2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DC33C0-4F9F-45F7-B732-52C5C762BC5F}"/>
              </a:ext>
            </a:extLst>
          </p:cNvPr>
          <p:cNvSpPr>
            <a:spLocks noGrp="1"/>
          </p:cNvSpPr>
          <p:nvPr>
            <p:ph type="dt" sz="half" idx="10"/>
          </p:nvPr>
        </p:nvSpPr>
        <p:spPr/>
        <p:txBody>
          <a:bodyPr/>
          <a:lstStyle/>
          <a:p>
            <a:fld id="{721783D8-DA75-44C0-B6D1-109E70D5CD0A}" type="datetimeFigureOut">
              <a:rPr lang="en-SG" smtClean="0"/>
              <a:t>20/4/2020</a:t>
            </a:fld>
            <a:endParaRPr lang="en-SG"/>
          </a:p>
        </p:txBody>
      </p:sp>
      <p:sp>
        <p:nvSpPr>
          <p:cNvPr id="6" name="Footer Placeholder 5">
            <a:extLst>
              <a:ext uri="{FF2B5EF4-FFF2-40B4-BE49-F238E27FC236}">
                <a16:creationId xmlns:a16="http://schemas.microsoft.com/office/drawing/2014/main" id="{566844BD-1A4F-42E6-A743-218174359FA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0AFF78A-3431-435F-841F-37274DA4B57F}"/>
              </a:ext>
            </a:extLst>
          </p:cNvPr>
          <p:cNvSpPr>
            <a:spLocks noGrp="1"/>
          </p:cNvSpPr>
          <p:nvPr>
            <p:ph type="sldNum" sz="quarter" idx="12"/>
          </p:nvPr>
        </p:nvSpPr>
        <p:spPr/>
        <p:txBody>
          <a:bodyPr/>
          <a:lstStyle/>
          <a:p>
            <a:fld id="{5ED49A2A-CE46-4AA1-94E0-CF35663BD814}" type="slidenum">
              <a:rPr lang="en-SG" smtClean="0"/>
              <a:t>‹#›</a:t>
            </a:fld>
            <a:endParaRPr lang="en-SG"/>
          </a:p>
        </p:txBody>
      </p:sp>
    </p:spTree>
    <p:extLst>
      <p:ext uri="{BB962C8B-B14F-4D97-AF65-F5344CB8AC3E}">
        <p14:creationId xmlns:p14="http://schemas.microsoft.com/office/powerpoint/2010/main" val="1219569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DC344B-A17D-4972-84BD-F3A74D5080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F61AC1A6-24AF-4FB2-9D6B-4D2589B8B5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4D03569-3F16-48B6-981E-5C0052167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1783D8-DA75-44C0-B6D1-109E70D5CD0A}" type="datetimeFigureOut">
              <a:rPr lang="en-SG" smtClean="0"/>
              <a:t>20/4/2020</a:t>
            </a:fld>
            <a:endParaRPr lang="en-SG"/>
          </a:p>
        </p:txBody>
      </p:sp>
      <p:sp>
        <p:nvSpPr>
          <p:cNvPr id="5" name="Footer Placeholder 4">
            <a:extLst>
              <a:ext uri="{FF2B5EF4-FFF2-40B4-BE49-F238E27FC236}">
                <a16:creationId xmlns:a16="http://schemas.microsoft.com/office/drawing/2014/main" id="{75534D1D-8E3C-4E3F-8E38-F1B3FBF953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66E7CD31-5B59-424B-A814-F650591CEF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D49A2A-CE46-4AA1-94E0-CF35663BD814}" type="slidenum">
              <a:rPr lang="en-SG" smtClean="0"/>
              <a:t>‹#›</a:t>
            </a:fld>
            <a:endParaRPr lang="en-SG"/>
          </a:p>
        </p:txBody>
      </p:sp>
    </p:spTree>
    <p:extLst>
      <p:ext uri="{BB962C8B-B14F-4D97-AF65-F5344CB8AC3E}">
        <p14:creationId xmlns:p14="http://schemas.microsoft.com/office/powerpoint/2010/main" val="4170078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4.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118AD-E94F-401E-83E2-52F99615F010}"/>
              </a:ext>
            </a:extLst>
          </p:cNvPr>
          <p:cNvSpPr>
            <a:spLocks noGrp="1"/>
          </p:cNvSpPr>
          <p:nvPr>
            <p:ph type="ctrTitle"/>
          </p:nvPr>
        </p:nvSpPr>
        <p:spPr>
          <a:xfrm>
            <a:off x="1524000" y="2245809"/>
            <a:ext cx="9144000" cy="1564716"/>
          </a:xfrm>
        </p:spPr>
        <p:txBody>
          <a:bodyPr>
            <a:normAutofit/>
          </a:bodyPr>
          <a:lstStyle/>
          <a:p>
            <a:pPr algn="l"/>
            <a:r>
              <a:rPr lang="en-SG" sz="4800"/>
              <a:t>ABC Fraud Detection</a:t>
            </a:r>
          </a:p>
        </p:txBody>
      </p:sp>
      <p:sp>
        <p:nvSpPr>
          <p:cNvPr id="3" name="Subtitle 2">
            <a:extLst>
              <a:ext uri="{FF2B5EF4-FFF2-40B4-BE49-F238E27FC236}">
                <a16:creationId xmlns:a16="http://schemas.microsoft.com/office/drawing/2014/main" id="{A18C1DB2-7CE7-4BDD-A35D-4B7894EF3ECE}"/>
              </a:ext>
            </a:extLst>
          </p:cNvPr>
          <p:cNvSpPr>
            <a:spLocks noGrp="1"/>
          </p:cNvSpPr>
          <p:nvPr>
            <p:ph type="subTitle" idx="1"/>
          </p:nvPr>
        </p:nvSpPr>
        <p:spPr>
          <a:xfrm>
            <a:off x="1524000" y="3947050"/>
            <a:ext cx="9144000" cy="572583"/>
          </a:xfrm>
        </p:spPr>
        <p:txBody>
          <a:bodyPr>
            <a:normAutofit/>
          </a:bodyPr>
          <a:lstStyle/>
          <a:p>
            <a:pPr algn="l"/>
            <a:r>
              <a:rPr lang="en-SG" sz="2000"/>
              <a:t>Ranon Sim, Data Scientist at NCS </a:t>
            </a:r>
          </a:p>
        </p:txBody>
      </p:sp>
      <p:sp>
        <p:nvSpPr>
          <p:cNvPr id="41"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Freeform: Shape 35">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4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1271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9A56F-1F11-4CD8-8D1A-070CF63AC091}"/>
              </a:ext>
            </a:extLst>
          </p:cNvPr>
          <p:cNvSpPr>
            <a:spLocks noGrp="1"/>
          </p:cNvSpPr>
          <p:nvPr>
            <p:ph type="title"/>
          </p:nvPr>
        </p:nvSpPr>
        <p:spPr>
          <a:xfrm>
            <a:off x="1653363" y="365760"/>
            <a:ext cx="9367203" cy="1188720"/>
          </a:xfrm>
        </p:spPr>
        <p:txBody>
          <a:bodyPr>
            <a:normAutofit/>
          </a:bodyPr>
          <a:lstStyle/>
          <a:p>
            <a:r>
              <a:rPr lang="en-SG" dirty="0"/>
              <a:t>Overview </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24C68AB-B3A4-4C3B-AF1C-A515A3E58936}"/>
              </a:ext>
            </a:extLst>
          </p:cNvPr>
          <p:cNvSpPr>
            <a:spLocks noGrp="1"/>
          </p:cNvSpPr>
          <p:nvPr>
            <p:ph idx="1"/>
          </p:nvPr>
        </p:nvSpPr>
        <p:spPr>
          <a:xfrm>
            <a:off x="1505879" y="1920240"/>
            <a:ext cx="9367204" cy="4041648"/>
          </a:xfrm>
        </p:spPr>
        <p:txBody>
          <a:bodyPr anchor="t">
            <a:normAutofit/>
          </a:bodyPr>
          <a:lstStyle/>
          <a:p>
            <a:pPr marL="0" indent="0">
              <a:buNone/>
            </a:pPr>
            <a:r>
              <a:rPr lang="en-SG" sz="2400" b="1" dirty="0"/>
              <a:t>Objective: </a:t>
            </a:r>
            <a:r>
              <a:rPr lang="en-SG" sz="2400" dirty="0"/>
              <a:t>Make use of features generated from signals indicating odd behaviour to identify fake accounts created by fraudsters.</a:t>
            </a:r>
          </a:p>
          <a:p>
            <a:pPr marL="0" indent="0">
              <a:buNone/>
            </a:pPr>
            <a:r>
              <a:rPr lang="en-SG" sz="2400" b="1" dirty="0"/>
              <a:t>Model Building Pipeline:</a:t>
            </a:r>
          </a:p>
          <a:p>
            <a:endParaRPr lang="en-SG" sz="2400" b="1" dirty="0"/>
          </a:p>
          <a:p>
            <a:endParaRPr lang="en-SG" sz="2400" b="1" dirty="0"/>
          </a:p>
          <a:p>
            <a:endParaRPr lang="en-SG" sz="2000" b="1" dirty="0"/>
          </a:p>
        </p:txBody>
      </p:sp>
      <p:pic>
        <p:nvPicPr>
          <p:cNvPr id="5" name="Picture 4">
            <a:extLst>
              <a:ext uri="{FF2B5EF4-FFF2-40B4-BE49-F238E27FC236}">
                <a16:creationId xmlns:a16="http://schemas.microsoft.com/office/drawing/2014/main" id="{68618532-7122-40C0-9BA3-7F43C93E7C10}"/>
              </a:ext>
            </a:extLst>
          </p:cNvPr>
          <p:cNvPicPr>
            <a:picLocks noChangeAspect="1"/>
          </p:cNvPicPr>
          <p:nvPr/>
        </p:nvPicPr>
        <p:blipFill>
          <a:blip r:embed="rId3"/>
          <a:stretch>
            <a:fillRect/>
          </a:stretch>
        </p:blipFill>
        <p:spPr>
          <a:xfrm>
            <a:off x="1653363" y="3137183"/>
            <a:ext cx="9219720" cy="35959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58739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9A56F-1F11-4CD8-8D1A-070CF63AC091}"/>
              </a:ext>
            </a:extLst>
          </p:cNvPr>
          <p:cNvSpPr>
            <a:spLocks noGrp="1"/>
          </p:cNvSpPr>
          <p:nvPr>
            <p:ph type="title"/>
          </p:nvPr>
        </p:nvSpPr>
        <p:spPr>
          <a:xfrm>
            <a:off x="1653363" y="365760"/>
            <a:ext cx="9367203" cy="1188720"/>
          </a:xfrm>
        </p:spPr>
        <p:txBody>
          <a:bodyPr>
            <a:normAutofit fontScale="90000"/>
          </a:bodyPr>
          <a:lstStyle/>
          <a:p>
            <a:r>
              <a:rPr lang="en-SG" dirty="0"/>
              <a:t>Data Features (used to determine a fake account)</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24C68AB-B3A4-4C3B-AF1C-A515A3E58936}"/>
              </a:ext>
            </a:extLst>
          </p:cNvPr>
          <p:cNvSpPr>
            <a:spLocks noGrp="1"/>
          </p:cNvSpPr>
          <p:nvPr>
            <p:ph idx="1"/>
          </p:nvPr>
        </p:nvSpPr>
        <p:spPr>
          <a:xfrm>
            <a:off x="2183242" y="1687908"/>
            <a:ext cx="9367204" cy="472441"/>
          </a:xfrm>
        </p:spPr>
        <p:txBody>
          <a:bodyPr anchor="t">
            <a:normAutofit/>
          </a:bodyPr>
          <a:lstStyle/>
          <a:p>
            <a:pPr marL="0" indent="0">
              <a:buNone/>
            </a:pPr>
            <a:r>
              <a:rPr lang="en-SG" sz="2400" dirty="0"/>
              <a:t>A rich dataset collected at different stages of the user’s life cycle</a:t>
            </a:r>
            <a:endParaRPr lang="en-SG" sz="2000" dirty="0"/>
          </a:p>
        </p:txBody>
      </p:sp>
      <p:sp>
        <p:nvSpPr>
          <p:cNvPr id="9" name="Content Placeholder 10">
            <a:extLst>
              <a:ext uri="{FF2B5EF4-FFF2-40B4-BE49-F238E27FC236}">
                <a16:creationId xmlns:a16="http://schemas.microsoft.com/office/drawing/2014/main" id="{0DEC177A-910A-44E7-851B-1DC338FC5A94}"/>
              </a:ext>
            </a:extLst>
          </p:cNvPr>
          <p:cNvSpPr txBox="1">
            <a:spLocks/>
          </p:cNvSpPr>
          <p:nvPr/>
        </p:nvSpPr>
        <p:spPr>
          <a:xfrm>
            <a:off x="1168300" y="2072218"/>
            <a:ext cx="10382146" cy="822847"/>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defPPr>
              <a:defRPr lang="en-US"/>
            </a:defPPr>
            <a:lvl1pPr marL="0" indent="-228600" algn="l" defTabSz="457200" rtl="0" eaLnBrk="1" latinLnBrk="0" hangingPunct="1">
              <a:lnSpc>
                <a:spcPct val="90000"/>
              </a:lnSpc>
              <a:spcBef>
                <a:spcPts val="1000"/>
              </a:spcBef>
              <a:buFont typeface="Arial" panose="020B0604020202020204" pitchFamily="34" charset="0"/>
              <a:buChar char="•"/>
              <a:defRPr sz="1800" kern="1200">
                <a:solidFill>
                  <a:schemeClr val="lt1"/>
                </a:solidFill>
                <a:latin typeface="+mn-lt"/>
                <a:ea typeface="+mn-ea"/>
                <a:cs typeface="+mn-cs"/>
              </a:defRPr>
            </a:lvl1pPr>
            <a:lvl2pPr marL="457200" indent="-228600" algn="l" defTabSz="4572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2pPr>
            <a:lvl3pPr marL="914400" indent="-228600" algn="l" defTabSz="4572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3pPr>
            <a:lvl4pPr marL="1371600" indent="-228600" algn="l" defTabSz="4572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1828800" indent="-228600" algn="l" defTabSz="4572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286000" indent="-228600" algn="l" defTabSz="4572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743200" indent="-228600" algn="l" defTabSz="4572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200400" indent="-228600" algn="l" defTabSz="4572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657600" indent="-228600" algn="l" defTabSz="4572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indent="0" algn="ctr">
              <a:buFont typeface="Arial" panose="020B0604020202020204" pitchFamily="34" charset="0"/>
              <a:buNone/>
            </a:pPr>
            <a:r>
              <a:rPr lang="en-US" b="1" dirty="0"/>
              <a:t>User Event Data</a:t>
            </a:r>
          </a:p>
        </p:txBody>
      </p:sp>
      <p:sp>
        <p:nvSpPr>
          <p:cNvPr id="11" name="Rectangle 10">
            <a:extLst>
              <a:ext uri="{FF2B5EF4-FFF2-40B4-BE49-F238E27FC236}">
                <a16:creationId xmlns:a16="http://schemas.microsoft.com/office/drawing/2014/main" id="{0378E355-52C9-42AB-8086-C39961C1F43F}"/>
              </a:ext>
            </a:extLst>
          </p:cNvPr>
          <p:cNvSpPr/>
          <p:nvPr/>
        </p:nvSpPr>
        <p:spPr>
          <a:xfrm>
            <a:off x="1212070" y="3390424"/>
            <a:ext cx="2577790" cy="891675"/>
          </a:xfrm>
          <a:prstGeom prst="rect">
            <a:avLst/>
          </a:prstGeom>
          <a:solidFill>
            <a:srgbClr val="FFB6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dirty="0"/>
              <a:t>Sign up Information</a:t>
            </a:r>
          </a:p>
        </p:txBody>
      </p:sp>
      <p:sp>
        <p:nvSpPr>
          <p:cNvPr id="13" name="Rectangle 12">
            <a:extLst>
              <a:ext uri="{FF2B5EF4-FFF2-40B4-BE49-F238E27FC236}">
                <a16:creationId xmlns:a16="http://schemas.microsoft.com/office/drawing/2014/main" id="{B971F433-3E1C-4748-8B16-CF7FE540E371}"/>
              </a:ext>
            </a:extLst>
          </p:cNvPr>
          <p:cNvSpPr/>
          <p:nvPr/>
        </p:nvSpPr>
        <p:spPr>
          <a:xfrm>
            <a:off x="9092016" y="3390424"/>
            <a:ext cx="2458430" cy="849366"/>
          </a:xfrm>
          <a:prstGeom prst="rect">
            <a:avLst/>
          </a:prstGeom>
          <a:solidFill>
            <a:srgbClr val="FFB6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dirty="0"/>
              <a:t>Time-Series Features</a:t>
            </a:r>
          </a:p>
        </p:txBody>
      </p:sp>
      <p:sp>
        <p:nvSpPr>
          <p:cNvPr id="14" name="Rectangle 13">
            <a:extLst>
              <a:ext uri="{FF2B5EF4-FFF2-40B4-BE49-F238E27FC236}">
                <a16:creationId xmlns:a16="http://schemas.microsoft.com/office/drawing/2014/main" id="{FAA7F621-65E3-4BFC-B811-175EC12FEB56}"/>
              </a:ext>
            </a:extLst>
          </p:cNvPr>
          <p:cNvSpPr/>
          <p:nvPr/>
        </p:nvSpPr>
        <p:spPr>
          <a:xfrm>
            <a:off x="5444064" y="3390424"/>
            <a:ext cx="2422774" cy="881841"/>
          </a:xfrm>
          <a:prstGeom prst="rect">
            <a:avLst/>
          </a:prstGeom>
          <a:solidFill>
            <a:srgbClr val="FFB6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dirty="0"/>
              <a:t>Behavior Sequences</a:t>
            </a:r>
          </a:p>
        </p:txBody>
      </p:sp>
      <p:sp>
        <p:nvSpPr>
          <p:cNvPr id="16" name="Content Placeholder 2">
            <a:extLst>
              <a:ext uri="{FF2B5EF4-FFF2-40B4-BE49-F238E27FC236}">
                <a16:creationId xmlns:a16="http://schemas.microsoft.com/office/drawing/2014/main" id="{6FB083CC-86D7-467B-8D4F-E6C91B3CA051}"/>
              </a:ext>
            </a:extLst>
          </p:cNvPr>
          <p:cNvSpPr txBox="1">
            <a:spLocks/>
          </p:cNvSpPr>
          <p:nvPr/>
        </p:nvSpPr>
        <p:spPr>
          <a:xfrm>
            <a:off x="1971849" y="3023560"/>
            <a:ext cx="9367204" cy="4724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2000" dirty="0"/>
              <a:t>Examples of user event data that can be used as features</a:t>
            </a:r>
            <a:endParaRPr lang="en-SG" sz="1800" dirty="0"/>
          </a:p>
        </p:txBody>
      </p:sp>
      <p:pic>
        <p:nvPicPr>
          <p:cNvPr id="5" name="Picture 4">
            <a:extLst>
              <a:ext uri="{FF2B5EF4-FFF2-40B4-BE49-F238E27FC236}">
                <a16:creationId xmlns:a16="http://schemas.microsoft.com/office/drawing/2014/main" id="{C6E30E21-0FC7-4B42-95BA-97E4D1F9BB99}"/>
              </a:ext>
            </a:extLst>
          </p:cNvPr>
          <p:cNvPicPr>
            <a:picLocks noChangeAspect="1"/>
          </p:cNvPicPr>
          <p:nvPr/>
        </p:nvPicPr>
        <p:blipFill>
          <a:blip r:embed="rId3"/>
          <a:stretch>
            <a:fillRect/>
          </a:stretch>
        </p:blipFill>
        <p:spPr>
          <a:xfrm>
            <a:off x="448834" y="4405693"/>
            <a:ext cx="4101458" cy="2410369"/>
          </a:xfrm>
          <a:prstGeom prst="rect">
            <a:avLst/>
          </a:prstGeom>
        </p:spPr>
      </p:pic>
      <p:sp>
        <p:nvSpPr>
          <p:cNvPr id="6" name="Rectangle 5">
            <a:extLst>
              <a:ext uri="{FF2B5EF4-FFF2-40B4-BE49-F238E27FC236}">
                <a16:creationId xmlns:a16="http://schemas.microsoft.com/office/drawing/2014/main" id="{05211DF4-F359-4EB5-B7DD-B4571F5F639B}"/>
              </a:ext>
            </a:extLst>
          </p:cNvPr>
          <p:cNvSpPr/>
          <p:nvPr/>
        </p:nvSpPr>
        <p:spPr>
          <a:xfrm>
            <a:off x="5444064" y="4405693"/>
            <a:ext cx="2422774" cy="1754326"/>
          </a:xfrm>
          <a:prstGeom prst="rect">
            <a:avLst/>
          </a:prstGeom>
        </p:spPr>
        <p:txBody>
          <a:bodyPr wrap="square">
            <a:spAutoFit/>
          </a:bodyPr>
          <a:lstStyle/>
          <a:p>
            <a:r>
              <a:rPr lang="en-SG" dirty="0">
                <a:solidFill>
                  <a:srgbClr val="353744"/>
                </a:solidFill>
                <a:latin typeface="Arial" panose="020B0604020202020204" pitchFamily="34" charset="0"/>
              </a:rPr>
              <a:t>e.g. recurring pattern of cancellations / non-completion rates of rides, contact rate between a user and a driver </a:t>
            </a:r>
            <a:endParaRPr lang="en-SG" dirty="0"/>
          </a:p>
        </p:txBody>
      </p:sp>
      <p:sp>
        <p:nvSpPr>
          <p:cNvPr id="17" name="Rectangle 16">
            <a:extLst>
              <a:ext uri="{FF2B5EF4-FFF2-40B4-BE49-F238E27FC236}">
                <a16:creationId xmlns:a16="http://schemas.microsoft.com/office/drawing/2014/main" id="{683E2E38-4A9B-4A27-807B-8DE26D182B23}"/>
              </a:ext>
            </a:extLst>
          </p:cNvPr>
          <p:cNvSpPr/>
          <p:nvPr/>
        </p:nvSpPr>
        <p:spPr>
          <a:xfrm>
            <a:off x="9092016" y="4373218"/>
            <a:ext cx="2422774" cy="646331"/>
          </a:xfrm>
          <a:prstGeom prst="rect">
            <a:avLst/>
          </a:prstGeom>
        </p:spPr>
        <p:txBody>
          <a:bodyPr wrap="square">
            <a:spAutoFit/>
          </a:bodyPr>
          <a:lstStyle/>
          <a:p>
            <a:r>
              <a:rPr lang="en-SG" dirty="0">
                <a:solidFill>
                  <a:srgbClr val="353744"/>
                </a:solidFill>
                <a:latin typeface="Arial" panose="020B0604020202020204" pitchFamily="34" charset="0"/>
              </a:rPr>
              <a:t>e.g. ride occurrences and costs </a:t>
            </a:r>
            <a:endParaRPr lang="en-SG" dirty="0"/>
          </a:p>
        </p:txBody>
      </p:sp>
    </p:spTree>
    <p:extLst>
      <p:ext uri="{BB962C8B-B14F-4D97-AF65-F5344CB8AC3E}">
        <p14:creationId xmlns:p14="http://schemas.microsoft.com/office/powerpoint/2010/main" val="1223388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9A56F-1F11-4CD8-8D1A-070CF63AC091}"/>
              </a:ext>
            </a:extLst>
          </p:cNvPr>
          <p:cNvSpPr>
            <a:spLocks noGrp="1"/>
          </p:cNvSpPr>
          <p:nvPr>
            <p:ph type="title"/>
          </p:nvPr>
        </p:nvSpPr>
        <p:spPr>
          <a:xfrm>
            <a:off x="1653363" y="365760"/>
            <a:ext cx="9367203" cy="1188720"/>
          </a:xfrm>
        </p:spPr>
        <p:txBody>
          <a:bodyPr>
            <a:normAutofit/>
          </a:bodyPr>
          <a:lstStyle/>
          <a:p>
            <a:r>
              <a:rPr lang="en-SG"/>
              <a:t>Model Evaluation Criteria</a:t>
            </a:r>
            <a:endParaRPr lang="en-SG"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148" name="Picture 4">
            <a:extLst>
              <a:ext uri="{FF2B5EF4-FFF2-40B4-BE49-F238E27FC236}">
                <a16:creationId xmlns:a16="http://schemas.microsoft.com/office/drawing/2014/main" id="{FF149307-B409-4D49-B4FD-C0036EAECE5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28153" y="2429627"/>
            <a:ext cx="3808792" cy="79978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4C4956FD-BE58-4A4B-9EC6-30F38A45B5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2813" y="2412813"/>
            <a:ext cx="3808792" cy="83341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7615EF0D-5E2A-424D-A3FD-44573A224894}"/>
              </a:ext>
            </a:extLst>
          </p:cNvPr>
          <p:cNvSpPr/>
          <p:nvPr/>
        </p:nvSpPr>
        <p:spPr>
          <a:xfrm>
            <a:off x="7064551" y="4141567"/>
            <a:ext cx="4743991" cy="1754326"/>
          </a:xfrm>
          <a:prstGeom prst="rect">
            <a:avLst/>
          </a:prstGeom>
        </p:spPr>
        <p:txBody>
          <a:bodyPr wrap="square">
            <a:spAutoFit/>
          </a:bodyPr>
          <a:lstStyle/>
          <a:p>
            <a:pPr marL="342900" indent="-342900" fontAlgn="base">
              <a:spcBef>
                <a:spcPts val="1000"/>
              </a:spcBef>
              <a:buFont typeface="Wingdings" panose="05000000000000000000" pitchFamily="2" charset="2"/>
              <a:buChar char="Ø"/>
            </a:pPr>
            <a:r>
              <a:rPr lang="en-SG" dirty="0">
                <a:solidFill>
                  <a:srgbClr val="353744"/>
                </a:solidFill>
                <a:latin typeface="Arial" panose="020B0604020202020204" pitchFamily="34" charset="0"/>
              </a:rPr>
              <a:t>True positives (how many fraudsters we block)</a:t>
            </a:r>
          </a:p>
          <a:p>
            <a:pPr marL="342900" indent="-342900" fontAlgn="base">
              <a:buFont typeface="Wingdings" panose="05000000000000000000" pitchFamily="2" charset="2"/>
              <a:buChar char="Ø"/>
            </a:pPr>
            <a:r>
              <a:rPr lang="en-SG" dirty="0">
                <a:solidFill>
                  <a:srgbClr val="353744"/>
                </a:solidFill>
                <a:latin typeface="Arial" panose="020B0604020202020204" pitchFamily="34" charset="0"/>
              </a:rPr>
              <a:t>False positives (how many good people we block)</a:t>
            </a:r>
          </a:p>
          <a:p>
            <a:pPr marL="342900" indent="-342900" fontAlgn="base">
              <a:buFont typeface="Wingdings" panose="05000000000000000000" pitchFamily="2" charset="2"/>
              <a:buChar char="Ø"/>
            </a:pPr>
            <a:r>
              <a:rPr lang="en-SG" dirty="0">
                <a:solidFill>
                  <a:srgbClr val="353744"/>
                </a:solidFill>
                <a:latin typeface="Arial" panose="020B0604020202020204" pitchFamily="34" charset="0"/>
              </a:rPr>
              <a:t>False negatives (how many fraudsters we allow)</a:t>
            </a:r>
          </a:p>
        </p:txBody>
      </p:sp>
      <p:pic>
        <p:nvPicPr>
          <p:cNvPr id="6152" name="Picture 8">
            <a:extLst>
              <a:ext uri="{FF2B5EF4-FFF2-40B4-BE49-F238E27FC236}">
                <a16:creationId xmlns:a16="http://schemas.microsoft.com/office/drawing/2014/main" id="{8E122178-C5A4-43E0-8CE9-AEE0C797B1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277" y="3456637"/>
            <a:ext cx="6553274" cy="325939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9" name="Content Placeholder 2">
            <a:extLst>
              <a:ext uri="{FF2B5EF4-FFF2-40B4-BE49-F238E27FC236}">
                <a16:creationId xmlns:a16="http://schemas.microsoft.com/office/drawing/2014/main" id="{AEF49258-1737-46C3-A480-4A37BEEC6422}"/>
              </a:ext>
            </a:extLst>
          </p:cNvPr>
          <p:cNvSpPr txBox="1">
            <a:spLocks/>
          </p:cNvSpPr>
          <p:nvPr/>
        </p:nvSpPr>
        <p:spPr>
          <a:xfrm>
            <a:off x="1653362" y="1876024"/>
            <a:ext cx="9367204" cy="472441"/>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400" dirty="0"/>
              <a:t>A balance between high precision and recall will be used for evaluating the model</a:t>
            </a:r>
            <a:endParaRPr lang="en-SG" sz="2000" dirty="0"/>
          </a:p>
        </p:txBody>
      </p:sp>
      <p:sp>
        <p:nvSpPr>
          <p:cNvPr id="30" name="Plus Sign 29">
            <a:extLst>
              <a:ext uri="{FF2B5EF4-FFF2-40B4-BE49-F238E27FC236}">
                <a16:creationId xmlns:a16="http://schemas.microsoft.com/office/drawing/2014/main" id="{8F515CFF-98D4-44B3-9D92-E0CCEEEDA037}"/>
              </a:ext>
            </a:extLst>
          </p:cNvPr>
          <p:cNvSpPr/>
          <p:nvPr/>
        </p:nvSpPr>
        <p:spPr>
          <a:xfrm>
            <a:off x="5736945" y="2569967"/>
            <a:ext cx="492801" cy="503112"/>
          </a:xfrm>
          <a:prstGeom prst="mathPl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a:p>
        </p:txBody>
      </p:sp>
    </p:spTree>
    <p:extLst>
      <p:ext uri="{BB962C8B-B14F-4D97-AF65-F5344CB8AC3E}">
        <p14:creationId xmlns:p14="http://schemas.microsoft.com/office/powerpoint/2010/main" val="2081648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14">
            <a:extLst>
              <a:ext uri="{FF2B5EF4-FFF2-40B4-BE49-F238E27FC236}">
                <a16:creationId xmlns:a16="http://schemas.microsoft.com/office/drawing/2014/main" id="{6FC11E2E-9797-4FEA-90FD-894E32A2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0" name="Freeform 33">
            <a:extLst>
              <a:ext uri="{FF2B5EF4-FFF2-40B4-BE49-F238E27FC236}">
                <a16:creationId xmlns:a16="http://schemas.microsoft.com/office/drawing/2014/main" id="{F8828EFD-56F8-4B00-9A0D-B623CC074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02096" y="3608996"/>
            <a:ext cx="4522796"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le 1">
            <a:extLst>
              <a:ext uri="{FF2B5EF4-FFF2-40B4-BE49-F238E27FC236}">
                <a16:creationId xmlns:a16="http://schemas.microsoft.com/office/drawing/2014/main" id="{989B0E78-C2D9-44F8-8D78-C66E99A24A8A}"/>
              </a:ext>
            </a:extLst>
          </p:cNvPr>
          <p:cNvSpPr>
            <a:spLocks noGrp="1"/>
          </p:cNvSpPr>
          <p:nvPr>
            <p:ph type="title"/>
          </p:nvPr>
        </p:nvSpPr>
        <p:spPr>
          <a:xfrm>
            <a:off x="1524000" y="3011117"/>
            <a:ext cx="6618051" cy="1355750"/>
          </a:xfrm>
        </p:spPr>
        <p:txBody>
          <a:bodyPr vert="horz" lIns="91440" tIns="45720" rIns="91440" bIns="45720" rtlCol="0" anchor="b">
            <a:normAutofit/>
          </a:bodyPr>
          <a:lstStyle/>
          <a:p>
            <a:r>
              <a:rPr lang="en-US" sz="5400" kern="1200">
                <a:solidFill>
                  <a:schemeClr val="tx1"/>
                </a:solidFill>
                <a:latin typeface="+mj-lt"/>
                <a:ea typeface="+mj-ea"/>
                <a:cs typeface="+mj-cs"/>
              </a:rPr>
              <a:t>Short-Term Road map </a:t>
            </a:r>
          </a:p>
        </p:txBody>
      </p:sp>
      <p:sp>
        <p:nvSpPr>
          <p:cNvPr id="22" name="Freeform 24">
            <a:extLst>
              <a:ext uri="{FF2B5EF4-FFF2-40B4-BE49-F238E27FC236}">
                <a16:creationId xmlns:a16="http://schemas.microsoft.com/office/drawing/2014/main" id="{3D4697C8-4A0D-4493-B526-7CC15E0EE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Map Directions">
            <a:extLst>
              <a:ext uri="{FF2B5EF4-FFF2-40B4-BE49-F238E27FC236}">
                <a16:creationId xmlns:a16="http://schemas.microsoft.com/office/drawing/2014/main" id="{EBB3AE8D-75F8-4B62-BFD7-3805B29BC1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72791" y="1184748"/>
            <a:ext cx="3079129" cy="3079129"/>
          </a:xfrm>
          <a:prstGeom prst="rect">
            <a:avLst/>
          </a:prstGeom>
        </p:spPr>
      </p:pic>
      <p:sp>
        <p:nvSpPr>
          <p:cNvPr id="24" name="Freeform 15">
            <a:extLst>
              <a:ext uri="{FF2B5EF4-FFF2-40B4-BE49-F238E27FC236}">
                <a16:creationId xmlns:a16="http://schemas.microsoft.com/office/drawing/2014/main" id="{A085B63A-2D2F-4B09-9BFB-E2080686C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0902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63CEC54E-7D56-4E02-B6A4-123668C23F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0583"/>
            <a:ext cx="12041311" cy="7541863"/>
          </a:xfrm>
        </p:spPr>
      </p:pic>
    </p:spTree>
    <p:extLst>
      <p:ext uri="{BB962C8B-B14F-4D97-AF65-F5344CB8AC3E}">
        <p14:creationId xmlns:p14="http://schemas.microsoft.com/office/powerpoint/2010/main" val="520247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9A56F-1F11-4CD8-8D1A-070CF63AC091}"/>
              </a:ext>
            </a:extLst>
          </p:cNvPr>
          <p:cNvSpPr>
            <a:spLocks noGrp="1"/>
          </p:cNvSpPr>
          <p:nvPr>
            <p:ph type="title"/>
          </p:nvPr>
        </p:nvSpPr>
        <p:spPr>
          <a:xfrm>
            <a:off x="1653363" y="365760"/>
            <a:ext cx="9367203" cy="1188720"/>
          </a:xfrm>
        </p:spPr>
        <p:txBody>
          <a:bodyPr>
            <a:normAutofit/>
          </a:bodyPr>
          <a:lstStyle/>
          <a:p>
            <a:r>
              <a:rPr lang="en-SG" dirty="0"/>
              <a:t>Short-Term Success Metrics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7615EF0D-5E2A-424D-A3FD-44573A224894}"/>
              </a:ext>
            </a:extLst>
          </p:cNvPr>
          <p:cNvSpPr/>
          <p:nvPr/>
        </p:nvSpPr>
        <p:spPr>
          <a:xfrm>
            <a:off x="830900" y="2352097"/>
            <a:ext cx="11012128" cy="3416320"/>
          </a:xfrm>
          <a:prstGeom prst="rect">
            <a:avLst/>
          </a:prstGeom>
        </p:spPr>
        <p:txBody>
          <a:bodyPr wrap="square">
            <a:spAutoFit/>
          </a:bodyPr>
          <a:lstStyle/>
          <a:p>
            <a:pPr fontAlgn="base"/>
            <a:r>
              <a:rPr lang="en-SG" b="1" dirty="0"/>
              <a:t>Functionality </a:t>
            </a:r>
            <a:r>
              <a:rPr lang="en-SG" dirty="0"/>
              <a:t>: </a:t>
            </a:r>
          </a:p>
          <a:p>
            <a:pPr lvl="1" fontAlgn="base"/>
            <a:r>
              <a:rPr lang="en-SG" dirty="0"/>
              <a:t>Output of Model must be able to explain why an account is fake and facilitate decision making</a:t>
            </a:r>
          </a:p>
          <a:p>
            <a:pPr fontAlgn="base"/>
            <a:r>
              <a:rPr lang="en-SG" b="1" dirty="0"/>
              <a:t>Performance</a:t>
            </a:r>
            <a:r>
              <a:rPr lang="en-SG" dirty="0"/>
              <a:t>: </a:t>
            </a:r>
          </a:p>
          <a:p>
            <a:pPr lvl="1" fontAlgn="base"/>
            <a:r>
              <a:rPr lang="en-SG" dirty="0"/>
              <a:t>version 1.0 of model must be able to achieve at least 0.7 recall (TP  / (TP + FN) ) or identify 70% of the total number of fraudulent cases (from the validation dataset)  </a:t>
            </a:r>
          </a:p>
          <a:p>
            <a:pPr lvl="1" fontAlgn="base"/>
            <a:r>
              <a:rPr lang="en-SG" dirty="0"/>
              <a:t>Application must be able to generate results within X minutes / Y hours (to be discussed with the regional operations department)</a:t>
            </a:r>
          </a:p>
          <a:p>
            <a:pPr fontAlgn="base"/>
            <a:r>
              <a:rPr lang="en-SG" b="1" dirty="0"/>
              <a:t>Usability</a:t>
            </a:r>
            <a:r>
              <a:rPr lang="en-SG" dirty="0"/>
              <a:t>: </a:t>
            </a:r>
          </a:p>
          <a:p>
            <a:pPr lvl="1" fontAlgn="base"/>
            <a:r>
              <a:rPr lang="en-SG" dirty="0"/>
              <a:t>Model should not be a black-box i.e. the reasons for a fraud occurring should be interpretable. </a:t>
            </a:r>
          </a:p>
          <a:p>
            <a:pPr lvl="1" fontAlgn="base"/>
            <a:r>
              <a:rPr lang="en-SG" dirty="0"/>
              <a:t>False positive cannot exceed 50% (measured using precision ) and impact non-fraudulent users’ experience</a:t>
            </a:r>
          </a:p>
          <a:p>
            <a:pPr lvl="1" fontAlgn="base"/>
            <a:r>
              <a:rPr lang="en-SG" dirty="0"/>
              <a:t>Data scientists should be able to provide the necessary information for the operations team to identify, monitor and take action on scammers/suspects. </a:t>
            </a:r>
          </a:p>
        </p:txBody>
      </p:sp>
    </p:spTree>
    <p:extLst>
      <p:ext uri="{BB962C8B-B14F-4D97-AF65-F5344CB8AC3E}">
        <p14:creationId xmlns:p14="http://schemas.microsoft.com/office/powerpoint/2010/main" val="3187495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0E78-C2D9-44F8-8D78-C66E99A24A8A}"/>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dirty="0">
                <a:solidFill>
                  <a:schemeClr val="tx1"/>
                </a:solidFill>
                <a:latin typeface="+mj-lt"/>
                <a:ea typeface="+mj-ea"/>
                <a:cs typeface="+mj-cs"/>
              </a:rPr>
              <a:t>Long-Term Road map </a:t>
            </a:r>
          </a:p>
        </p:txBody>
      </p:sp>
      <p:sp>
        <p:nvSpPr>
          <p:cNvPr id="7"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3"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5265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D0C9C4A9-9F38-4F94-B3AC-CB56EBE91B79}"/>
              </a:ext>
            </a:extLst>
          </p:cNvPr>
          <p:cNvPicPr>
            <a:picLocks noGrp="1" noChangeAspect="1"/>
          </p:cNvPicPr>
          <p:nvPr>
            <p:ph idx="1"/>
          </p:nvPr>
        </p:nvPicPr>
        <p:blipFill>
          <a:blip r:embed="rId2"/>
          <a:stretch>
            <a:fillRect/>
          </a:stretch>
        </p:blipFill>
        <p:spPr>
          <a:xfrm>
            <a:off x="685800" y="0"/>
            <a:ext cx="10439400" cy="7058890"/>
          </a:xfrm>
          <a:prstGeom prst="rect">
            <a:avLst/>
          </a:prstGeom>
        </p:spPr>
      </p:pic>
    </p:spTree>
    <p:extLst>
      <p:ext uri="{BB962C8B-B14F-4D97-AF65-F5344CB8AC3E}">
        <p14:creationId xmlns:p14="http://schemas.microsoft.com/office/powerpoint/2010/main" val="571653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9A56F-1F11-4CD8-8D1A-070CF63AC091}"/>
              </a:ext>
            </a:extLst>
          </p:cNvPr>
          <p:cNvSpPr>
            <a:spLocks noGrp="1"/>
          </p:cNvSpPr>
          <p:nvPr>
            <p:ph type="title"/>
          </p:nvPr>
        </p:nvSpPr>
        <p:spPr>
          <a:xfrm>
            <a:off x="1653363" y="365760"/>
            <a:ext cx="9367203" cy="1188720"/>
          </a:xfrm>
        </p:spPr>
        <p:txBody>
          <a:bodyPr>
            <a:normAutofit/>
          </a:bodyPr>
          <a:lstStyle/>
          <a:p>
            <a:r>
              <a:rPr lang="en-SG" dirty="0"/>
              <a:t>Long-Term Success Metrics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7615EF0D-5E2A-424D-A3FD-44573A224894}"/>
              </a:ext>
            </a:extLst>
          </p:cNvPr>
          <p:cNvSpPr/>
          <p:nvPr/>
        </p:nvSpPr>
        <p:spPr>
          <a:xfrm>
            <a:off x="830900" y="2352097"/>
            <a:ext cx="11012128" cy="2862322"/>
          </a:xfrm>
          <a:prstGeom prst="rect">
            <a:avLst/>
          </a:prstGeom>
        </p:spPr>
        <p:txBody>
          <a:bodyPr wrap="square">
            <a:spAutoFit/>
          </a:bodyPr>
          <a:lstStyle/>
          <a:p>
            <a:pPr fontAlgn="base"/>
            <a:r>
              <a:rPr lang="en-SG" b="1" dirty="0"/>
              <a:t>Functionality : </a:t>
            </a:r>
          </a:p>
          <a:p>
            <a:pPr lvl="1" fontAlgn="base"/>
            <a:r>
              <a:rPr lang="en-SG" dirty="0"/>
              <a:t>Models are able to handle much more complicated features </a:t>
            </a:r>
          </a:p>
          <a:p>
            <a:pPr lvl="1" fontAlgn="base"/>
            <a:r>
              <a:rPr lang="en-SG" dirty="0"/>
              <a:t>Models rely less on hard-coded features but can identify new user </a:t>
            </a:r>
            <a:r>
              <a:rPr lang="en-SG" dirty="0" err="1"/>
              <a:t>behavior</a:t>
            </a:r>
            <a:r>
              <a:rPr lang="en-SG" dirty="0"/>
              <a:t> on their own</a:t>
            </a:r>
          </a:p>
          <a:p>
            <a:pPr lvl="1" fontAlgn="base"/>
            <a:r>
              <a:rPr lang="en-SG" dirty="0"/>
              <a:t>Models can learn good user </a:t>
            </a:r>
            <a:r>
              <a:rPr lang="en-SG" dirty="0" err="1"/>
              <a:t>behavior</a:t>
            </a:r>
            <a:r>
              <a:rPr lang="en-SG" dirty="0"/>
              <a:t> to detect when someone is deviating from it</a:t>
            </a:r>
          </a:p>
          <a:p>
            <a:pPr fontAlgn="base"/>
            <a:r>
              <a:rPr lang="en-SG" b="1" dirty="0"/>
              <a:t>Performance: </a:t>
            </a:r>
          </a:p>
          <a:p>
            <a:pPr lvl="1" fontAlgn="base"/>
            <a:r>
              <a:rPr lang="en-SG" dirty="0"/>
              <a:t>Application have high precision and recall (above 0.9)</a:t>
            </a:r>
          </a:p>
          <a:p>
            <a:pPr lvl="1" fontAlgn="base"/>
            <a:r>
              <a:rPr lang="en-SG" dirty="0"/>
              <a:t>Decision making time must be reduced to a matter of seconds or sub-seconds</a:t>
            </a:r>
          </a:p>
          <a:p>
            <a:pPr fontAlgn="base"/>
            <a:r>
              <a:rPr lang="en-SG" b="1" dirty="0"/>
              <a:t>Usability: </a:t>
            </a:r>
          </a:p>
          <a:p>
            <a:pPr lvl="1" fontAlgn="base"/>
            <a:r>
              <a:rPr lang="en-SG" dirty="0"/>
              <a:t>Monitoring tool (dashboard form) should contain all the necessary information for the operations team to identify, monitor and take action on scammers/suspects. </a:t>
            </a:r>
          </a:p>
        </p:txBody>
      </p:sp>
    </p:spTree>
    <p:extLst>
      <p:ext uri="{BB962C8B-B14F-4D97-AF65-F5344CB8AC3E}">
        <p14:creationId xmlns:p14="http://schemas.microsoft.com/office/powerpoint/2010/main" val="316879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0E78-C2D9-44F8-8D78-C66E99A24A8A}"/>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dirty="0">
                <a:solidFill>
                  <a:schemeClr val="tx1"/>
                </a:solidFill>
                <a:latin typeface="+mj-lt"/>
                <a:ea typeface="+mj-ea"/>
                <a:cs typeface="+mj-cs"/>
              </a:rPr>
              <a:t>Key Components for Smooth Operationalization</a:t>
            </a:r>
          </a:p>
        </p:txBody>
      </p:sp>
      <p:sp>
        <p:nvSpPr>
          <p:cNvPr id="17"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3"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9105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0E78-C2D9-44F8-8D78-C66E99A24A8A}"/>
              </a:ext>
            </a:extLst>
          </p:cNvPr>
          <p:cNvSpPr>
            <a:spLocks noGrp="1"/>
          </p:cNvSpPr>
          <p:nvPr>
            <p:ph type="title"/>
          </p:nvPr>
        </p:nvSpPr>
        <p:spPr>
          <a:xfrm>
            <a:off x="1653363" y="365760"/>
            <a:ext cx="9367203" cy="1188720"/>
          </a:xfrm>
        </p:spPr>
        <p:txBody>
          <a:bodyPr>
            <a:normAutofit/>
          </a:bodyPr>
          <a:lstStyle/>
          <a:p>
            <a:r>
              <a:rPr lang="en-SG" dirty="0"/>
              <a:t>Agenda</a:t>
            </a:r>
          </a:p>
        </p:txBody>
      </p:sp>
      <p:sp>
        <p:nvSpPr>
          <p:cNvPr id="33" name="Freeform: Shape 32">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72A8B39-270E-4B5D-AAC8-A16FFD9DDF91}"/>
              </a:ext>
            </a:extLst>
          </p:cNvPr>
          <p:cNvSpPr>
            <a:spLocks noGrp="1"/>
          </p:cNvSpPr>
          <p:nvPr>
            <p:ph idx="1"/>
          </p:nvPr>
        </p:nvSpPr>
        <p:spPr>
          <a:xfrm>
            <a:off x="1653363" y="2176272"/>
            <a:ext cx="9367204" cy="4041648"/>
          </a:xfrm>
        </p:spPr>
        <p:txBody>
          <a:bodyPr anchor="t">
            <a:normAutofit/>
          </a:bodyPr>
          <a:lstStyle/>
          <a:p>
            <a:pPr fontAlgn="base"/>
            <a:r>
              <a:rPr lang="en-SG" dirty="0"/>
              <a:t>Problem Overview &amp; Objective</a:t>
            </a:r>
          </a:p>
          <a:p>
            <a:pPr fontAlgn="base"/>
            <a:r>
              <a:rPr lang="en-SG" dirty="0"/>
              <a:t>Fraud detection Machine Learning model</a:t>
            </a:r>
          </a:p>
          <a:p>
            <a:pPr fontAlgn="base"/>
            <a:r>
              <a:rPr lang="en-SG" dirty="0"/>
              <a:t>Short-term &amp; Long-term Roadmap</a:t>
            </a:r>
          </a:p>
          <a:p>
            <a:pPr fontAlgn="base"/>
            <a:r>
              <a:rPr lang="en-SG" dirty="0"/>
              <a:t>Discuss the business resources required</a:t>
            </a:r>
          </a:p>
          <a:p>
            <a:endParaRPr lang="en-SG" sz="2400" dirty="0"/>
          </a:p>
        </p:txBody>
      </p:sp>
    </p:spTree>
    <p:extLst>
      <p:ext uri="{BB962C8B-B14F-4D97-AF65-F5344CB8AC3E}">
        <p14:creationId xmlns:p14="http://schemas.microsoft.com/office/powerpoint/2010/main" val="2747681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9A56F-1F11-4CD8-8D1A-070CF63AC091}"/>
              </a:ext>
            </a:extLst>
          </p:cNvPr>
          <p:cNvSpPr>
            <a:spLocks noGrp="1"/>
          </p:cNvSpPr>
          <p:nvPr>
            <p:ph type="title"/>
          </p:nvPr>
        </p:nvSpPr>
        <p:spPr>
          <a:xfrm>
            <a:off x="1653363" y="365760"/>
            <a:ext cx="9367203" cy="1188720"/>
          </a:xfrm>
        </p:spPr>
        <p:txBody>
          <a:bodyPr vert="horz" lIns="91440" tIns="45720" rIns="91440" bIns="45720" rtlCol="0" anchor="ctr">
            <a:normAutofit/>
          </a:bodyPr>
          <a:lstStyle/>
          <a:p>
            <a:r>
              <a:rPr lang="en-US" kern="1200" dirty="0">
                <a:solidFill>
                  <a:schemeClr val="tx1"/>
                </a:solidFill>
                <a:latin typeface="+mj-lt"/>
                <a:ea typeface="+mj-ea"/>
                <a:cs typeface="+mj-cs"/>
              </a:rPr>
              <a:t>Critical Components</a:t>
            </a:r>
          </a:p>
        </p:txBody>
      </p:sp>
      <p:sp>
        <p:nvSpPr>
          <p:cNvPr id="20" name="Freeform: Shape 19">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7615EF0D-5E2A-424D-A3FD-44573A224894}"/>
              </a:ext>
            </a:extLst>
          </p:cNvPr>
          <p:cNvSpPr/>
          <p:nvPr/>
        </p:nvSpPr>
        <p:spPr>
          <a:xfrm>
            <a:off x="1004816" y="2108538"/>
            <a:ext cx="10182367" cy="4681728"/>
          </a:xfrm>
          <a:prstGeom prst="rect">
            <a:avLst/>
          </a:prstGeom>
        </p:spPr>
        <p:txBody>
          <a:bodyPr vert="horz" lIns="91440" tIns="45720" rIns="91440" bIns="45720" rtlCol="0" anchor="t">
            <a:normAutofit fontScale="92500" lnSpcReduction="20000"/>
          </a:bodyPr>
          <a:lstStyle/>
          <a:p>
            <a:pPr fontAlgn="base"/>
            <a:r>
              <a:rPr lang="en-SG" sz="2400" b="1" dirty="0"/>
              <a:t>Data</a:t>
            </a:r>
            <a:r>
              <a:rPr lang="en-SG" sz="2400" dirty="0"/>
              <a:t>: Quality data is foundational to building anti-fraud ML systems. Data sets are only growing larger, and as the volumes increase, so does the challenge of detecting fraud. Thankfully the adage that more data equals better models is true when it comes to fraud detection. The make-or-break factor is having a ML platform that can scale as data and complexity increase.</a:t>
            </a:r>
            <a:endParaRPr lang="en-SG" sz="2400" b="1" dirty="0"/>
          </a:p>
          <a:p>
            <a:pPr fontAlgn="base"/>
            <a:endParaRPr lang="en-SG" sz="2400" b="1" dirty="0"/>
          </a:p>
          <a:p>
            <a:pPr fontAlgn="base"/>
            <a:r>
              <a:rPr lang="en-SG" sz="2400" b="1" dirty="0"/>
              <a:t>Multiplicity</a:t>
            </a:r>
            <a:r>
              <a:rPr lang="en-SG" sz="2400" dirty="0"/>
              <a:t>: There’s no single ML algorithm or method that works best for fraud detection. Success comes from the ability to try lots of different methods, testing variations and evaluating them with an array of data sets. That requires a toolkit with a variety of supervised and unsupervised methods, as well as a range of feature  engineering techniques. </a:t>
            </a:r>
          </a:p>
          <a:p>
            <a:pPr fontAlgn="base"/>
            <a:endParaRPr lang="en-SG" sz="2400" dirty="0"/>
          </a:p>
          <a:p>
            <a:pPr fontAlgn="base"/>
            <a:r>
              <a:rPr lang="en-SG" sz="2400" b="1" dirty="0"/>
              <a:t>Integration</a:t>
            </a:r>
            <a:r>
              <a:rPr lang="en-SG" sz="2400" dirty="0"/>
              <a:t>: Once you have developed a ML model, the challenge becomes deploying it in an operational run-time environment. If your data is in Hadoop, it makes sense that your ML model can be applied in Hadoop. Similarly, if your data is streaming in real-time systems, you want a ML engine that can run in real time or in stream </a:t>
            </a:r>
          </a:p>
          <a:p>
            <a:pPr fontAlgn="base"/>
            <a:endParaRPr lang="en-SG" sz="2400" b="1" dirty="0"/>
          </a:p>
        </p:txBody>
      </p:sp>
    </p:spTree>
    <p:extLst>
      <p:ext uri="{BB962C8B-B14F-4D97-AF65-F5344CB8AC3E}">
        <p14:creationId xmlns:p14="http://schemas.microsoft.com/office/powerpoint/2010/main" val="2316724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9A56F-1F11-4CD8-8D1A-070CF63AC091}"/>
              </a:ext>
            </a:extLst>
          </p:cNvPr>
          <p:cNvSpPr>
            <a:spLocks noGrp="1"/>
          </p:cNvSpPr>
          <p:nvPr>
            <p:ph type="title"/>
          </p:nvPr>
        </p:nvSpPr>
        <p:spPr>
          <a:xfrm>
            <a:off x="1653363" y="365760"/>
            <a:ext cx="9367203" cy="1188720"/>
          </a:xfrm>
        </p:spPr>
        <p:txBody>
          <a:bodyPr vert="horz" lIns="91440" tIns="45720" rIns="91440" bIns="45720" rtlCol="0" anchor="ctr">
            <a:normAutofit/>
          </a:bodyPr>
          <a:lstStyle/>
          <a:p>
            <a:r>
              <a:rPr lang="en-US" kern="1200" dirty="0">
                <a:solidFill>
                  <a:schemeClr val="tx1"/>
                </a:solidFill>
                <a:latin typeface="+mj-lt"/>
                <a:ea typeface="+mj-ea"/>
                <a:cs typeface="+mj-cs"/>
              </a:rPr>
              <a:t>Critical Components</a:t>
            </a:r>
          </a:p>
        </p:txBody>
      </p:sp>
      <p:sp>
        <p:nvSpPr>
          <p:cNvPr id="20" name="Freeform: Shape 19">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7615EF0D-5E2A-424D-A3FD-44573A224894}"/>
              </a:ext>
            </a:extLst>
          </p:cNvPr>
          <p:cNvSpPr/>
          <p:nvPr/>
        </p:nvSpPr>
        <p:spPr>
          <a:xfrm>
            <a:off x="1004816" y="2108538"/>
            <a:ext cx="10182367" cy="4681728"/>
          </a:xfrm>
          <a:prstGeom prst="rect">
            <a:avLst/>
          </a:prstGeom>
        </p:spPr>
        <p:txBody>
          <a:bodyPr vert="horz" lIns="91440" tIns="45720" rIns="91440" bIns="45720" rtlCol="0" anchor="t">
            <a:normAutofit/>
          </a:bodyPr>
          <a:lstStyle/>
          <a:p>
            <a:pPr fontAlgn="base"/>
            <a:r>
              <a:rPr lang="en-SG" sz="2400" b="1" dirty="0"/>
              <a:t>Model Interpretability</a:t>
            </a:r>
            <a:r>
              <a:rPr lang="en-SG" sz="2400" dirty="0"/>
              <a:t>: ML methods and models are generally black boxes. Explaining the “what” and the “how” for ML systems is critical. </a:t>
            </a:r>
          </a:p>
          <a:p>
            <a:pPr fontAlgn="base"/>
            <a:endParaRPr lang="en-SG" sz="2400" b="1" dirty="0"/>
          </a:p>
          <a:p>
            <a:pPr fontAlgn="base"/>
            <a:r>
              <a:rPr lang="en-SG" sz="2400" b="1" dirty="0"/>
              <a:t>Ongoing monitoring</a:t>
            </a:r>
            <a:r>
              <a:rPr lang="en-SG" sz="2400" dirty="0"/>
              <a:t>: As populations and the underlying data shift, system inputs are expected to degrade and affect overall performance. A good monitoring program registers and tracks the ongoing efficacy of all models.</a:t>
            </a:r>
          </a:p>
          <a:p>
            <a:pPr fontAlgn="base"/>
            <a:endParaRPr lang="en-SG" sz="2400" b="1" dirty="0"/>
          </a:p>
          <a:p>
            <a:r>
              <a:rPr lang="en-SG" sz="2400" b="1" dirty="0"/>
              <a:t>Experimentation</a:t>
            </a:r>
            <a:r>
              <a:rPr lang="en-SG" sz="2400" dirty="0"/>
              <a:t>: Successful ML programs have an element of ongoing experimentation. It isn’t enough to just build a ML model and let it crunch. Fraudsters are clever, and technology changes quickly. Having a sandbox where our data scientists can freely experiment with a variety of methods, data and techniques to combat fraud is a critical aspect of top anti-fraud programs.</a:t>
            </a:r>
            <a:endParaRPr lang="en-US" sz="2400" dirty="0"/>
          </a:p>
        </p:txBody>
      </p:sp>
    </p:spTree>
    <p:extLst>
      <p:ext uri="{BB962C8B-B14F-4D97-AF65-F5344CB8AC3E}">
        <p14:creationId xmlns:p14="http://schemas.microsoft.com/office/powerpoint/2010/main" val="3713814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0E78-C2D9-44F8-8D78-C66E99A24A8A}"/>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dirty="0">
                <a:solidFill>
                  <a:schemeClr val="tx1"/>
                </a:solidFill>
                <a:latin typeface="+mj-lt"/>
                <a:ea typeface="+mj-ea"/>
                <a:cs typeface="+mj-cs"/>
              </a:rPr>
              <a:t>Business Requirements</a:t>
            </a:r>
          </a:p>
        </p:txBody>
      </p:sp>
      <p:sp>
        <p:nvSpPr>
          <p:cNvPr id="17"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3"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6961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9A56F-1F11-4CD8-8D1A-070CF63AC091}"/>
              </a:ext>
            </a:extLst>
          </p:cNvPr>
          <p:cNvSpPr>
            <a:spLocks noGrp="1"/>
          </p:cNvSpPr>
          <p:nvPr>
            <p:ph type="title"/>
          </p:nvPr>
        </p:nvSpPr>
        <p:spPr>
          <a:xfrm>
            <a:off x="1653363" y="365760"/>
            <a:ext cx="9367203" cy="1188720"/>
          </a:xfrm>
        </p:spPr>
        <p:txBody>
          <a:bodyPr vert="horz" lIns="91440" tIns="45720" rIns="91440" bIns="45720" rtlCol="0" anchor="ctr">
            <a:normAutofit fontScale="90000"/>
          </a:bodyPr>
          <a:lstStyle/>
          <a:p>
            <a:r>
              <a:rPr lang="en-US" kern="1200" dirty="0">
                <a:solidFill>
                  <a:schemeClr val="tx1"/>
                </a:solidFill>
                <a:latin typeface="+mj-lt"/>
                <a:ea typeface="+mj-ea"/>
                <a:cs typeface="+mj-cs"/>
              </a:rPr>
              <a:t>Resources Required from business team(s)</a:t>
            </a:r>
          </a:p>
        </p:txBody>
      </p:sp>
      <p:sp>
        <p:nvSpPr>
          <p:cNvPr id="20" name="Freeform: Shape 19">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Content Placeholder 2">
            <a:extLst>
              <a:ext uri="{FF2B5EF4-FFF2-40B4-BE49-F238E27FC236}">
                <a16:creationId xmlns:a16="http://schemas.microsoft.com/office/drawing/2014/main" id="{6B4DA4CD-DE51-43D0-ADD1-94E3F19D2715}"/>
              </a:ext>
            </a:extLst>
          </p:cNvPr>
          <p:cNvSpPr>
            <a:spLocks noGrp="1"/>
          </p:cNvSpPr>
          <p:nvPr>
            <p:ph idx="1"/>
          </p:nvPr>
        </p:nvSpPr>
        <p:spPr>
          <a:xfrm>
            <a:off x="1367404" y="1818877"/>
            <a:ext cx="3307712" cy="528821"/>
          </a:xfrm>
        </p:spPr>
        <p:txBody>
          <a:bodyPr anchor="t">
            <a:normAutofit/>
          </a:bodyPr>
          <a:lstStyle/>
          <a:p>
            <a:pPr marL="0" indent="0" algn="ctr">
              <a:buNone/>
            </a:pPr>
            <a:r>
              <a:rPr lang="en-SG" sz="2400" b="1" dirty="0"/>
              <a:t>Required Stakeholders</a:t>
            </a:r>
            <a:endParaRPr lang="en-SG" sz="2400" dirty="0"/>
          </a:p>
        </p:txBody>
      </p:sp>
      <p:sp>
        <p:nvSpPr>
          <p:cNvPr id="8" name="Rectangle 7">
            <a:extLst>
              <a:ext uri="{FF2B5EF4-FFF2-40B4-BE49-F238E27FC236}">
                <a16:creationId xmlns:a16="http://schemas.microsoft.com/office/drawing/2014/main" id="{7B52AE79-15CF-4583-8738-A30A28920C93}"/>
              </a:ext>
            </a:extLst>
          </p:cNvPr>
          <p:cNvSpPr/>
          <p:nvPr/>
        </p:nvSpPr>
        <p:spPr>
          <a:xfrm>
            <a:off x="1199158" y="2347697"/>
            <a:ext cx="3644203" cy="35451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SG" dirty="0"/>
              <a:t>People from the business, finance, economics, risk management and operations teams</a:t>
            </a:r>
            <a:endParaRPr lang="en-SG" b="1" dirty="0">
              <a:solidFill>
                <a:schemeClr val="tx1"/>
              </a:solidFill>
            </a:endParaRPr>
          </a:p>
        </p:txBody>
      </p:sp>
      <p:sp>
        <p:nvSpPr>
          <p:cNvPr id="9" name="Content Placeholder 2">
            <a:extLst>
              <a:ext uri="{FF2B5EF4-FFF2-40B4-BE49-F238E27FC236}">
                <a16:creationId xmlns:a16="http://schemas.microsoft.com/office/drawing/2014/main" id="{7F095915-E966-4D00-99DB-F97E38C3521A}"/>
              </a:ext>
            </a:extLst>
          </p:cNvPr>
          <p:cNvSpPr txBox="1">
            <a:spLocks/>
          </p:cNvSpPr>
          <p:nvPr/>
        </p:nvSpPr>
        <p:spPr>
          <a:xfrm>
            <a:off x="6542720" y="1808954"/>
            <a:ext cx="3307712" cy="52882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2400" b="1" dirty="0"/>
              <a:t>Objective </a:t>
            </a:r>
            <a:endParaRPr lang="en-SG" sz="2400" dirty="0"/>
          </a:p>
        </p:txBody>
      </p:sp>
      <p:sp>
        <p:nvSpPr>
          <p:cNvPr id="10" name="Rectangle 9">
            <a:extLst>
              <a:ext uri="{FF2B5EF4-FFF2-40B4-BE49-F238E27FC236}">
                <a16:creationId xmlns:a16="http://schemas.microsoft.com/office/drawing/2014/main" id="{BD834E34-68B1-4274-A286-12A6423C67FD}"/>
              </a:ext>
            </a:extLst>
          </p:cNvPr>
          <p:cNvSpPr/>
          <p:nvPr/>
        </p:nvSpPr>
        <p:spPr>
          <a:xfrm>
            <a:off x="5250171" y="2347697"/>
            <a:ext cx="6366773" cy="354510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342900" indent="-342900">
              <a:buFont typeface="+mj-lt"/>
              <a:buAutoNum type="arabicPeriod"/>
            </a:pPr>
            <a:r>
              <a:rPr lang="en-SG" dirty="0">
                <a:solidFill>
                  <a:schemeClr val="tx1"/>
                </a:solidFill>
              </a:rPr>
              <a:t>Provide knowledge on how fraudulent activities have occurred/are occurring</a:t>
            </a:r>
            <a:endParaRPr lang="en-SG" dirty="0"/>
          </a:p>
          <a:p>
            <a:pPr lvl="1" fontAlgn="base"/>
            <a:r>
              <a:rPr lang="en-SG" i="1" dirty="0">
                <a:solidFill>
                  <a:schemeClr val="tx1"/>
                </a:solidFill>
              </a:rPr>
              <a:t>e.g. The operations team can share what they learnt from the manual study of fraudulent user accounts e.g. from user reviews and ratings / </a:t>
            </a:r>
            <a:r>
              <a:rPr lang="en-SG" i="1" dirty="0" err="1">
                <a:solidFill>
                  <a:schemeClr val="tx1"/>
                </a:solidFill>
              </a:rPr>
              <a:t>behavioral</a:t>
            </a:r>
            <a:r>
              <a:rPr lang="en-SG" i="1" dirty="0">
                <a:solidFill>
                  <a:schemeClr val="tx1"/>
                </a:solidFill>
              </a:rPr>
              <a:t> patterns</a:t>
            </a:r>
          </a:p>
          <a:p>
            <a:pPr lvl="1" fontAlgn="base"/>
            <a:endParaRPr lang="en-SG" i="1" dirty="0">
              <a:solidFill>
                <a:schemeClr val="tx1"/>
              </a:solidFill>
            </a:endParaRPr>
          </a:p>
          <a:p>
            <a:pPr marL="342900" indent="-342900">
              <a:buFont typeface="+mj-lt"/>
              <a:buAutoNum type="arabicPeriod"/>
            </a:pPr>
            <a:r>
              <a:rPr lang="en-SG" dirty="0">
                <a:solidFill>
                  <a:schemeClr val="tx1"/>
                </a:solidFill>
              </a:rPr>
              <a:t>Help identify unique business functionalities and policies in our ride-hailing application that leave us susceptible to exploitation</a:t>
            </a:r>
          </a:p>
          <a:p>
            <a:pPr marL="342900" indent="-342900">
              <a:buFont typeface="+mj-lt"/>
              <a:buAutoNum type="arabicPeriod"/>
            </a:pPr>
            <a:r>
              <a:rPr lang="en-SG" dirty="0">
                <a:solidFill>
                  <a:schemeClr val="tx1"/>
                </a:solidFill>
              </a:rPr>
              <a:t>Provide a diverse set of data sources from which behavioural patterns can be captured</a:t>
            </a:r>
          </a:p>
          <a:p>
            <a:endParaRPr lang="en-SG" b="1" dirty="0">
              <a:solidFill>
                <a:schemeClr val="tx1"/>
              </a:solidFill>
            </a:endParaRPr>
          </a:p>
        </p:txBody>
      </p:sp>
    </p:spTree>
    <p:extLst>
      <p:ext uri="{BB962C8B-B14F-4D97-AF65-F5344CB8AC3E}">
        <p14:creationId xmlns:p14="http://schemas.microsoft.com/office/powerpoint/2010/main" val="490550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0E78-C2D9-44F8-8D78-C66E99A24A8A}"/>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dirty="0">
                <a:solidFill>
                  <a:schemeClr val="tx1"/>
                </a:solidFill>
                <a:latin typeface="+mj-lt"/>
                <a:ea typeface="+mj-ea"/>
                <a:cs typeface="+mj-cs"/>
              </a:rPr>
              <a:t>Assumptions</a:t>
            </a:r>
          </a:p>
        </p:txBody>
      </p:sp>
      <p:sp>
        <p:nvSpPr>
          <p:cNvPr id="17"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3"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9044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0E78-C2D9-44F8-8D78-C66E99A24A8A}"/>
              </a:ext>
            </a:extLst>
          </p:cNvPr>
          <p:cNvSpPr>
            <a:spLocks noGrp="1"/>
          </p:cNvSpPr>
          <p:nvPr>
            <p:ph type="title"/>
          </p:nvPr>
        </p:nvSpPr>
        <p:spPr>
          <a:xfrm>
            <a:off x="1653363" y="365760"/>
            <a:ext cx="9367203" cy="1188720"/>
          </a:xfrm>
        </p:spPr>
        <p:txBody>
          <a:bodyPr>
            <a:normAutofit/>
          </a:bodyPr>
          <a:lstStyle/>
          <a:p>
            <a:r>
              <a:rPr lang="en-SG"/>
              <a:t>Assumptions</a:t>
            </a:r>
          </a:p>
        </p:txBody>
      </p:sp>
      <p:sp>
        <p:nvSpPr>
          <p:cNvPr id="24" name="Freeform: Shape 23">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25">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27">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Content Placeholder 2">
            <a:extLst>
              <a:ext uri="{FF2B5EF4-FFF2-40B4-BE49-F238E27FC236}">
                <a16:creationId xmlns:a16="http://schemas.microsoft.com/office/drawing/2014/main" id="{F72A8B39-270E-4B5D-AAC8-A16FFD9DDF91}"/>
              </a:ext>
            </a:extLst>
          </p:cNvPr>
          <p:cNvSpPr>
            <a:spLocks noGrp="1"/>
          </p:cNvSpPr>
          <p:nvPr>
            <p:ph idx="1"/>
          </p:nvPr>
        </p:nvSpPr>
        <p:spPr>
          <a:xfrm>
            <a:off x="1653362" y="1920240"/>
            <a:ext cx="9367204" cy="4041648"/>
          </a:xfrm>
        </p:spPr>
        <p:txBody>
          <a:bodyPr anchor="t">
            <a:normAutofit/>
          </a:bodyPr>
          <a:lstStyle/>
          <a:p>
            <a:r>
              <a:rPr lang="en-SG" sz="2200" b="1" dirty="0"/>
              <a:t>Data: </a:t>
            </a:r>
            <a:r>
              <a:rPr lang="en-SG" sz="2200" dirty="0"/>
              <a:t>How we expect the data to be formatted, what features are available to us, how global in scope the data is, the applicability of a certain feature to act as a proxy for something, etc.</a:t>
            </a:r>
          </a:p>
          <a:p>
            <a:r>
              <a:rPr lang="en-SG" sz="2200" b="1" dirty="0"/>
              <a:t>Models:</a:t>
            </a:r>
            <a:r>
              <a:rPr lang="en-SG" sz="2200" dirty="0"/>
              <a:t> All Machine Learning models come with their own assumptions. For example, an assumption that our model can force on us is no NULL values, which may require us to include an imputation step in our tasks plan. These assumptions and any violation of the assumptions are important to log to make sure we fully understand the pros and cons of using any mode.</a:t>
            </a:r>
          </a:p>
          <a:p>
            <a:r>
              <a:rPr lang="en-SG" sz="2200" b="1" dirty="0"/>
              <a:t>Workflow or Data Pipeline:</a:t>
            </a:r>
            <a:r>
              <a:rPr lang="en-SG" sz="2200" dirty="0"/>
              <a:t> For example, we might assume that geographical location is available only as a categorical city/state, but our data pipeline might change to pick up latitude/longitude data in the future—and cause us to adjust our model in production.</a:t>
            </a:r>
          </a:p>
          <a:p>
            <a:endParaRPr lang="en-SG" sz="2200" dirty="0"/>
          </a:p>
        </p:txBody>
      </p:sp>
    </p:spTree>
    <p:extLst>
      <p:ext uri="{BB962C8B-B14F-4D97-AF65-F5344CB8AC3E}">
        <p14:creationId xmlns:p14="http://schemas.microsoft.com/office/powerpoint/2010/main" val="1739167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0E78-C2D9-44F8-8D78-C66E99A24A8A}"/>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dirty="0">
                <a:solidFill>
                  <a:schemeClr val="tx1"/>
                </a:solidFill>
                <a:latin typeface="+mj-lt"/>
                <a:ea typeface="+mj-ea"/>
                <a:cs typeface="+mj-cs"/>
              </a:rPr>
              <a:t>Risks</a:t>
            </a:r>
          </a:p>
        </p:txBody>
      </p:sp>
      <p:sp>
        <p:nvSpPr>
          <p:cNvPr id="17"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3"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4303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0E78-C2D9-44F8-8D78-C66E99A24A8A}"/>
              </a:ext>
            </a:extLst>
          </p:cNvPr>
          <p:cNvSpPr>
            <a:spLocks noGrp="1"/>
          </p:cNvSpPr>
          <p:nvPr>
            <p:ph type="title"/>
          </p:nvPr>
        </p:nvSpPr>
        <p:spPr>
          <a:xfrm>
            <a:off x="1653363" y="365760"/>
            <a:ext cx="9367203" cy="1188720"/>
          </a:xfrm>
        </p:spPr>
        <p:txBody>
          <a:bodyPr>
            <a:normAutofit/>
          </a:bodyPr>
          <a:lstStyle/>
          <a:p>
            <a:r>
              <a:rPr lang="en-SG" dirty="0"/>
              <a:t>Potential Risks</a:t>
            </a:r>
          </a:p>
        </p:txBody>
      </p:sp>
      <p:sp>
        <p:nvSpPr>
          <p:cNvPr id="24" name="Freeform: Shape 23">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25">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27">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Content Placeholder 2">
            <a:extLst>
              <a:ext uri="{FF2B5EF4-FFF2-40B4-BE49-F238E27FC236}">
                <a16:creationId xmlns:a16="http://schemas.microsoft.com/office/drawing/2014/main" id="{F72A8B39-270E-4B5D-AAC8-A16FFD9DDF91}"/>
              </a:ext>
            </a:extLst>
          </p:cNvPr>
          <p:cNvSpPr>
            <a:spLocks noGrp="1"/>
          </p:cNvSpPr>
          <p:nvPr>
            <p:ph idx="1"/>
          </p:nvPr>
        </p:nvSpPr>
        <p:spPr>
          <a:xfrm>
            <a:off x="1653362" y="1920240"/>
            <a:ext cx="9367204" cy="4041648"/>
          </a:xfrm>
        </p:spPr>
        <p:txBody>
          <a:bodyPr anchor="t">
            <a:normAutofit/>
          </a:bodyPr>
          <a:lstStyle/>
          <a:p>
            <a:r>
              <a:rPr lang="en-SG" sz="1800" dirty="0"/>
              <a:t>Underestimating the potential work </a:t>
            </a:r>
          </a:p>
          <a:p>
            <a:r>
              <a:rPr lang="en-SG" sz="1800" dirty="0"/>
              <a:t>Inaccurate identification of the task priorities and project benefits</a:t>
            </a:r>
          </a:p>
          <a:p>
            <a:r>
              <a:rPr lang="en-SG" sz="1800" dirty="0"/>
              <a:t>Unable to get hold of relevant stakeholders to discuss important components of the project </a:t>
            </a:r>
          </a:p>
        </p:txBody>
      </p:sp>
    </p:spTree>
    <p:extLst>
      <p:ext uri="{BB962C8B-B14F-4D97-AF65-F5344CB8AC3E}">
        <p14:creationId xmlns:p14="http://schemas.microsoft.com/office/powerpoint/2010/main" val="4178546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9A56F-1F11-4CD8-8D1A-070CF63AC091}"/>
              </a:ext>
            </a:extLst>
          </p:cNvPr>
          <p:cNvSpPr>
            <a:spLocks noGrp="1"/>
          </p:cNvSpPr>
          <p:nvPr>
            <p:ph type="title"/>
          </p:nvPr>
        </p:nvSpPr>
        <p:spPr>
          <a:xfrm>
            <a:off x="1653363" y="365760"/>
            <a:ext cx="9367203" cy="1188720"/>
          </a:xfrm>
        </p:spPr>
        <p:txBody>
          <a:bodyPr>
            <a:normAutofit/>
          </a:bodyPr>
          <a:lstStyle/>
          <a:p>
            <a:r>
              <a:rPr lang="en-SG" dirty="0"/>
              <a:t>Project Stakeholders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24C68AB-B3A4-4C3B-AF1C-A515A3E58936}"/>
              </a:ext>
            </a:extLst>
          </p:cNvPr>
          <p:cNvSpPr>
            <a:spLocks noGrp="1"/>
          </p:cNvSpPr>
          <p:nvPr>
            <p:ph idx="1"/>
          </p:nvPr>
        </p:nvSpPr>
        <p:spPr>
          <a:xfrm>
            <a:off x="971654" y="2474935"/>
            <a:ext cx="3307712" cy="528821"/>
          </a:xfrm>
        </p:spPr>
        <p:txBody>
          <a:bodyPr anchor="t">
            <a:normAutofit/>
          </a:bodyPr>
          <a:lstStyle/>
          <a:p>
            <a:pPr marL="0" indent="0" algn="ctr">
              <a:buNone/>
            </a:pPr>
            <a:r>
              <a:rPr lang="en-SG" sz="2400" b="1" dirty="0"/>
              <a:t>User</a:t>
            </a:r>
          </a:p>
          <a:p>
            <a:pPr marL="0" indent="0">
              <a:buNone/>
            </a:pPr>
            <a:endParaRPr lang="en-SG" sz="2400" dirty="0"/>
          </a:p>
        </p:txBody>
      </p:sp>
      <p:sp>
        <p:nvSpPr>
          <p:cNvPr id="11" name="Rectangle 10">
            <a:extLst>
              <a:ext uri="{FF2B5EF4-FFF2-40B4-BE49-F238E27FC236}">
                <a16:creationId xmlns:a16="http://schemas.microsoft.com/office/drawing/2014/main" id="{C2A7E663-425E-4A4B-95DE-9FF34EC569A9}"/>
              </a:ext>
            </a:extLst>
          </p:cNvPr>
          <p:cNvSpPr/>
          <p:nvPr/>
        </p:nvSpPr>
        <p:spPr>
          <a:xfrm>
            <a:off x="1037864" y="3003757"/>
            <a:ext cx="3241502" cy="15697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SG" b="1" dirty="0">
                <a:solidFill>
                  <a:schemeClr val="tx1"/>
                </a:solidFill>
              </a:rPr>
              <a:t>Regional Operations Team (led by Jamie)</a:t>
            </a:r>
          </a:p>
        </p:txBody>
      </p:sp>
      <p:sp>
        <p:nvSpPr>
          <p:cNvPr id="13" name="Content Placeholder 2">
            <a:extLst>
              <a:ext uri="{FF2B5EF4-FFF2-40B4-BE49-F238E27FC236}">
                <a16:creationId xmlns:a16="http://schemas.microsoft.com/office/drawing/2014/main" id="{CAAF8B8B-D4E5-499E-BBAE-5CF7BC92A480}"/>
              </a:ext>
            </a:extLst>
          </p:cNvPr>
          <p:cNvSpPr txBox="1">
            <a:spLocks/>
          </p:cNvSpPr>
          <p:nvPr/>
        </p:nvSpPr>
        <p:spPr>
          <a:xfrm>
            <a:off x="4622393" y="2474934"/>
            <a:ext cx="3307712" cy="52882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SG" sz="2400" b="1" dirty="0"/>
              <a:t>Delivery Team</a:t>
            </a:r>
            <a:endParaRPr lang="en-SG" sz="2400" dirty="0"/>
          </a:p>
        </p:txBody>
      </p:sp>
      <p:sp>
        <p:nvSpPr>
          <p:cNvPr id="14" name="Rectangle 13">
            <a:extLst>
              <a:ext uri="{FF2B5EF4-FFF2-40B4-BE49-F238E27FC236}">
                <a16:creationId xmlns:a16="http://schemas.microsoft.com/office/drawing/2014/main" id="{4A606AF5-1E74-467F-A2B9-B0C9F63C9485}"/>
              </a:ext>
            </a:extLst>
          </p:cNvPr>
          <p:cNvSpPr/>
          <p:nvPr/>
        </p:nvSpPr>
        <p:spPr>
          <a:xfrm>
            <a:off x="4688603" y="3003756"/>
            <a:ext cx="3241502" cy="156972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SG" b="1" dirty="0"/>
              <a:t>Data Scientists (Omar &amp; Alex)</a:t>
            </a:r>
          </a:p>
          <a:p>
            <a:pPr algn="ctr"/>
            <a:r>
              <a:rPr lang="en-SG" b="1" dirty="0"/>
              <a:t>Product Manager (Ranon)</a:t>
            </a:r>
          </a:p>
        </p:txBody>
      </p:sp>
      <p:sp>
        <p:nvSpPr>
          <p:cNvPr id="15" name="Content Placeholder 2">
            <a:extLst>
              <a:ext uri="{FF2B5EF4-FFF2-40B4-BE49-F238E27FC236}">
                <a16:creationId xmlns:a16="http://schemas.microsoft.com/office/drawing/2014/main" id="{1FBD7F48-AF05-4415-820B-CAF01847F64E}"/>
              </a:ext>
            </a:extLst>
          </p:cNvPr>
          <p:cNvSpPr txBox="1">
            <a:spLocks/>
          </p:cNvSpPr>
          <p:nvPr/>
        </p:nvSpPr>
        <p:spPr>
          <a:xfrm>
            <a:off x="8339342" y="2474934"/>
            <a:ext cx="3307712" cy="52882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SG" sz="2400" b="1" dirty="0"/>
              <a:t>Other Teams</a:t>
            </a:r>
            <a:endParaRPr lang="en-SG" sz="2400" dirty="0"/>
          </a:p>
        </p:txBody>
      </p:sp>
      <p:sp>
        <p:nvSpPr>
          <p:cNvPr id="16" name="Rectangle 15">
            <a:extLst>
              <a:ext uri="{FF2B5EF4-FFF2-40B4-BE49-F238E27FC236}">
                <a16:creationId xmlns:a16="http://schemas.microsoft.com/office/drawing/2014/main" id="{8EA9F046-82C4-4B78-A330-F9245862E850}"/>
              </a:ext>
            </a:extLst>
          </p:cNvPr>
          <p:cNvSpPr/>
          <p:nvPr/>
        </p:nvSpPr>
        <p:spPr>
          <a:xfrm>
            <a:off x="8405553" y="3050459"/>
            <a:ext cx="3241502" cy="156972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SG" b="1" dirty="0"/>
              <a:t>Business Analysts </a:t>
            </a:r>
          </a:p>
          <a:p>
            <a:pPr algn="ctr"/>
            <a:r>
              <a:rPr lang="en-SG" b="1" dirty="0"/>
              <a:t>System Engineers</a:t>
            </a:r>
          </a:p>
          <a:p>
            <a:pPr algn="ctr"/>
            <a:r>
              <a:rPr lang="en-SG" b="1" dirty="0"/>
              <a:t>Data Engineers</a:t>
            </a:r>
          </a:p>
        </p:txBody>
      </p:sp>
      <p:sp>
        <p:nvSpPr>
          <p:cNvPr id="17" name="Rectangle 16">
            <a:extLst>
              <a:ext uri="{FF2B5EF4-FFF2-40B4-BE49-F238E27FC236}">
                <a16:creationId xmlns:a16="http://schemas.microsoft.com/office/drawing/2014/main" id="{88E4FAE7-5FEB-4CC6-913F-5B5442F30266}"/>
              </a:ext>
            </a:extLst>
          </p:cNvPr>
          <p:cNvSpPr/>
          <p:nvPr/>
        </p:nvSpPr>
        <p:spPr>
          <a:xfrm>
            <a:off x="4688602" y="3003755"/>
            <a:ext cx="3241502" cy="15697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SG" b="1" dirty="0">
                <a:solidFill>
                  <a:schemeClr val="tx1"/>
                </a:solidFill>
              </a:rPr>
              <a:t>Data Scientists (Omar &amp; Alex)</a:t>
            </a:r>
          </a:p>
          <a:p>
            <a:pPr algn="ctr"/>
            <a:r>
              <a:rPr lang="en-SG" b="1" dirty="0">
                <a:solidFill>
                  <a:schemeClr val="tx1"/>
                </a:solidFill>
              </a:rPr>
              <a:t>Product Manager (Ranon)</a:t>
            </a:r>
          </a:p>
        </p:txBody>
      </p:sp>
      <p:sp>
        <p:nvSpPr>
          <p:cNvPr id="18" name="Rectangle 17">
            <a:extLst>
              <a:ext uri="{FF2B5EF4-FFF2-40B4-BE49-F238E27FC236}">
                <a16:creationId xmlns:a16="http://schemas.microsoft.com/office/drawing/2014/main" id="{B6FF2738-3C64-4971-88B7-EA58BC40DE7C}"/>
              </a:ext>
            </a:extLst>
          </p:cNvPr>
          <p:cNvSpPr/>
          <p:nvPr/>
        </p:nvSpPr>
        <p:spPr>
          <a:xfrm>
            <a:off x="8405552" y="3050458"/>
            <a:ext cx="3241502" cy="15697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SG" b="1" dirty="0">
                <a:solidFill>
                  <a:schemeClr val="tx1"/>
                </a:solidFill>
              </a:rPr>
              <a:t>Business Analysts </a:t>
            </a:r>
          </a:p>
          <a:p>
            <a:pPr algn="ctr"/>
            <a:r>
              <a:rPr lang="en-SG" b="1" dirty="0">
                <a:solidFill>
                  <a:schemeClr val="tx1"/>
                </a:solidFill>
              </a:rPr>
              <a:t>System Engineers</a:t>
            </a:r>
          </a:p>
          <a:p>
            <a:pPr algn="ctr"/>
            <a:r>
              <a:rPr lang="en-SG" b="1" dirty="0">
                <a:solidFill>
                  <a:schemeClr val="tx1"/>
                </a:solidFill>
              </a:rPr>
              <a:t>Data Engineers</a:t>
            </a:r>
          </a:p>
        </p:txBody>
      </p:sp>
    </p:spTree>
    <p:extLst>
      <p:ext uri="{BB962C8B-B14F-4D97-AF65-F5344CB8AC3E}">
        <p14:creationId xmlns:p14="http://schemas.microsoft.com/office/powerpoint/2010/main" val="2674007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9A56F-1F11-4CD8-8D1A-070CF63AC091}"/>
              </a:ext>
            </a:extLst>
          </p:cNvPr>
          <p:cNvSpPr>
            <a:spLocks noGrp="1"/>
          </p:cNvSpPr>
          <p:nvPr>
            <p:ph type="title"/>
          </p:nvPr>
        </p:nvSpPr>
        <p:spPr>
          <a:xfrm>
            <a:off x="1653363" y="365760"/>
            <a:ext cx="9367203" cy="1188720"/>
          </a:xfrm>
        </p:spPr>
        <p:txBody>
          <a:bodyPr>
            <a:normAutofit/>
          </a:bodyPr>
          <a:lstStyle/>
          <a:p>
            <a:r>
              <a:rPr lang="en-SG" dirty="0"/>
              <a:t>Overview</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24C68AB-B3A4-4C3B-AF1C-A515A3E58936}"/>
              </a:ext>
            </a:extLst>
          </p:cNvPr>
          <p:cNvSpPr>
            <a:spLocks noGrp="1"/>
          </p:cNvSpPr>
          <p:nvPr>
            <p:ph idx="1"/>
          </p:nvPr>
        </p:nvSpPr>
        <p:spPr>
          <a:xfrm>
            <a:off x="1653363" y="2176272"/>
            <a:ext cx="9367204" cy="4041648"/>
          </a:xfrm>
        </p:spPr>
        <p:txBody>
          <a:bodyPr anchor="t">
            <a:normAutofit/>
          </a:bodyPr>
          <a:lstStyle/>
          <a:p>
            <a:r>
              <a:rPr lang="en-SG" sz="2400" b="1" dirty="0"/>
              <a:t>Problem</a:t>
            </a:r>
            <a:r>
              <a:rPr lang="en-SG" sz="2400" dirty="0"/>
              <a:t>: Fraudsters are abusing and undermining our system for their own benefit. This is hurting not only our financials but our user experiences</a:t>
            </a:r>
          </a:p>
          <a:p>
            <a:r>
              <a:rPr lang="en-SG" sz="2400" b="1" dirty="0"/>
              <a:t>Objective</a:t>
            </a:r>
            <a:r>
              <a:rPr lang="en-SG" sz="2400" dirty="0"/>
              <a:t>: Detect fraudulent behaviour in order to reduce the number of fraud cases on our platform</a:t>
            </a:r>
          </a:p>
          <a:p>
            <a:r>
              <a:rPr lang="en-SG" sz="2400" b="1" dirty="0"/>
              <a:t>Goals:  </a:t>
            </a:r>
          </a:p>
          <a:p>
            <a:pPr lvl="1"/>
            <a:r>
              <a:rPr lang="en-SG" dirty="0"/>
              <a:t>Design a framework for fraud detection that includes a machine-learning (ML) based solution</a:t>
            </a:r>
          </a:p>
          <a:p>
            <a:pPr lvl="1"/>
            <a:r>
              <a:rPr lang="en-SG" dirty="0"/>
              <a:t>Build a working fraud detection ML model that can deliver value for the regional operations team</a:t>
            </a:r>
            <a:endParaRPr lang="en-SG" sz="2000" b="1" dirty="0"/>
          </a:p>
        </p:txBody>
      </p:sp>
    </p:spTree>
    <p:extLst>
      <p:ext uri="{BB962C8B-B14F-4D97-AF65-F5344CB8AC3E}">
        <p14:creationId xmlns:p14="http://schemas.microsoft.com/office/powerpoint/2010/main" val="2499394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0E78-C2D9-44F8-8D78-C66E99A24A8A}"/>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dirty="0">
                <a:solidFill>
                  <a:schemeClr val="tx1"/>
                </a:solidFill>
                <a:latin typeface="+mj-lt"/>
                <a:ea typeface="+mj-ea"/>
                <a:cs typeface="+mj-cs"/>
              </a:rPr>
              <a:t>Fraud Management</a:t>
            </a:r>
          </a:p>
        </p:txBody>
      </p:sp>
      <p:sp>
        <p:nvSpPr>
          <p:cNvPr id="17"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3"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1904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9A56F-1F11-4CD8-8D1A-070CF63AC091}"/>
              </a:ext>
            </a:extLst>
          </p:cNvPr>
          <p:cNvSpPr>
            <a:spLocks noGrp="1"/>
          </p:cNvSpPr>
          <p:nvPr>
            <p:ph type="title"/>
          </p:nvPr>
        </p:nvSpPr>
        <p:spPr>
          <a:xfrm>
            <a:off x="1653363" y="365760"/>
            <a:ext cx="9367203" cy="1188720"/>
          </a:xfrm>
        </p:spPr>
        <p:txBody>
          <a:bodyPr>
            <a:normAutofit/>
          </a:bodyPr>
          <a:lstStyle/>
          <a:p>
            <a:r>
              <a:rPr lang="en-SG" b="1" dirty="0"/>
              <a:t>Fraud Management Solutions</a:t>
            </a:r>
          </a:p>
        </p:txBody>
      </p:sp>
      <p:sp>
        <p:nvSpPr>
          <p:cNvPr id="21" name="Freeform: Shape 2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Content Placeholder 10">
            <a:extLst>
              <a:ext uri="{FF2B5EF4-FFF2-40B4-BE49-F238E27FC236}">
                <a16:creationId xmlns:a16="http://schemas.microsoft.com/office/drawing/2014/main" id="{73322EB0-C550-4FFF-A572-26C68453CC65}"/>
              </a:ext>
            </a:extLst>
          </p:cNvPr>
          <p:cNvSpPr>
            <a:spLocks noGrp="1"/>
          </p:cNvSpPr>
          <p:nvPr>
            <p:ph idx="1"/>
          </p:nvPr>
        </p:nvSpPr>
        <p:spPr>
          <a:xfrm>
            <a:off x="1187965" y="2869167"/>
            <a:ext cx="10382146" cy="847428"/>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indent="0" algn="ctr">
              <a:buNone/>
            </a:pPr>
            <a:r>
              <a:rPr lang="en-US" b="1" dirty="0"/>
              <a:t>Fraud Management</a:t>
            </a:r>
          </a:p>
        </p:txBody>
      </p:sp>
      <p:sp>
        <p:nvSpPr>
          <p:cNvPr id="13" name="Rectangle 12">
            <a:extLst>
              <a:ext uri="{FF2B5EF4-FFF2-40B4-BE49-F238E27FC236}">
                <a16:creationId xmlns:a16="http://schemas.microsoft.com/office/drawing/2014/main" id="{A8100986-6B67-49D3-9EDD-A7B526D9A142}"/>
              </a:ext>
            </a:extLst>
          </p:cNvPr>
          <p:cNvSpPr/>
          <p:nvPr/>
        </p:nvSpPr>
        <p:spPr>
          <a:xfrm>
            <a:off x="1187965" y="4151887"/>
            <a:ext cx="3197223" cy="89167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dirty="0"/>
              <a:t>Fraud Analysis</a:t>
            </a:r>
          </a:p>
        </p:txBody>
      </p:sp>
      <p:sp>
        <p:nvSpPr>
          <p:cNvPr id="14" name="Rectangle 13">
            <a:extLst>
              <a:ext uri="{FF2B5EF4-FFF2-40B4-BE49-F238E27FC236}">
                <a16:creationId xmlns:a16="http://schemas.microsoft.com/office/drawing/2014/main" id="{A5500195-AD49-464E-8A49-D0EFD984875C}"/>
              </a:ext>
            </a:extLst>
          </p:cNvPr>
          <p:cNvSpPr/>
          <p:nvPr/>
        </p:nvSpPr>
        <p:spPr>
          <a:xfrm>
            <a:off x="4772435" y="4151888"/>
            <a:ext cx="3109247" cy="891674"/>
          </a:xfrm>
          <a:prstGeom prst="rect">
            <a:avLst/>
          </a:prstGeom>
          <a:solidFill>
            <a:srgbClr val="FFC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SG" b="1" dirty="0"/>
              <a:t>Fraud Detection</a:t>
            </a:r>
            <a:endParaRPr lang="en-US" b="1" dirty="0"/>
          </a:p>
        </p:txBody>
      </p:sp>
      <p:sp>
        <p:nvSpPr>
          <p:cNvPr id="15" name="Rectangle 14">
            <a:extLst>
              <a:ext uri="{FF2B5EF4-FFF2-40B4-BE49-F238E27FC236}">
                <a16:creationId xmlns:a16="http://schemas.microsoft.com/office/drawing/2014/main" id="{DB8A444F-6926-46E2-B82E-BABA87AF5B85}"/>
              </a:ext>
            </a:extLst>
          </p:cNvPr>
          <p:cNvSpPr/>
          <p:nvPr/>
        </p:nvSpPr>
        <p:spPr>
          <a:xfrm>
            <a:off x="8268930" y="4151888"/>
            <a:ext cx="3301181" cy="891674"/>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dirty="0"/>
              <a:t>Decision Support</a:t>
            </a:r>
          </a:p>
        </p:txBody>
      </p:sp>
      <p:cxnSp>
        <p:nvCxnSpPr>
          <p:cNvPr id="16" name="Straight Arrow Connector 15">
            <a:extLst>
              <a:ext uri="{FF2B5EF4-FFF2-40B4-BE49-F238E27FC236}">
                <a16:creationId xmlns:a16="http://schemas.microsoft.com/office/drawing/2014/main" id="{14951465-752A-47B1-874E-53CBEE10DBD6}"/>
              </a:ext>
            </a:extLst>
          </p:cNvPr>
          <p:cNvCxnSpPr>
            <a:cxnSpLocks/>
            <a:stCxn id="13" idx="0"/>
          </p:cNvCxnSpPr>
          <p:nvPr/>
        </p:nvCxnSpPr>
        <p:spPr>
          <a:xfrm flipV="1">
            <a:off x="2786577" y="3716595"/>
            <a:ext cx="0" cy="43529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6973C2A-2FC9-4A60-AC81-73D922263B21}"/>
              </a:ext>
            </a:extLst>
          </p:cNvPr>
          <p:cNvCxnSpPr>
            <a:cxnSpLocks/>
          </p:cNvCxnSpPr>
          <p:nvPr/>
        </p:nvCxnSpPr>
        <p:spPr>
          <a:xfrm flipV="1">
            <a:off x="9890405" y="3751008"/>
            <a:ext cx="0" cy="43529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025F010-DAFE-4F36-A357-52B4F42F97ED}"/>
              </a:ext>
            </a:extLst>
          </p:cNvPr>
          <p:cNvCxnSpPr>
            <a:cxnSpLocks/>
          </p:cNvCxnSpPr>
          <p:nvPr/>
        </p:nvCxnSpPr>
        <p:spPr>
          <a:xfrm flipV="1">
            <a:off x="6345865" y="3726429"/>
            <a:ext cx="0" cy="43529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91C740D-7C0A-4F3F-BF15-3462589A9A88}"/>
              </a:ext>
            </a:extLst>
          </p:cNvPr>
          <p:cNvSpPr/>
          <p:nvPr/>
        </p:nvSpPr>
        <p:spPr>
          <a:xfrm>
            <a:off x="4772434" y="5166360"/>
            <a:ext cx="3109247" cy="369332"/>
          </a:xfrm>
          <a:prstGeom prst="rect">
            <a:avLst/>
          </a:prstGeom>
        </p:spPr>
        <p:txBody>
          <a:bodyPr wrap="square">
            <a:spAutoFit/>
          </a:bodyPr>
          <a:lstStyle/>
          <a:p>
            <a:pPr algn="ctr"/>
            <a:r>
              <a:rPr lang="en-SG" b="1" dirty="0"/>
              <a:t>* Focus of this project</a:t>
            </a:r>
            <a:endParaRPr lang="en-SG" sz="1400" b="1" dirty="0">
              <a:effectLst/>
            </a:endParaRPr>
          </a:p>
        </p:txBody>
      </p:sp>
    </p:spTree>
    <p:extLst>
      <p:ext uri="{BB962C8B-B14F-4D97-AF65-F5344CB8AC3E}">
        <p14:creationId xmlns:p14="http://schemas.microsoft.com/office/powerpoint/2010/main" val="1452410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9A56F-1F11-4CD8-8D1A-070CF63AC091}"/>
              </a:ext>
            </a:extLst>
          </p:cNvPr>
          <p:cNvSpPr>
            <a:spLocks noGrp="1"/>
          </p:cNvSpPr>
          <p:nvPr>
            <p:ph type="title"/>
          </p:nvPr>
        </p:nvSpPr>
        <p:spPr>
          <a:xfrm>
            <a:off x="1653363" y="365760"/>
            <a:ext cx="9367203" cy="1188720"/>
          </a:xfrm>
        </p:spPr>
        <p:txBody>
          <a:bodyPr>
            <a:normAutofit/>
          </a:bodyPr>
          <a:lstStyle/>
          <a:p>
            <a:r>
              <a:rPr lang="en-SG" b="1" dirty="0"/>
              <a:t>Types of Fraud (Non-Exhaustive)</a:t>
            </a:r>
          </a:p>
        </p:txBody>
      </p:sp>
      <p:sp>
        <p:nvSpPr>
          <p:cNvPr id="21" name="Freeform: Shape 2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Content Placeholder 10">
            <a:extLst>
              <a:ext uri="{FF2B5EF4-FFF2-40B4-BE49-F238E27FC236}">
                <a16:creationId xmlns:a16="http://schemas.microsoft.com/office/drawing/2014/main" id="{73322EB0-C550-4FFF-A572-26C68453CC65}"/>
              </a:ext>
            </a:extLst>
          </p:cNvPr>
          <p:cNvSpPr>
            <a:spLocks noGrp="1"/>
          </p:cNvSpPr>
          <p:nvPr>
            <p:ph idx="1"/>
          </p:nvPr>
        </p:nvSpPr>
        <p:spPr>
          <a:xfrm>
            <a:off x="1187965" y="1822029"/>
            <a:ext cx="10382146" cy="822847"/>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indent="0" algn="ctr">
              <a:buNone/>
            </a:pPr>
            <a:r>
              <a:rPr lang="en-US" b="1" dirty="0"/>
              <a:t>Types of Fraud </a:t>
            </a:r>
          </a:p>
        </p:txBody>
      </p:sp>
      <p:sp>
        <p:nvSpPr>
          <p:cNvPr id="13" name="Rectangle 12">
            <a:extLst>
              <a:ext uri="{FF2B5EF4-FFF2-40B4-BE49-F238E27FC236}">
                <a16:creationId xmlns:a16="http://schemas.microsoft.com/office/drawing/2014/main" id="{A8100986-6B67-49D3-9EDD-A7B526D9A142}"/>
              </a:ext>
            </a:extLst>
          </p:cNvPr>
          <p:cNvSpPr/>
          <p:nvPr/>
        </p:nvSpPr>
        <p:spPr>
          <a:xfrm>
            <a:off x="1187966" y="3080170"/>
            <a:ext cx="2577790" cy="89167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dirty="0"/>
              <a:t>GPS Spoofing </a:t>
            </a:r>
          </a:p>
        </p:txBody>
      </p:sp>
      <p:sp>
        <p:nvSpPr>
          <p:cNvPr id="15" name="Rectangle 14">
            <a:extLst>
              <a:ext uri="{FF2B5EF4-FFF2-40B4-BE49-F238E27FC236}">
                <a16:creationId xmlns:a16="http://schemas.microsoft.com/office/drawing/2014/main" id="{DB8A444F-6926-46E2-B82E-BABA87AF5B85}"/>
              </a:ext>
            </a:extLst>
          </p:cNvPr>
          <p:cNvSpPr/>
          <p:nvPr/>
        </p:nvSpPr>
        <p:spPr>
          <a:xfrm>
            <a:off x="6490740" y="3103202"/>
            <a:ext cx="2458430" cy="849366"/>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dirty="0"/>
              <a:t>Surge-Price Manipulation</a:t>
            </a:r>
          </a:p>
        </p:txBody>
      </p:sp>
      <p:cxnSp>
        <p:nvCxnSpPr>
          <p:cNvPr id="16" name="Straight Arrow Connector 15">
            <a:extLst>
              <a:ext uri="{FF2B5EF4-FFF2-40B4-BE49-F238E27FC236}">
                <a16:creationId xmlns:a16="http://schemas.microsoft.com/office/drawing/2014/main" id="{14951465-752A-47B1-874E-53CBEE10DBD6}"/>
              </a:ext>
            </a:extLst>
          </p:cNvPr>
          <p:cNvCxnSpPr>
            <a:cxnSpLocks/>
            <a:stCxn id="13" idx="0"/>
          </p:cNvCxnSpPr>
          <p:nvPr/>
        </p:nvCxnSpPr>
        <p:spPr>
          <a:xfrm flipV="1">
            <a:off x="2476861" y="2644876"/>
            <a:ext cx="0" cy="435294"/>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6973C2A-2FC9-4A60-AC81-73D922263B21}"/>
              </a:ext>
            </a:extLst>
          </p:cNvPr>
          <p:cNvCxnSpPr>
            <a:cxnSpLocks/>
          </p:cNvCxnSpPr>
          <p:nvPr/>
        </p:nvCxnSpPr>
        <p:spPr>
          <a:xfrm flipV="1">
            <a:off x="10323024" y="2662177"/>
            <a:ext cx="0" cy="43529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025F010-DAFE-4F36-A357-52B4F42F97ED}"/>
              </a:ext>
            </a:extLst>
          </p:cNvPr>
          <p:cNvCxnSpPr>
            <a:cxnSpLocks/>
          </p:cNvCxnSpPr>
          <p:nvPr/>
        </p:nvCxnSpPr>
        <p:spPr>
          <a:xfrm flipV="1">
            <a:off x="5156162" y="2662177"/>
            <a:ext cx="0" cy="43529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7" name="Title 1">
            <a:extLst>
              <a:ext uri="{FF2B5EF4-FFF2-40B4-BE49-F238E27FC236}">
                <a16:creationId xmlns:a16="http://schemas.microsoft.com/office/drawing/2014/main" id="{635E1AC2-5D4B-4D12-BDB8-C85A147454BC}"/>
              </a:ext>
            </a:extLst>
          </p:cNvPr>
          <p:cNvSpPr txBox="1">
            <a:spLocks/>
          </p:cNvSpPr>
          <p:nvPr/>
        </p:nvSpPr>
        <p:spPr>
          <a:xfrm>
            <a:off x="1653362" y="4766200"/>
            <a:ext cx="9367203" cy="118872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sz="2800" b="1" dirty="0">
                <a:latin typeface="+mn-lt"/>
              </a:rPr>
              <a:t>Fraud Scope: Detection of fake accounts</a:t>
            </a:r>
            <a:r>
              <a:rPr lang="en-SG" sz="2800" dirty="0">
                <a:latin typeface="+mn-lt"/>
              </a:rPr>
              <a:t> created by fraudsters for various illicit activities e.g. offering ride services in the black market or abusing the performance incentive systems.</a:t>
            </a:r>
            <a:endParaRPr lang="en-SG" sz="2000" b="0" dirty="0">
              <a:effectLst/>
              <a:latin typeface="+mn-lt"/>
            </a:endParaRPr>
          </a:p>
          <a:p>
            <a:endParaRPr lang="en-SG" sz="2800" b="1" dirty="0">
              <a:latin typeface="+mn-lt"/>
            </a:endParaRPr>
          </a:p>
        </p:txBody>
      </p:sp>
      <p:sp>
        <p:nvSpPr>
          <p:cNvPr id="22" name="Rectangle 21">
            <a:extLst>
              <a:ext uri="{FF2B5EF4-FFF2-40B4-BE49-F238E27FC236}">
                <a16:creationId xmlns:a16="http://schemas.microsoft.com/office/drawing/2014/main" id="{3225AAA4-04D5-47C1-8BB3-5E41876B6288}"/>
              </a:ext>
            </a:extLst>
          </p:cNvPr>
          <p:cNvSpPr/>
          <p:nvPr/>
        </p:nvSpPr>
        <p:spPr>
          <a:xfrm>
            <a:off x="3923071" y="3097469"/>
            <a:ext cx="2422774" cy="88184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dirty="0"/>
              <a:t>Incentive Abuse</a:t>
            </a:r>
          </a:p>
        </p:txBody>
      </p:sp>
      <p:sp>
        <p:nvSpPr>
          <p:cNvPr id="26" name="Rectangle 25">
            <a:extLst>
              <a:ext uri="{FF2B5EF4-FFF2-40B4-BE49-F238E27FC236}">
                <a16:creationId xmlns:a16="http://schemas.microsoft.com/office/drawing/2014/main" id="{89008314-5CD7-427A-8686-E83E90FB8F5B}"/>
              </a:ext>
            </a:extLst>
          </p:cNvPr>
          <p:cNvSpPr/>
          <p:nvPr/>
        </p:nvSpPr>
        <p:spPr>
          <a:xfrm>
            <a:off x="9144000" y="3097469"/>
            <a:ext cx="2458430" cy="857262"/>
          </a:xfrm>
          <a:prstGeom prst="rect">
            <a:avLst/>
          </a:prstGeom>
          <a:solidFill>
            <a:srgbClr val="FFC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dirty="0"/>
              <a:t>Fake Account Creation</a:t>
            </a:r>
          </a:p>
        </p:txBody>
      </p:sp>
      <p:cxnSp>
        <p:nvCxnSpPr>
          <p:cNvPr id="27" name="Straight Arrow Connector 26">
            <a:extLst>
              <a:ext uri="{FF2B5EF4-FFF2-40B4-BE49-F238E27FC236}">
                <a16:creationId xmlns:a16="http://schemas.microsoft.com/office/drawing/2014/main" id="{B6BE12E2-79AC-4424-AD83-5EB52EA025DE}"/>
              </a:ext>
            </a:extLst>
          </p:cNvPr>
          <p:cNvCxnSpPr>
            <a:cxnSpLocks/>
          </p:cNvCxnSpPr>
          <p:nvPr/>
        </p:nvCxnSpPr>
        <p:spPr>
          <a:xfrm flipV="1">
            <a:off x="7648639" y="2662177"/>
            <a:ext cx="0" cy="43529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605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3">
            <a:extLst>
              <a:ext uri="{FF2B5EF4-FFF2-40B4-BE49-F238E27FC236}">
                <a16:creationId xmlns:a16="http://schemas.microsoft.com/office/drawing/2014/main" id="{799235B0-B8EA-464A-AA12-29AD82E16DA5}"/>
              </a:ext>
            </a:extLst>
          </p:cNvPr>
          <p:cNvSpPr txBox="1">
            <a:spLocks/>
          </p:cNvSpPr>
          <p:nvPr/>
        </p:nvSpPr>
        <p:spPr>
          <a:xfrm>
            <a:off x="324465" y="130133"/>
            <a:ext cx="11543070" cy="5566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t>Fraud Detection Workflow</a:t>
            </a:r>
            <a:endParaRPr lang="en-US" sz="3200" b="1" u="sng" dirty="0"/>
          </a:p>
        </p:txBody>
      </p:sp>
      <p:sp>
        <p:nvSpPr>
          <p:cNvPr id="30" name="Rectangle 29">
            <a:extLst>
              <a:ext uri="{FF2B5EF4-FFF2-40B4-BE49-F238E27FC236}">
                <a16:creationId xmlns:a16="http://schemas.microsoft.com/office/drawing/2014/main" id="{FEF2E8EC-D825-4530-8ED5-5C2B08CC636F}"/>
              </a:ext>
            </a:extLst>
          </p:cNvPr>
          <p:cNvSpPr/>
          <p:nvPr/>
        </p:nvSpPr>
        <p:spPr>
          <a:xfrm>
            <a:off x="2523080" y="1454114"/>
            <a:ext cx="2395819" cy="15697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dirty="0">
                <a:solidFill>
                  <a:schemeClr val="tx1"/>
                </a:solidFill>
              </a:rPr>
              <a:t>Data from various sources</a:t>
            </a:r>
          </a:p>
        </p:txBody>
      </p:sp>
      <p:sp>
        <p:nvSpPr>
          <p:cNvPr id="31" name="TextBox 29">
            <a:extLst>
              <a:ext uri="{FF2B5EF4-FFF2-40B4-BE49-F238E27FC236}">
                <a16:creationId xmlns:a16="http://schemas.microsoft.com/office/drawing/2014/main" id="{DA1AB117-D64F-4834-865E-F30497936A6A}"/>
              </a:ext>
            </a:extLst>
          </p:cNvPr>
          <p:cNvSpPr txBox="1"/>
          <p:nvPr/>
        </p:nvSpPr>
        <p:spPr>
          <a:xfrm>
            <a:off x="2541861" y="849166"/>
            <a:ext cx="2634696"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Provide the signals for fraudulent behavior</a:t>
            </a:r>
          </a:p>
        </p:txBody>
      </p:sp>
      <p:cxnSp>
        <p:nvCxnSpPr>
          <p:cNvPr id="32" name="Straight Arrow Connector 31">
            <a:extLst>
              <a:ext uri="{FF2B5EF4-FFF2-40B4-BE49-F238E27FC236}">
                <a16:creationId xmlns:a16="http://schemas.microsoft.com/office/drawing/2014/main" id="{D48A4F54-A542-4D28-B2EF-A4C36832C40C}"/>
              </a:ext>
            </a:extLst>
          </p:cNvPr>
          <p:cNvCxnSpPr>
            <a:cxnSpLocks/>
            <a:endCxn id="34" idx="1"/>
          </p:cNvCxnSpPr>
          <p:nvPr/>
        </p:nvCxnSpPr>
        <p:spPr>
          <a:xfrm>
            <a:off x="4965287" y="2262413"/>
            <a:ext cx="568287" cy="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1D210B40-7BE8-4A53-BEEE-5908B5401194}"/>
              </a:ext>
            </a:extLst>
          </p:cNvPr>
          <p:cNvSpPr/>
          <p:nvPr/>
        </p:nvSpPr>
        <p:spPr>
          <a:xfrm>
            <a:off x="5533574" y="1462570"/>
            <a:ext cx="2115919" cy="159968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dirty="0">
                <a:solidFill>
                  <a:schemeClr val="tx1"/>
                </a:solidFill>
              </a:rPr>
              <a:t>Engineer Features </a:t>
            </a:r>
            <a:endParaRPr lang="en-US" dirty="0">
              <a:solidFill>
                <a:schemeClr val="tx1"/>
              </a:solidFill>
            </a:endParaRPr>
          </a:p>
        </p:txBody>
      </p:sp>
      <p:sp>
        <p:nvSpPr>
          <p:cNvPr id="35" name="Rectangle 34">
            <a:extLst>
              <a:ext uri="{FF2B5EF4-FFF2-40B4-BE49-F238E27FC236}">
                <a16:creationId xmlns:a16="http://schemas.microsoft.com/office/drawing/2014/main" id="{3EDA27A5-C421-4006-BE51-CC61327803C9}"/>
              </a:ext>
            </a:extLst>
          </p:cNvPr>
          <p:cNvSpPr/>
          <p:nvPr/>
        </p:nvSpPr>
        <p:spPr>
          <a:xfrm>
            <a:off x="5226236" y="856795"/>
            <a:ext cx="2951616" cy="646331"/>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SG" dirty="0"/>
              <a:t>Signals get distilled into hand-engineered features</a:t>
            </a:r>
          </a:p>
        </p:txBody>
      </p:sp>
      <p:sp>
        <p:nvSpPr>
          <p:cNvPr id="36" name="Rectangle 35">
            <a:extLst>
              <a:ext uri="{FF2B5EF4-FFF2-40B4-BE49-F238E27FC236}">
                <a16:creationId xmlns:a16="http://schemas.microsoft.com/office/drawing/2014/main" id="{96FF15F6-0EE2-4330-9544-69D4E33FDC7A}"/>
              </a:ext>
            </a:extLst>
          </p:cNvPr>
          <p:cNvSpPr/>
          <p:nvPr/>
        </p:nvSpPr>
        <p:spPr>
          <a:xfrm>
            <a:off x="8217779" y="1473161"/>
            <a:ext cx="2939383" cy="159968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dirty="0">
                <a:solidFill>
                  <a:schemeClr val="tx1"/>
                </a:solidFill>
              </a:rPr>
              <a:t>Build Machine Learning Models</a:t>
            </a:r>
          </a:p>
        </p:txBody>
      </p:sp>
      <p:sp>
        <p:nvSpPr>
          <p:cNvPr id="37" name="Rectangle 36">
            <a:extLst>
              <a:ext uri="{FF2B5EF4-FFF2-40B4-BE49-F238E27FC236}">
                <a16:creationId xmlns:a16="http://schemas.microsoft.com/office/drawing/2014/main" id="{99EE08F5-1724-45AE-9667-DE72F42D5035}"/>
              </a:ext>
            </a:extLst>
          </p:cNvPr>
          <p:cNvSpPr/>
          <p:nvPr/>
        </p:nvSpPr>
        <p:spPr>
          <a:xfrm rot="10800000" flipV="1">
            <a:off x="8164881" y="858997"/>
            <a:ext cx="3747834" cy="646331"/>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SG" dirty="0"/>
              <a:t>ML Models are fine-tuned to maximize precision and recall</a:t>
            </a:r>
          </a:p>
        </p:txBody>
      </p:sp>
      <p:cxnSp>
        <p:nvCxnSpPr>
          <p:cNvPr id="38" name="Straight Arrow Connector 37">
            <a:extLst>
              <a:ext uri="{FF2B5EF4-FFF2-40B4-BE49-F238E27FC236}">
                <a16:creationId xmlns:a16="http://schemas.microsoft.com/office/drawing/2014/main" id="{5B7DF23E-083D-4859-B923-151E11AE3571}"/>
              </a:ext>
            </a:extLst>
          </p:cNvPr>
          <p:cNvCxnSpPr>
            <a:cxnSpLocks/>
            <a:stCxn id="34" idx="3"/>
            <a:endCxn id="36" idx="1"/>
          </p:cNvCxnSpPr>
          <p:nvPr/>
        </p:nvCxnSpPr>
        <p:spPr>
          <a:xfrm>
            <a:off x="7649493" y="2262413"/>
            <a:ext cx="568286" cy="10591"/>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AF683CA0-868E-4753-8549-65544A47B50B}"/>
              </a:ext>
            </a:extLst>
          </p:cNvPr>
          <p:cNvSpPr/>
          <p:nvPr/>
        </p:nvSpPr>
        <p:spPr>
          <a:xfrm>
            <a:off x="8310382" y="4033192"/>
            <a:ext cx="2846779" cy="159968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dirty="0">
                <a:solidFill>
                  <a:schemeClr val="tx1"/>
                </a:solidFill>
              </a:rPr>
              <a:t>Hard-coded Rules</a:t>
            </a:r>
          </a:p>
        </p:txBody>
      </p:sp>
      <p:sp>
        <p:nvSpPr>
          <p:cNvPr id="42" name="Rectangle 41">
            <a:extLst>
              <a:ext uri="{FF2B5EF4-FFF2-40B4-BE49-F238E27FC236}">
                <a16:creationId xmlns:a16="http://schemas.microsoft.com/office/drawing/2014/main" id="{280BAAC9-3124-4521-96D7-A13AF574515A}"/>
              </a:ext>
            </a:extLst>
          </p:cNvPr>
          <p:cNvSpPr/>
          <p:nvPr/>
        </p:nvSpPr>
        <p:spPr>
          <a:xfrm rot="10800000" flipV="1">
            <a:off x="8232351" y="5654707"/>
            <a:ext cx="3645016" cy="646331"/>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SG" dirty="0"/>
              <a:t>Hard-coded rules created by analysts are also fed into the rules engine </a:t>
            </a:r>
          </a:p>
        </p:txBody>
      </p:sp>
      <p:cxnSp>
        <p:nvCxnSpPr>
          <p:cNvPr id="44" name="Straight Arrow Connector 43">
            <a:extLst>
              <a:ext uri="{FF2B5EF4-FFF2-40B4-BE49-F238E27FC236}">
                <a16:creationId xmlns:a16="http://schemas.microsoft.com/office/drawing/2014/main" id="{3B1E26D9-344A-459A-B27F-6DF14BA714AE}"/>
              </a:ext>
            </a:extLst>
          </p:cNvPr>
          <p:cNvCxnSpPr>
            <a:cxnSpLocks/>
            <a:stCxn id="36" idx="2"/>
            <a:endCxn id="45" idx="0"/>
          </p:cNvCxnSpPr>
          <p:nvPr/>
        </p:nvCxnSpPr>
        <p:spPr>
          <a:xfrm flipH="1">
            <a:off x="6562202" y="3072846"/>
            <a:ext cx="3125269" cy="971467"/>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1537BEE-9B8B-4324-8665-7B18484A957B}"/>
              </a:ext>
            </a:extLst>
          </p:cNvPr>
          <p:cNvSpPr/>
          <p:nvPr/>
        </p:nvSpPr>
        <p:spPr>
          <a:xfrm>
            <a:off x="5504242" y="4044313"/>
            <a:ext cx="2115919" cy="159968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dirty="0">
                <a:solidFill>
                  <a:schemeClr val="tx1"/>
                </a:solidFill>
              </a:rPr>
              <a:t>Rules Engine</a:t>
            </a:r>
          </a:p>
        </p:txBody>
      </p:sp>
      <p:sp>
        <p:nvSpPr>
          <p:cNvPr id="47" name="Rectangle 46">
            <a:extLst>
              <a:ext uri="{FF2B5EF4-FFF2-40B4-BE49-F238E27FC236}">
                <a16:creationId xmlns:a16="http://schemas.microsoft.com/office/drawing/2014/main" id="{16C7F781-431C-45E5-8CDF-F574B07AD8F2}"/>
              </a:ext>
            </a:extLst>
          </p:cNvPr>
          <p:cNvSpPr/>
          <p:nvPr/>
        </p:nvSpPr>
        <p:spPr>
          <a:xfrm>
            <a:off x="2541862" y="4051568"/>
            <a:ext cx="2377038" cy="159968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dirty="0">
                <a:solidFill>
                  <a:schemeClr val="tx1"/>
                </a:solidFill>
              </a:rPr>
              <a:t>Decision Making </a:t>
            </a:r>
          </a:p>
        </p:txBody>
      </p:sp>
      <p:sp>
        <p:nvSpPr>
          <p:cNvPr id="49" name="TextBox 29">
            <a:extLst>
              <a:ext uri="{FF2B5EF4-FFF2-40B4-BE49-F238E27FC236}">
                <a16:creationId xmlns:a16="http://schemas.microsoft.com/office/drawing/2014/main" id="{E61C99F5-A049-4BF1-83CF-4568F80CE7D5}"/>
              </a:ext>
            </a:extLst>
          </p:cNvPr>
          <p:cNvSpPr txBox="1"/>
          <p:nvPr/>
        </p:nvSpPr>
        <p:spPr>
          <a:xfrm>
            <a:off x="2421430" y="5663095"/>
            <a:ext cx="3082812" cy="9233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Events can be triggered manually or by the system to weed out fraudulent users</a:t>
            </a:r>
          </a:p>
        </p:txBody>
      </p:sp>
      <p:sp>
        <p:nvSpPr>
          <p:cNvPr id="50" name="Rectangle 49">
            <a:extLst>
              <a:ext uri="{FF2B5EF4-FFF2-40B4-BE49-F238E27FC236}">
                <a16:creationId xmlns:a16="http://schemas.microsoft.com/office/drawing/2014/main" id="{B402149E-E350-4548-B24B-DEF0B9E6ED68}"/>
              </a:ext>
            </a:extLst>
          </p:cNvPr>
          <p:cNvSpPr/>
          <p:nvPr/>
        </p:nvSpPr>
        <p:spPr>
          <a:xfrm>
            <a:off x="5533573" y="5713699"/>
            <a:ext cx="2428156" cy="369332"/>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SG" dirty="0"/>
              <a:t>If {this} then do {action} </a:t>
            </a:r>
          </a:p>
        </p:txBody>
      </p:sp>
      <p:cxnSp>
        <p:nvCxnSpPr>
          <p:cNvPr id="51" name="Straight Arrow Connector 50">
            <a:extLst>
              <a:ext uri="{FF2B5EF4-FFF2-40B4-BE49-F238E27FC236}">
                <a16:creationId xmlns:a16="http://schemas.microsoft.com/office/drawing/2014/main" id="{9CCB910D-5FE7-4750-B726-D1C2C8BFEAE2}"/>
              </a:ext>
            </a:extLst>
          </p:cNvPr>
          <p:cNvCxnSpPr>
            <a:cxnSpLocks/>
            <a:stCxn id="41" idx="1"/>
            <a:endCxn id="45" idx="3"/>
          </p:cNvCxnSpPr>
          <p:nvPr/>
        </p:nvCxnSpPr>
        <p:spPr>
          <a:xfrm flipH="1">
            <a:off x="7620161" y="4833035"/>
            <a:ext cx="690221" cy="11121"/>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27FFA63-5CA1-4C64-85A0-26120D603E17}"/>
              </a:ext>
            </a:extLst>
          </p:cNvPr>
          <p:cNvCxnSpPr>
            <a:cxnSpLocks/>
            <a:stCxn id="45" idx="1"/>
            <a:endCxn id="47" idx="3"/>
          </p:cNvCxnSpPr>
          <p:nvPr/>
        </p:nvCxnSpPr>
        <p:spPr>
          <a:xfrm flipH="1">
            <a:off x="4918900" y="4844156"/>
            <a:ext cx="585342" cy="7255"/>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8DB27BA-3749-47A4-92E8-B4E848A58652}"/>
              </a:ext>
            </a:extLst>
          </p:cNvPr>
          <p:cNvCxnSpPr>
            <a:cxnSpLocks/>
            <a:stCxn id="30" idx="1"/>
            <a:endCxn id="67" idx="0"/>
          </p:cNvCxnSpPr>
          <p:nvPr/>
        </p:nvCxnSpPr>
        <p:spPr>
          <a:xfrm flipH="1">
            <a:off x="1121726" y="2238977"/>
            <a:ext cx="1401354" cy="747044"/>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9CB6F7D2-6B5B-435A-9994-D6E1840D759D}"/>
              </a:ext>
            </a:extLst>
          </p:cNvPr>
          <p:cNvSpPr/>
          <p:nvPr/>
        </p:nvSpPr>
        <p:spPr>
          <a:xfrm>
            <a:off x="73840" y="2986021"/>
            <a:ext cx="2095772" cy="159968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dirty="0"/>
              <a:t>Deep Learning Models</a:t>
            </a:r>
            <a:endParaRPr lang="en-US" dirty="0"/>
          </a:p>
        </p:txBody>
      </p:sp>
      <p:sp>
        <p:nvSpPr>
          <p:cNvPr id="106" name="Rectangle 105">
            <a:extLst>
              <a:ext uri="{FF2B5EF4-FFF2-40B4-BE49-F238E27FC236}">
                <a16:creationId xmlns:a16="http://schemas.microsoft.com/office/drawing/2014/main" id="{E2E35007-2E0C-4EF8-A3B3-9DC412C01347}"/>
              </a:ext>
            </a:extLst>
          </p:cNvPr>
          <p:cNvSpPr/>
          <p:nvPr/>
        </p:nvSpPr>
        <p:spPr>
          <a:xfrm rot="20619568">
            <a:off x="7172831" y="3408029"/>
            <a:ext cx="3051434" cy="33855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SG" sz="1600" dirty="0"/>
              <a:t>Production Ready Model outputs</a:t>
            </a:r>
          </a:p>
        </p:txBody>
      </p:sp>
      <p:cxnSp>
        <p:nvCxnSpPr>
          <p:cNvPr id="116" name="Straight Arrow Connector 115">
            <a:extLst>
              <a:ext uri="{FF2B5EF4-FFF2-40B4-BE49-F238E27FC236}">
                <a16:creationId xmlns:a16="http://schemas.microsoft.com/office/drawing/2014/main" id="{86221345-72A3-4B21-B400-25E64F319787}"/>
              </a:ext>
            </a:extLst>
          </p:cNvPr>
          <p:cNvCxnSpPr>
            <a:cxnSpLocks/>
            <a:stCxn id="67" idx="2"/>
            <a:endCxn id="47" idx="1"/>
          </p:cNvCxnSpPr>
          <p:nvPr/>
        </p:nvCxnSpPr>
        <p:spPr>
          <a:xfrm>
            <a:off x="1121726" y="4585706"/>
            <a:ext cx="1420136" cy="265705"/>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19" name="L-Shape 118">
            <a:extLst>
              <a:ext uri="{FF2B5EF4-FFF2-40B4-BE49-F238E27FC236}">
                <a16:creationId xmlns:a16="http://schemas.microsoft.com/office/drawing/2014/main" id="{19FF9B40-462F-4669-89E5-6AE4D2ED7B29}"/>
              </a:ext>
            </a:extLst>
          </p:cNvPr>
          <p:cNvSpPr/>
          <p:nvPr/>
        </p:nvSpPr>
        <p:spPr>
          <a:xfrm rot="5400000" flipV="1">
            <a:off x="4058974" y="-1096411"/>
            <a:ext cx="6082359" cy="9648666"/>
          </a:xfrm>
          <a:custGeom>
            <a:avLst/>
            <a:gdLst>
              <a:gd name="connsiteX0" fmla="*/ 0 w 6082359"/>
              <a:gd name="connsiteY0" fmla="*/ 0 h 9648666"/>
              <a:gd name="connsiteX1" fmla="*/ 719098 w 6082359"/>
              <a:gd name="connsiteY1" fmla="*/ 0 h 9648666"/>
              <a:gd name="connsiteX2" fmla="*/ 1438196 w 6082359"/>
              <a:gd name="connsiteY2" fmla="*/ 0 h 9648666"/>
              <a:gd name="connsiteX3" fmla="*/ 2094460 w 6082359"/>
              <a:gd name="connsiteY3" fmla="*/ 0 h 9648666"/>
              <a:gd name="connsiteX4" fmla="*/ 2094460 w 6082359"/>
              <a:gd name="connsiteY4" fmla="*/ 0 h 9648666"/>
              <a:gd name="connsiteX5" fmla="*/ 2759110 w 6082359"/>
              <a:gd name="connsiteY5" fmla="*/ 0 h 9648666"/>
              <a:gd name="connsiteX6" fmla="*/ 3383881 w 6082359"/>
              <a:gd name="connsiteY6" fmla="*/ 0 h 9648666"/>
              <a:gd name="connsiteX7" fmla="*/ 4008652 w 6082359"/>
              <a:gd name="connsiteY7" fmla="*/ 0 h 9648666"/>
              <a:gd name="connsiteX8" fmla="*/ 4673301 w 6082359"/>
              <a:gd name="connsiteY8" fmla="*/ 0 h 9648666"/>
              <a:gd name="connsiteX9" fmla="*/ 5258193 w 6082359"/>
              <a:gd name="connsiteY9" fmla="*/ 0 h 9648666"/>
              <a:gd name="connsiteX10" fmla="*/ 6082359 w 6082359"/>
              <a:gd name="connsiteY10" fmla="*/ 0 h 9648666"/>
              <a:gd name="connsiteX11" fmla="*/ 6082359 w 6082359"/>
              <a:gd name="connsiteY11" fmla="*/ 785677 h 9648666"/>
              <a:gd name="connsiteX12" fmla="*/ 6082359 w 6082359"/>
              <a:gd name="connsiteY12" fmla="*/ 1667841 h 9648666"/>
              <a:gd name="connsiteX13" fmla="*/ 6082359 w 6082359"/>
              <a:gd name="connsiteY13" fmla="*/ 2164058 h 9648666"/>
              <a:gd name="connsiteX14" fmla="*/ 6082359 w 6082359"/>
              <a:gd name="connsiteY14" fmla="*/ 2853248 h 9648666"/>
              <a:gd name="connsiteX15" fmla="*/ 6082359 w 6082359"/>
              <a:gd name="connsiteY15" fmla="*/ 3252979 h 9648666"/>
              <a:gd name="connsiteX16" fmla="*/ 6082359 w 6082359"/>
              <a:gd name="connsiteY16" fmla="*/ 3942169 h 9648666"/>
              <a:gd name="connsiteX17" fmla="*/ 6082359 w 6082359"/>
              <a:gd name="connsiteY17" fmla="*/ 4534873 h 9648666"/>
              <a:gd name="connsiteX18" fmla="*/ 6082359 w 6082359"/>
              <a:gd name="connsiteY18" fmla="*/ 5031090 h 9648666"/>
              <a:gd name="connsiteX19" fmla="*/ 6082359 w 6082359"/>
              <a:gd name="connsiteY19" fmla="*/ 5623794 h 9648666"/>
              <a:gd name="connsiteX20" fmla="*/ 6082359 w 6082359"/>
              <a:gd name="connsiteY20" fmla="*/ 6120011 h 9648666"/>
              <a:gd name="connsiteX21" fmla="*/ 6082359 w 6082359"/>
              <a:gd name="connsiteY21" fmla="*/ 6616228 h 9648666"/>
              <a:gd name="connsiteX22" fmla="*/ 6082359 w 6082359"/>
              <a:gd name="connsiteY22" fmla="*/ 7305419 h 9648666"/>
              <a:gd name="connsiteX23" fmla="*/ 6082359 w 6082359"/>
              <a:gd name="connsiteY23" fmla="*/ 7705149 h 9648666"/>
              <a:gd name="connsiteX24" fmla="*/ 6082359 w 6082359"/>
              <a:gd name="connsiteY24" fmla="*/ 8104879 h 9648666"/>
              <a:gd name="connsiteX25" fmla="*/ 6082359 w 6082359"/>
              <a:gd name="connsiteY25" fmla="*/ 8697583 h 9648666"/>
              <a:gd name="connsiteX26" fmla="*/ 6082359 w 6082359"/>
              <a:gd name="connsiteY26" fmla="*/ 9648666 h 9648666"/>
              <a:gd name="connsiteX27" fmla="*/ 5528189 w 6082359"/>
              <a:gd name="connsiteY27" fmla="*/ 9648666 h 9648666"/>
              <a:gd name="connsiteX28" fmla="*/ 4852371 w 6082359"/>
              <a:gd name="connsiteY28" fmla="*/ 9648666 h 9648666"/>
              <a:gd name="connsiteX29" fmla="*/ 4298200 w 6082359"/>
              <a:gd name="connsiteY29" fmla="*/ 9648666 h 9648666"/>
              <a:gd name="connsiteX30" fmla="*/ 3622383 w 6082359"/>
              <a:gd name="connsiteY30" fmla="*/ 9648666 h 9648666"/>
              <a:gd name="connsiteX31" fmla="*/ 3007389 w 6082359"/>
              <a:gd name="connsiteY31" fmla="*/ 9648666 h 9648666"/>
              <a:gd name="connsiteX32" fmla="*/ 2270747 w 6082359"/>
              <a:gd name="connsiteY32" fmla="*/ 9648666 h 9648666"/>
              <a:gd name="connsiteX33" fmla="*/ 1655753 w 6082359"/>
              <a:gd name="connsiteY33" fmla="*/ 9648666 h 9648666"/>
              <a:gd name="connsiteX34" fmla="*/ 919112 w 6082359"/>
              <a:gd name="connsiteY34" fmla="*/ 9648666 h 9648666"/>
              <a:gd name="connsiteX35" fmla="*/ 0 w 6082359"/>
              <a:gd name="connsiteY35" fmla="*/ 9648666 h 9648666"/>
              <a:gd name="connsiteX36" fmla="*/ 0 w 6082359"/>
              <a:gd name="connsiteY36" fmla="*/ 8766502 h 9648666"/>
              <a:gd name="connsiteX37" fmla="*/ 0 w 6082359"/>
              <a:gd name="connsiteY37" fmla="*/ 8077312 h 9648666"/>
              <a:gd name="connsiteX38" fmla="*/ 0 w 6082359"/>
              <a:gd name="connsiteY38" fmla="*/ 7195148 h 9648666"/>
              <a:gd name="connsiteX39" fmla="*/ 0 w 6082359"/>
              <a:gd name="connsiteY39" fmla="*/ 6698931 h 9648666"/>
              <a:gd name="connsiteX40" fmla="*/ 0 w 6082359"/>
              <a:gd name="connsiteY40" fmla="*/ 6299201 h 9648666"/>
              <a:gd name="connsiteX41" fmla="*/ 0 w 6082359"/>
              <a:gd name="connsiteY41" fmla="*/ 5899470 h 9648666"/>
              <a:gd name="connsiteX42" fmla="*/ 0 w 6082359"/>
              <a:gd name="connsiteY42" fmla="*/ 5306766 h 9648666"/>
              <a:gd name="connsiteX43" fmla="*/ 0 w 6082359"/>
              <a:gd name="connsiteY43" fmla="*/ 4907036 h 9648666"/>
              <a:gd name="connsiteX44" fmla="*/ 0 w 6082359"/>
              <a:gd name="connsiteY44" fmla="*/ 4314332 h 9648666"/>
              <a:gd name="connsiteX45" fmla="*/ 0 w 6082359"/>
              <a:gd name="connsiteY45" fmla="*/ 3721628 h 9648666"/>
              <a:gd name="connsiteX46" fmla="*/ 0 w 6082359"/>
              <a:gd name="connsiteY46" fmla="*/ 2935951 h 9648666"/>
              <a:gd name="connsiteX47" fmla="*/ 0 w 6082359"/>
              <a:gd name="connsiteY47" fmla="*/ 2053787 h 9648666"/>
              <a:gd name="connsiteX48" fmla="*/ 0 w 6082359"/>
              <a:gd name="connsiteY48" fmla="*/ 1654057 h 9648666"/>
              <a:gd name="connsiteX49" fmla="*/ 0 w 6082359"/>
              <a:gd name="connsiteY49" fmla="*/ 1061353 h 9648666"/>
              <a:gd name="connsiteX50" fmla="*/ 0 w 6082359"/>
              <a:gd name="connsiteY50" fmla="*/ 0 h 964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82359" h="9648666" extrusionOk="0">
                <a:moveTo>
                  <a:pt x="0" y="0"/>
                </a:moveTo>
                <a:cubicBezTo>
                  <a:pt x="173210" y="22299"/>
                  <a:pt x="517216" y="4123"/>
                  <a:pt x="719098" y="0"/>
                </a:cubicBezTo>
                <a:cubicBezTo>
                  <a:pt x="920980" y="-4123"/>
                  <a:pt x="1109998" y="-34345"/>
                  <a:pt x="1438196" y="0"/>
                </a:cubicBezTo>
                <a:cubicBezTo>
                  <a:pt x="1766394" y="34345"/>
                  <a:pt x="1859967" y="4543"/>
                  <a:pt x="2094460" y="0"/>
                </a:cubicBezTo>
                <a:lnTo>
                  <a:pt x="2094460" y="0"/>
                </a:lnTo>
                <a:cubicBezTo>
                  <a:pt x="2291903" y="31987"/>
                  <a:pt x="2506162" y="-21696"/>
                  <a:pt x="2759110" y="0"/>
                </a:cubicBezTo>
                <a:cubicBezTo>
                  <a:pt x="3012058" y="21696"/>
                  <a:pt x="3170741" y="8598"/>
                  <a:pt x="3383881" y="0"/>
                </a:cubicBezTo>
                <a:cubicBezTo>
                  <a:pt x="3597021" y="-8598"/>
                  <a:pt x="3709247" y="-5295"/>
                  <a:pt x="4008652" y="0"/>
                </a:cubicBezTo>
                <a:cubicBezTo>
                  <a:pt x="4308057" y="5295"/>
                  <a:pt x="4482476" y="-11030"/>
                  <a:pt x="4673301" y="0"/>
                </a:cubicBezTo>
                <a:cubicBezTo>
                  <a:pt x="4864126" y="11030"/>
                  <a:pt x="5060126" y="-14963"/>
                  <a:pt x="5258193" y="0"/>
                </a:cubicBezTo>
                <a:cubicBezTo>
                  <a:pt x="5456260" y="14963"/>
                  <a:pt x="5904104" y="-23611"/>
                  <a:pt x="6082359" y="0"/>
                </a:cubicBezTo>
                <a:cubicBezTo>
                  <a:pt x="6057599" y="249528"/>
                  <a:pt x="6107838" y="397450"/>
                  <a:pt x="6082359" y="785677"/>
                </a:cubicBezTo>
                <a:cubicBezTo>
                  <a:pt x="6056880" y="1173904"/>
                  <a:pt x="6078085" y="1378723"/>
                  <a:pt x="6082359" y="1667841"/>
                </a:cubicBezTo>
                <a:cubicBezTo>
                  <a:pt x="6086633" y="1956959"/>
                  <a:pt x="6083464" y="1932549"/>
                  <a:pt x="6082359" y="2164058"/>
                </a:cubicBezTo>
                <a:cubicBezTo>
                  <a:pt x="6081254" y="2395567"/>
                  <a:pt x="6100422" y="2704019"/>
                  <a:pt x="6082359" y="2853248"/>
                </a:cubicBezTo>
                <a:cubicBezTo>
                  <a:pt x="6064297" y="3002477"/>
                  <a:pt x="6065039" y="3165862"/>
                  <a:pt x="6082359" y="3252979"/>
                </a:cubicBezTo>
                <a:cubicBezTo>
                  <a:pt x="6099679" y="3340096"/>
                  <a:pt x="6090628" y="3797174"/>
                  <a:pt x="6082359" y="3942169"/>
                </a:cubicBezTo>
                <a:cubicBezTo>
                  <a:pt x="6074091" y="4087164"/>
                  <a:pt x="6056199" y="4271753"/>
                  <a:pt x="6082359" y="4534873"/>
                </a:cubicBezTo>
                <a:cubicBezTo>
                  <a:pt x="6108519" y="4797993"/>
                  <a:pt x="6084647" y="4922683"/>
                  <a:pt x="6082359" y="5031090"/>
                </a:cubicBezTo>
                <a:cubicBezTo>
                  <a:pt x="6080071" y="5139497"/>
                  <a:pt x="6105407" y="5417026"/>
                  <a:pt x="6082359" y="5623794"/>
                </a:cubicBezTo>
                <a:cubicBezTo>
                  <a:pt x="6059311" y="5830562"/>
                  <a:pt x="6079764" y="5997512"/>
                  <a:pt x="6082359" y="6120011"/>
                </a:cubicBezTo>
                <a:cubicBezTo>
                  <a:pt x="6084954" y="6242510"/>
                  <a:pt x="6092613" y="6433204"/>
                  <a:pt x="6082359" y="6616228"/>
                </a:cubicBezTo>
                <a:cubicBezTo>
                  <a:pt x="6072105" y="6799252"/>
                  <a:pt x="6089079" y="7119309"/>
                  <a:pt x="6082359" y="7305419"/>
                </a:cubicBezTo>
                <a:cubicBezTo>
                  <a:pt x="6075639" y="7491529"/>
                  <a:pt x="6084444" y="7529620"/>
                  <a:pt x="6082359" y="7705149"/>
                </a:cubicBezTo>
                <a:cubicBezTo>
                  <a:pt x="6080275" y="7880678"/>
                  <a:pt x="6070442" y="7930673"/>
                  <a:pt x="6082359" y="8104879"/>
                </a:cubicBezTo>
                <a:cubicBezTo>
                  <a:pt x="6094277" y="8279085"/>
                  <a:pt x="6068688" y="8460908"/>
                  <a:pt x="6082359" y="8697583"/>
                </a:cubicBezTo>
                <a:cubicBezTo>
                  <a:pt x="6096030" y="8934258"/>
                  <a:pt x="6046492" y="9218557"/>
                  <a:pt x="6082359" y="9648666"/>
                </a:cubicBezTo>
                <a:cubicBezTo>
                  <a:pt x="5966653" y="9630801"/>
                  <a:pt x="5783141" y="9633874"/>
                  <a:pt x="5528189" y="9648666"/>
                </a:cubicBezTo>
                <a:cubicBezTo>
                  <a:pt x="5273237" y="9663459"/>
                  <a:pt x="5060627" y="9647231"/>
                  <a:pt x="4852371" y="9648666"/>
                </a:cubicBezTo>
                <a:cubicBezTo>
                  <a:pt x="4644115" y="9650101"/>
                  <a:pt x="4420046" y="9647231"/>
                  <a:pt x="4298200" y="9648666"/>
                </a:cubicBezTo>
                <a:cubicBezTo>
                  <a:pt x="4176354" y="9650101"/>
                  <a:pt x="3849811" y="9640182"/>
                  <a:pt x="3622383" y="9648666"/>
                </a:cubicBezTo>
                <a:cubicBezTo>
                  <a:pt x="3394955" y="9657150"/>
                  <a:pt x="3308684" y="9631305"/>
                  <a:pt x="3007389" y="9648666"/>
                </a:cubicBezTo>
                <a:cubicBezTo>
                  <a:pt x="2706094" y="9666027"/>
                  <a:pt x="2458569" y="9634832"/>
                  <a:pt x="2270747" y="9648666"/>
                </a:cubicBezTo>
                <a:cubicBezTo>
                  <a:pt x="2082925" y="9662500"/>
                  <a:pt x="1937687" y="9634090"/>
                  <a:pt x="1655753" y="9648666"/>
                </a:cubicBezTo>
                <a:cubicBezTo>
                  <a:pt x="1373819" y="9663242"/>
                  <a:pt x="1081381" y="9653832"/>
                  <a:pt x="919112" y="9648666"/>
                </a:cubicBezTo>
                <a:cubicBezTo>
                  <a:pt x="756843" y="9643500"/>
                  <a:pt x="413959" y="9645775"/>
                  <a:pt x="0" y="9648666"/>
                </a:cubicBezTo>
                <a:cubicBezTo>
                  <a:pt x="8923" y="9411857"/>
                  <a:pt x="26506" y="9199948"/>
                  <a:pt x="0" y="8766502"/>
                </a:cubicBezTo>
                <a:cubicBezTo>
                  <a:pt x="-26506" y="8333056"/>
                  <a:pt x="2225" y="8303234"/>
                  <a:pt x="0" y="8077312"/>
                </a:cubicBezTo>
                <a:cubicBezTo>
                  <a:pt x="-2225" y="7851390"/>
                  <a:pt x="-21806" y="7444078"/>
                  <a:pt x="0" y="7195148"/>
                </a:cubicBezTo>
                <a:cubicBezTo>
                  <a:pt x="21806" y="6946218"/>
                  <a:pt x="17302" y="6912643"/>
                  <a:pt x="0" y="6698931"/>
                </a:cubicBezTo>
                <a:cubicBezTo>
                  <a:pt x="-17302" y="6485219"/>
                  <a:pt x="5547" y="6482377"/>
                  <a:pt x="0" y="6299201"/>
                </a:cubicBezTo>
                <a:cubicBezTo>
                  <a:pt x="-5547" y="6116025"/>
                  <a:pt x="-221" y="6002560"/>
                  <a:pt x="0" y="5899470"/>
                </a:cubicBezTo>
                <a:cubicBezTo>
                  <a:pt x="221" y="5796380"/>
                  <a:pt x="7437" y="5495671"/>
                  <a:pt x="0" y="5306766"/>
                </a:cubicBezTo>
                <a:cubicBezTo>
                  <a:pt x="-7437" y="5117861"/>
                  <a:pt x="-11343" y="5001964"/>
                  <a:pt x="0" y="4907036"/>
                </a:cubicBezTo>
                <a:cubicBezTo>
                  <a:pt x="11343" y="4812108"/>
                  <a:pt x="27172" y="4540585"/>
                  <a:pt x="0" y="4314332"/>
                </a:cubicBezTo>
                <a:cubicBezTo>
                  <a:pt x="-27172" y="4088079"/>
                  <a:pt x="11873" y="4013787"/>
                  <a:pt x="0" y="3721628"/>
                </a:cubicBezTo>
                <a:cubicBezTo>
                  <a:pt x="-11873" y="3429469"/>
                  <a:pt x="34909" y="3274004"/>
                  <a:pt x="0" y="2935951"/>
                </a:cubicBezTo>
                <a:cubicBezTo>
                  <a:pt x="-34909" y="2597898"/>
                  <a:pt x="6994" y="2306958"/>
                  <a:pt x="0" y="2053787"/>
                </a:cubicBezTo>
                <a:cubicBezTo>
                  <a:pt x="-6994" y="1800616"/>
                  <a:pt x="1957" y="1786778"/>
                  <a:pt x="0" y="1654057"/>
                </a:cubicBezTo>
                <a:cubicBezTo>
                  <a:pt x="-1957" y="1521336"/>
                  <a:pt x="-26223" y="1279672"/>
                  <a:pt x="0" y="1061353"/>
                </a:cubicBezTo>
                <a:cubicBezTo>
                  <a:pt x="26223" y="843034"/>
                  <a:pt x="21248" y="290093"/>
                  <a:pt x="0" y="0"/>
                </a:cubicBezTo>
                <a:close/>
              </a:path>
            </a:pathLst>
          </a:custGeom>
          <a:noFill/>
          <a:ln w="28575">
            <a:solidFill>
              <a:schemeClr val="tx1"/>
            </a:solidFill>
            <a:extLst>
              <a:ext uri="{C807C97D-BFC1-408E-A445-0C87EB9F89A2}">
                <ask:lineSketchStyleProps xmlns:ask="http://schemas.microsoft.com/office/drawing/2018/sketchyshapes" sd="2834375569">
                  <a:prstGeom prst="corner">
                    <a:avLst>
                      <a:gd name="adj1" fmla="val 159170"/>
                      <a:gd name="adj2" fmla="val 34435"/>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1" name="Rectangle 120">
            <a:extLst>
              <a:ext uri="{FF2B5EF4-FFF2-40B4-BE49-F238E27FC236}">
                <a16:creationId xmlns:a16="http://schemas.microsoft.com/office/drawing/2014/main" id="{3B66E1D7-B3E7-4FAE-963C-755ED2C60DBD}"/>
              </a:ext>
            </a:extLst>
          </p:cNvPr>
          <p:cNvSpPr/>
          <p:nvPr/>
        </p:nvSpPr>
        <p:spPr>
          <a:xfrm>
            <a:off x="-72542" y="4795450"/>
            <a:ext cx="1534966" cy="92333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SG" dirty="0"/>
              <a:t>Independent of Feature Engineering</a:t>
            </a:r>
          </a:p>
        </p:txBody>
      </p:sp>
      <p:sp>
        <p:nvSpPr>
          <p:cNvPr id="130" name="TextBox 29">
            <a:extLst>
              <a:ext uri="{FF2B5EF4-FFF2-40B4-BE49-F238E27FC236}">
                <a16:creationId xmlns:a16="http://schemas.microsoft.com/office/drawing/2014/main" id="{FCB7F6AC-58E8-47E2-8679-73709385B73E}"/>
              </a:ext>
            </a:extLst>
          </p:cNvPr>
          <p:cNvSpPr txBox="1"/>
          <p:nvPr/>
        </p:nvSpPr>
        <p:spPr>
          <a:xfrm>
            <a:off x="2435096" y="2964502"/>
            <a:ext cx="2859020"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Labelling is done here for classification prediction</a:t>
            </a:r>
          </a:p>
        </p:txBody>
      </p:sp>
    </p:spTree>
    <p:extLst>
      <p:ext uri="{BB962C8B-B14F-4D97-AF65-F5344CB8AC3E}">
        <p14:creationId xmlns:p14="http://schemas.microsoft.com/office/powerpoint/2010/main" val="1918103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0E78-C2D9-44F8-8D78-C66E99A24A8A}"/>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dirty="0">
                <a:solidFill>
                  <a:schemeClr val="tx1"/>
                </a:solidFill>
                <a:latin typeface="+mj-lt"/>
                <a:ea typeface="+mj-ea"/>
                <a:cs typeface="+mj-cs"/>
              </a:rPr>
              <a:t>Machine Learning Model Overview</a:t>
            </a:r>
          </a:p>
        </p:txBody>
      </p:sp>
      <p:sp>
        <p:nvSpPr>
          <p:cNvPr id="17"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3"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6630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140</TotalTime>
  <Words>1351</Words>
  <Application>Microsoft Office PowerPoint</Application>
  <PresentationFormat>Widescreen</PresentationFormat>
  <Paragraphs>133</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Wingdings</vt:lpstr>
      <vt:lpstr>Office Theme</vt:lpstr>
      <vt:lpstr>ABC Fraud Detection</vt:lpstr>
      <vt:lpstr>Agenda</vt:lpstr>
      <vt:lpstr>Project Stakeholders</vt:lpstr>
      <vt:lpstr>Overview</vt:lpstr>
      <vt:lpstr>Fraud Management</vt:lpstr>
      <vt:lpstr>Fraud Management Solutions</vt:lpstr>
      <vt:lpstr>Types of Fraud (Non-Exhaustive)</vt:lpstr>
      <vt:lpstr>PowerPoint Presentation</vt:lpstr>
      <vt:lpstr>Machine Learning Model Overview</vt:lpstr>
      <vt:lpstr>Overview </vt:lpstr>
      <vt:lpstr>Data Features (used to determine a fake account)</vt:lpstr>
      <vt:lpstr>Model Evaluation Criteria</vt:lpstr>
      <vt:lpstr>Short-Term Road map </vt:lpstr>
      <vt:lpstr>PowerPoint Presentation</vt:lpstr>
      <vt:lpstr>Short-Term Success Metrics</vt:lpstr>
      <vt:lpstr>Long-Term Road map </vt:lpstr>
      <vt:lpstr>PowerPoint Presentation</vt:lpstr>
      <vt:lpstr>Long-Term Success Metrics</vt:lpstr>
      <vt:lpstr>Key Components for Smooth Operationalization</vt:lpstr>
      <vt:lpstr>Critical Components</vt:lpstr>
      <vt:lpstr>Critical Components</vt:lpstr>
      <vt:lpstr>Business Requirements</vt:lpstr>
      <vt:lpstr>Resources Required from business team(s)</vt:lpstr>
      <vt:lpstr>Assumptions</vt:lpstr>
      <vt:lpstr>Assumptions</vt:lpstr>
      <vt:lpstr>Risks</vt:lpstr>
      <vt:lpstr>Potential Risks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Fraud Detection</dc:title>
  <dc:creator>Ranon Sim</dc:creator>
  <cp:lastModifiedBy>Ranon Sim</cp:lastModifiedBy>
  <cp:revision>17</cp:revision>
  <dcterms:created xsi:type="dcterms:W3CDTF">2020-04-20T23:38:21Z</dcterms:created>
  <dcterms:modified xsi:type="dcterms:W3CDTF">2020-04-21T01:59:53Z</dcterms:modified>
</cp:coreProperties>
</file>