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5" r:id="rId5"/>
    <p:sldId id="263" r:id="rId6"/>
    <p:sldId id="264" r:id="rId7"/>
    <p:sldId id="267" r:id="rId8"/>
    <p:sldId id="260" r:id="rId9"/>
    <p:sldId id="269" r:id="rId10"/>
    <p:sldId id="270" r:id="rId11"/>
    <p:sldId id="271" r:id="rId12"/>
    <p:sldId id="273" r:id="rId13"/>
    <p:sldId id="280" r:id="rId14"/>
    <p:sldId id="274" r:id="rId15"/>
    <p:sldId id="278" r:id="rId16"/>
    <p:sldId id="277" r:id="rId17"/>
    <p:sldId id="275" r:id="rId18"/>
    <p:sldId id="261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562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A476-7019-4DFB-9CC2-606EE7FF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SG" dirty="0" err="1"/>
              <a:t>Brovsi</a:t>
            </a:r>
            <a:r>
              <a:rPr lang="en-SG" dirty="0"/>
              <a:t> Fraud Risk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5FC23-5DCC-4482-A6CA-628E09EB56FB}"/>
              </a:ext>
            </a:extLst>
          </p:cNvPr>
          <p:cNvSpPr txBox="1"/>
          <p:nvPr/>
        </p:nvSpPr>
        <p:spPr>
          <a:xfrm>
            <a:off x="3637280" y="4619228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By: Ranon Sim </a:t>
            </a:r>
          </a:p>
        </p:txBody>
      </p:sp>
    </p:spTree>
    <p:extLst>
      <p:ext uri="{BB962C8B-B14F-4D97-AF65-F5344CB8AC3E}">
        <p14:creationId xmlns:p14="http://schemas.microsoft.com/office/powerpoint/2010/main" val="23727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418"/>
            <a:ext cx="7729728" cy="1188720"/>
          </a:xfrm>
        </p:spPr>
        <p:txBody>
          <a:bodyPr/>
          <a:lstStyle/>
          <a:p>
            <a:r>
              <a:rPr lang="en-US" dirty="0"/>
              <a:t>Fraudulent claims have a higher % of claims &lt;=100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14789-9C23-4297-BC38-EB908671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05" y="1775461"/>
            <a:ext cx="614599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2638"/>
            <a:ext cx="7729728" cy="1188720"/>
          </a:xfrm>
        </p:spPr>
        <p:txBody>
          <a:bodyPr>
            <a:noAutofit/>
          </a:bodyPr>
          <a:lstStyle/>
          <a:p>
            <a:r>
              <a:rPr lang="en-US" sz="2000" dirty="0"/>
              <a:t>Top Flexi Sub-Categories for non-fraud = 3,4,5</a:t>
            </a:r>
            <a:br>
              <a:rPr lang="en-US" sz="2000" dirty="0"/>
            </a:br>
            <a:r>
              <a:rPr lang="en-US" sz="2000" dirty="0"/>
              <a:t>     </a:t>
            </a:r>
            <a:br>
              <a:rPr lang="en-US" sz="2000" dirty="0"/>
            </a:br>
            <a:r>
              <a:rPr lang="en-US" sz="2000" dirty="0"/>
              <a:t>Top Flexi Sub-Categories for fraud = 4,5,6</a:t>
            </a:r>
            <a:endParaRPr lang="en-SG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47F74-A0A7-452A-9991-304BBAA4A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52" y="1714500"/>
            <a:ext cx="7537348" cy="49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1524"/>
            <a:ext cx="7729728" cy="846626"/>
          </a:xfrm>
        </p:spPr>
        <p:txBody>
          <a:bodyPr>
            <a:noAutofit/>
          </a:bodyPr>
          <a:lstStyle/>
          <a:p>
            <a:r>
              <a:rPr lang="en-US" sz="2000" b="1" dirty="0"/>
              <a:t>Average claim amounts vary across time for fraud / non-fraud cases</a:t>
            </a:r>
            <a:endParaRPr lang="en-SG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DC70-35A8-44C9-8A2F-8C626710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3087988"/>
            <a:ext cx="2361184" cy="2610259"/>
          </a:xfrm>
        </p:spPr>
        <p:txBody>
          <a:bodyPr>
            <a:normAutofit/>
          </a:bodyPr>
          <a:lstStyle/>
          <a:p>
            <a:r>
              <a:rPr lang="en-US" dirty="0"/>
              <a:t>Average Claim Amt is higher for Fraud cases</a:t>
            </a:r>
          </a:p>
          <a:p>
            <a:r>
              <a:rPr lang="en-US" dirty="0"/>
              <a:t>Average Claim Amt is higher on </a:t>
            </a:r>
            <a:r>
              <a:rPr lang="en-US" dirty="0" err="1"/>
              <a:t>Wkends</a:t>
            </a:r>
            <a:endParaRPr lang="en-US" dirty="0"/>
          </a:p>
          <a:p>
            <a:r>
              <a:rPr lang="en-US" dirty="0"/>
              <a:t>Average Claim Amt spikes on Sundays and dips on Mondays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4BAED-6708-491D-8F14-8FA9C9AC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1" y="1262952"/>
            <a:ext cx="5313680" cy="295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41879-7D4A-4A15-A3FF-5537ECE7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0" y="4268060"/>
            <a:ext cx="5313679" cy="26102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A858DB-4417-4C7D-9758-8DE3088F24C6}"/>
              </a:ext>
            </a:extLst>
          </p:cNvPr>
          <p:cNvSpPr txBox="1">
            <a:spLocks/>
          </p:cNvSpPr>
          <p:nvPr/>
        </p:nvSpPr>
        <p:spPr bwMode="black">
          <a:xfrm>
            <a:off x="9418320" y="1971612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latin typeface="Gill Sans MT (Body)"/>
                <a:cs typeface="Calibri" panose="020F0502020204030204" pitchFamily="34" charset="0"/>
              </a:rPr>
              <a:t>Non-Fraud cases</a:t>
            </a:r>
            <a:endParaRPr lang="en-SG" sz="1600" dirty="0">
              <a:latin typeface="Gill Sans MT (Body)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757E96-EB60-4EE1-93BE-4A69A7C911D8}"/>
              </a:ext>
            </a:extLst>
          </p:cNvPr>
          <p:cNvSpPr txBox="1">
            <a:spLocks/>
          </p:cNvSpPr>
          <p:nvPr/>
        </p:nvSpPr>
        <p:spPr bwMode="black">
          <a:xfrm>
            <a:off x="6583680" y="1971612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Gill Sans MT (Body)"/>
                <a:cs typeface="Calibri" panose="020F0502020204030204" pitchFamily="34" charset="0"/>
              </a:rPr>
              <a:t>Fraud cases</a:t>
            </a:r>
            <a:endParaRPr lang="en-SG" sz="1600" dirty="0">
              <a:latin typeface="Gill Sans MT (Body)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9BC083-9F68-4ADC-A0C9-A460FFA4A2E1}"/>
              </a:ext>
            </a:extLst>
          </p:cNvPr>
          <p:cNvSpPr txBox="1">
            <a:spLocks/>
          </p:cNvSpPr>
          <p:nvPr/>
        </p:nvSpPr>
        <p:spPr>
          <a:xfrm>
            <a:off x="9418320" y="3087989"/>
            <a:ext cx="2361184" cy="2783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Average Claim Amt is lower for non-fraud cases</a:t>
            </a:r>
          </a:p>
          <a:p>
            <a:r>
              <a:rPr lang="en-US"/>
              <a:t>Average Claim Amt is higher on Wkdays</a:t>
            </a:r>
          </a:p>
          <a:p>
            <a:r>
              <a:rPr lang="en-US"/>
              <a:t>Avg Claim Amt remains below 190 and is highest on Tuesdays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743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E26A-2CA1-441F-BED6-235807988FE2}"/>
              </a:ext>
            </a:extLst>
          </p:cNvPr>
          <p:cNvSpPr/>
          <p:nvPr/>
        </p:nvSpPr>
        <p:spPr>
          <a:xfrm>
            <a:off x="1786328" y="700543"/>
            <a:ext cx="1979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Import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721B1-E7B0-4CF2-AB12-9ADBF1884EFB}"/>
              </a:ext>
            </a:extLst>
          </p:cNvPr>
          <p:cNvSpPr/>
          <p:nvPr/>
        </p:nvSpPr>
        <p:spPr>
          <a:xfrm>
            <a:off x="4256043" y="700543"/>
            <a:ext cx="1979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872BA-AED9-4877-969D-BBE04E4D1E7C}"/>
              </a:ext>
            </a:extLst>
          </p:cNvPr>
          <p:cNvSpPr/>
          <p:nvPr/>
        </p:nvSpPr>
        <p:spPr>
          <a:xfrm>
            <a:off x="7051435" y="685043"/>
            <a:ext cx="1979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Scaling / Normalization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8A169-91E9-484A-BBC0-254AE5781E15}"/>
              </a:ext>
            </a:extLst>
          </p:cNvPr>
          <p:cNvSpPr/>
          <p:nvPr/>
        </p:nvSpPr>
        <p:spPr>
          <a:xfrm>
            <a:off x="9809249" y="2313270"/>
            <a:ext cx="197911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Correlation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69BC9-6A07-4211-BAA5-3F5AE1ED6DFE}"/>
              </a:ext>
            </a:extLst>
          </p:cNvPr>
          <p:cNvSpPr/>
          <p:nvPr/>
        </p:nvSpPr>
        <p:spPr>
          <a:xfrm>
            <a:off x="7038909" y="2313270"/>
            <a:ext cx="197911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Feature Selection +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F6569-88EA-4B77-AFEE-F11878F996B7}"/>
              </a:ext>
            </a:extLst>
          </p:cNvPr>
          <p:cNvSpPr/>
          <p:nvPr/>
        </p:nvSpPr>
        <p:spPr>
          <a:xfrm>
            <a:off x="7038909" y="4119106"/>
            <a:ext cx="198263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Logistic Regression/Random Forest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83E5B-6AE1-40DB-8370-5FE5010640CC}"/>
              </a:ext>
            </a:extLst>
          </p:cNvPr>
          <p:cNvSpPr/>
          <p:nvPr/>
        </p:nvSpPr>
        <p:spPr>
          <a:xfrm>
            <a:off x="9838477" y="4119106"/>
            <a:ext cx="1979112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Ensemble Models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FB348F-2B20-404B-B257-595F326083C9}"/>
              </a:ext>
            </a:extLst>
          </p:cNvPr>
          <p:cNvSpPr/>
          <p:nvPr/>
        </p:nvSpPr>
        <p:spPr>
          <a:xfrm>
            <a:off x="7017380" y="5975047"/>
            <a:ext cx="1979112" cy="78913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828669-C9AC-409C-AAF2-023B5986A4A9}"/>
              </a:ext>
            </a:extLst>
          </p:cNvPr>
          <p:cNvSpPr/>
          <p:nvPr/>
        </p:nvSpPr>
        <p:spPr>
          <a:xfrm>
            <a:off x="9842000" y="5975046"/>
            <a:ext cx="1979112" cy="78913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3072C341-D3A1-46B2-A371-1609E77FF6CE}"/>
              </a:ext>
            </a:extLst>
          </p:cNvPr>
          <p:cNvSpPr txBox="1"/>
          <p:nvPr/>
        </p:nvSpPr>
        <p:spPr>
          <a:xfrm>
            <a:off x="370887" y="800554"/>
            <a:ext cx="141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Generation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55A9D7C3-96A0-4456-B79F-1086630ABDA1}"/>
              </a:ext>
            </a:extLst>
          </p:cNvPr>
          <p:cNvSpPr txBox="1"/>
          <p:nvPr/>
        </p:nvSpPr>
        <p:spPr>
          <a:xfrm>
            <a:off x="395939" y="2447304"/>
            <a:ext cx="139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Insights Generation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E019DC49-167D-4376-9493-5AA06FC67B88}"/>
              </a:ext>
            </a:extLst>
          </p:cNvPr>
          <p:cNvSpPr txBox="1"/>
          <p:nvPr/>
        </p:nvSpPr>
        <p:spPr>
          <a:xfrm>
            <a:off x="395939" y="6058976"/>
            <a:ext cx="19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Generation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53F95681-A70F-4942-BA98-9FBE496CB262}"/>
              </a:ext>
            </a:extLst>
          </p:cNvPr>
          <p:cNvSpPr txBox="1"/>
          <p:nvPr/>
        </p:nvSpPr>
        <p:spPr>
          <a:xfrm>
            <a:off x="395939" y="4543753"/>
            <a:ext cx="190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Prediction</a:t>
            </a: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399F8DCD-0CF0-4A96-B687-E39F584A844C}"/>
              </a:ext>
            </a:extLst>
          </p:cNvPr>
          <p:cNvSpPr txBox="1"/>
          <p:nvPr/>
        </p:nvSpPr>
        <p:spPr>
          <a:xfrm>
            <a:off x="3730732" y="31034"/>
            <a:ext cx="493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Risk Analysis Pipeline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5ECF44-3DC9-4DB2-A8FD-93E49C14DF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65440" y="1157743"/>
            <a:ext cx="4906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D6DA12-CE88-4D33-B953-841BA546002E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5245599" y="1614943"/>
            <a:ext cx="3062" cy="698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BE51E4-24E4-4181-A8F9-4AFBFE2A9ACB}"/>
              </a:ext>
            </a:extLst>
          </p:cNvPr>
          <p:cNvCxnSpPr>
            <a:cxnSpLocks/>
          </p:cNvCxnSpPr>
          <p:nvPr/>
        </p:nvCxnSpPr>
        <p:spPr>
          <a:xfrm>
            <a:off x="6247681" y="1157743"/>
            <a:ext cx="791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ECCED-BC68-4960-875A-AC1F95040ED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040991" y="1599443"/>
            <a:ext cx="2757814" cy="713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F550B-D0F9-4DF2-9F05-B551327B08E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028465" y="1599443"/>
            <a:ext cx="12526" cy="713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57AD5-93F4-42AE-A0BA-5C47BA8AAF5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9018021" y="2770470"/>
            <a:ext cx="79122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7EF62-684A-4B03-A477-E52AD6B531C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28465" y="3227670"/>
            <a:ext cx="1762" cy="8914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55451-3B9A-40EC-B852-0F27D99ED0B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021544" y="4576306"/>
            <a:ext cx="816933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9C0D1D-65B7-491D-AD58-DB20637C074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8006936" y="5033506"/>
            <a:ext cx="23291" cy="94154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C577E7-7CF6-459A-971D-8B3DA0245CE5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10828033" y="5033506"/>
            <a:ext cx="3523" cy="94154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6">
            <a:extLst>
              <a:ext uri="{FF2B5EF4-FFF2-40B4-BE49-F238E27FC236}">
                <a16:creationId xmlns:a16="http://schemas.microsoft.com/office/drawing/2014/main" id="{39296698-80C3-4688-B2F8-B9603FDA3F23}"/>
              </a:ext>
            </a:extLst>
          </p:cNvPr>
          <p:cNvSpPr txBox="1"/>
          <p:nvPr/>
        </p:nvSpPr>
        <p:spPr>
          <a:xfrm>
            <a:off x="6384945" y="1694741"/>
            <a:ext cx="191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Normalized Data</a:t>
            </a:r>
          </a:p>
        </p:txBody>
      </p:sp>
      <p:sp>
        <p:nvSpPr>
          <p:cNvPr id="36" name="TextBox 88">
            <a:extLst>
              <a:ext uri="{FF2B5EF4-FFF2-40B4-BE49-F238E27FC236}">
                <a16:creationId xmlns:a16="http://schemas.microsoft.com/office/drawing/2014/main" id="{FBF17033-4564-4A1F-B17E-435608AE8680}"/>
              </a:ext>
            </a:extLst>
          </p:cNvPr>
          <p:cNvSpPr txBox="1"/>
          <p:nvPr/>
        </p:nvSpPr>
        <p:spPr>
          <a:xfrm>
            <a:off x="8952325" y="2826525"/>
            <a:ext cx="10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Features</a:t>
            </a:r>
          </a:p>
        </p:txBody>
      </p:sp>
      <p:sp>
        <p:nvSpPr>
          <p:cNvPr id="38" name="TextBox 90">
            <a:extLst>
              <a:ext uri="{FF2B5EF4-FFF2-40B4-BE49-F238E27FC236}">
                <a16:creationId xmlns:a16="http://schemas.microsoft.com/office/drawing/2014/main" id="{7BF441B9-2EBC-4E76-A984-735725399E3D}"/>
              </a:ext>
            </a:extLst>
          </p:cNvPr>
          <p:cNvSpPr txBox="1"/>
          <p:nvPr/>
        </p:nvSpPr>
        <p:spPr>
          <a:xfrm>
            <a:off x="6384945" y="3445491"/>
            <a:ext cx="191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Features + Normalized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0E08F-2167-45F9-9769-050994004F17}"/>
              </a:ext>
            </a:extLst>
          </p:cNvPr>
          <p:cNvSpPr/>
          <p:nvPr/>
        </p:nvSpPr>
        <p:spPr>
          <a:xfrm>
            <a:off x="4259105" y="2313269"/>
            <a:ext cx="1979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Exploration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CB32F0-E1F0-4253-B172-D6D2A18DF29E}"/>
              </a:ext>
            </a:extLst>
          </p:cNvPr>
          <p:cNvCxnSpPr>
            <a:cxnSpLocks/>
          </p:cNvCxnSpPr>
          <p:nvPr/>
        </p:nvCxnSpPr>
        <p:spPr>
          <a:xfrm>
            <a:off x="6260207" y="2780132"/>
            <a:ext cx="791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6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0928-0637-4637-A4DF-6622DFB4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Cleaning/PREPARATION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851CD-E451-4915-A994-30DC8B7B7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322"/>
              </p:ext>
            </p:extLst>
          </p:nvPr>
        </p:nvGraphicFramePr>
        <p:xfrm>
          <a:off x="2230438" y="2638425"/>
          <a:ext cx="772972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728">
                  <a:extLst>
                    <a:ext uri="{9D8B030D-6E8A-4147-A177-3AD203B41FA5}">
                      <a16:colId xmlns:a16="http://schemas.microsoft.com/office/drawing/2014/main" val="418283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 Cleaning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271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Removal of variables that are IDs and columns with only 1 value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Impute NA values for (FLEXBEN_TYPE) with 0.0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Standardize columns that are highly skewed (like CLM_AMT)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Scaling of data before implementing distance-based algorithms like K-Means clustering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8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0928-0637-4637-A4DF-6622DFB4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851CD-E451-4915-A994-30DC8B7B7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294219"/>
              </p:ext>
            </p:extLst>
          </p:nvPr>
        </p:nvGraphicFramePr>
        <p:xfrm>
          <a:off x="2230438" y="2638425"/>
          <a:ext cx="772972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728">
                  <a:extLst>
                    <a:ext uri="{9D8B030D-6E8A-4147-A177-3AD203B41FA5}">
                      <a16:colId xmlns:a16="http://schemas.microsoft.com/office/drawing/2014/main" val="418283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Features Engineered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2713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/>
                        <a:t>Creating of “</a:t>
                      </a:r>
                      <a:r>
                        <a:rPr lang="en-SG" dirty="0" err="1"/>
                        <a:t>days_before_claim_submission</a:t>
                      </a:r>
                      <a:r>
                        <a:rPr lang="en-SG" dirty="0"/>
                        <a:t>” and “</a:t>
                      </a:r>
                      <a:r>
                        <a:rPr lang="en-SG" dirty="0" err="1"/>
                        <a:t>days_before_reimbursement</a:t>
                      </a:r>
                      <a:r>
                        <a:rPr lang="en-SG" dirty="0"/>
                        <a:t>” columns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 err="1"/>
                        <a:t>Dummifying</a:t>
                      </a:r>
                      <a:r>
                        <a:rPr lang="en-SG" dirty="0"/>
                        <a:t> of categorical (including those masked as numeric values)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8976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0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0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0928-0637-4637-A4DF-6622DFB4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3812"/>
            <a:ext cx="7729728" cy="1188720"/>
          </a:xfrm>
        </p:spPr>
        <p:txBody>
          <a:bodyPr/>
          <a:lstStyle/>
          <a:p>
            <a:r>
              <a:rPr lang="en-SG" dirty="0"/>
              <a:t>UNSUPERVISED Machine Learning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851CD-E451-4915-A994-30DC8B7B7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875794"/>
              </p:ext>
            </p:extLst>
          </p:nvPr>
        </p:nvGraphicFramePr>
        <p:xfrm>
          <a:off x="605536" y="1949940"/>
          <a:ext cx="5155184" cy="37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72">
                  <a:extLst>
                    <a:ext uri="{9D8B030D-6E8A-4147-A177-3AD203B41FA5}">
                      <a16:colId xmlns:a16="http://schemas.microsoft.com/office/drawing/2014/main" val="1316973399"/>
                    </a:ext>
                  </a:extLst>
                </a:gridCol>
                <a:gridCol w="2002906">
                  <a:extLst>
                    <a:ext uri="{9D8B030D-6E8A-4147-A177-3AD203B41FA5}">
                      <a16:colId xmlns:a16="http://schemas.microsoft.com/office/drawing/2014/main" val="4182096802"/>
                    </a:ext>
                  </a:extLst>
                </a:gridCol>
                <a:gridCol w="2002906">
                  <a:extLst>
                    <a:ext uri="{9D8B030D-6E8A-4147-A177-3AD203B41FA5}">
                      <a16:colId xmlns:a16="http://schemas.microsoft.com/office/drawing/2014/main" val="1753366600"/>
                    </a:ext>
                  </a:extLst>
                </a:gridCol>
              </a:tblGrid>
              <a:tr h="795656">
                <a:tc>
                  <a:txBody>
                    <a:bodyPr/>
                    <a:lstStyle/>
                    <a:p>
                      <a:r>
                        <a:rPr lang="en-SG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27132"/>
                  </a:ext>
                </a:extLst>
              </a:tr>
              <a:tr h="2927636">
                <a:tc>
                  <a:txBody>
                    <a:bodyPr/>
                    <a:lstStyle/>
                    <a:p>
                      <a:r>
                        <a:rPr lang="en-SG" dirty="0"/>
                        <a:t>K-Means Clustering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Identifying fraud through outliers (based on distance to centroid)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The top 5th percentile of claims that are furthest away from the cluster centroids are defined as outliers. These represent potential fraudulent cases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89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D42A4F-B854-4F8E-927D-153F388E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76" y="2901388"/>
            <a:ext cx="3694112" cy="27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58D02-7CAA-4EAA-BB65-656846FE9A96}"/>
              </a:ext>
            </a:extLst>
          </p:cNvPr>
          <p:cNvSpPr txBox="1"/>
          <p:nvPr/>
        </p:nvSpPr>
        <p:spPr>
          <a:xfrm>
            <a:off x="6096000" y="1825624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Results reveal a low number of true positives using K-Means clustering (146)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28C1B-D7D0-4D91-93A9-4B28ABE9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274" y="3454399"/>
            <a:ext cx="1885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858"/>
            <a:ext cx="7729728" cy="1188720"/>
          </a:xfrm>
        </p:spPr>
        <p:txBody>
          <a:bodyPr>
            <a:normAutofit/>
          </a:bodyPr>
          <a:lstStyle/>
          <a:p>
            <a:r>
              <a:rPr lang="en-SG" dirty="0"/>
              <a:t>Ensemble method provides the best overall True positive predictions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B8B6B2-7685-4637-B777-D6086727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60456"/>
              </p:ext>
            </p:extLst>
          </p:nvPr>
        </p:nvGraphicFramePr>
        <p:xfrm>
          <a:off x="2032000" y="1468153"/>
          <a:ext cx="8128000" cy="509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9137978"/>
                    </a:ext>
                  </a:extLst>
                </a:gridCol>
                <a:gridCol w="1979749">
                  <a:extLst>
                    <a:ext uri="{9D8B030D-6E8A-4147-A177-3AD203B41FA5}">
                      <a16:colId xmlns:a16="http://schemas.microsoft.com/office/drawing/2014/main" val="2736781869"/>
                    </a:ext>
                  </a:extLst>
                </a:gridCol>
                <a:gridCol w="2084251">
                  <a:extLst>
                    <a:ext uri="{9D8B030D-6E8A-4147-A177-3AD203B41FA5}">
                      <a16:colId xmlns:a16="http://schemas.microsoft.com/office/drawing/2014/main" val="3035828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8163601"/>
                    </a:ext>
                  </a:extLst>
                </a:gridCol>
              </a:tblGrid>
              <a:tr h="482117">
                <a:tc gridSpan="4">
                  <a:txBody>
                    <a:bodyPr/>
                    <a:lstStyle/>
                    <a:p>
                      <a:pPr algn="ctr"/>
                      <a:r>
                        <a:rPr lang="en-SG" dirty="0"/>
                        <a:t>Machine Learning Model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66773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Claim Category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Ensemble method (4 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14482"/>
                  </a:ext>
                </a:extLst>
              </a:tr>
              <a:tr h="921900">
                <a:tc>
                  <a:txBody>
                    <a:bodyPr/>
                    <a:lstStyle/>
                    <a:p>
                      <a:r>
                        <a:rPr lang="en-SG" dirty="0"/>
                        <a:t>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41877"/>
                  </a:ext>
                </a:extLst>
              </a:tr>
              <a:tr h="921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Accuracy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4768"/>
                  </a:ext>
                </a:extLst>
              </a:tr>
              <a:tr h="711134">
                <a:tc>
                  <a:txBody>
                    <a:bodyPr/>
                    <a:lstStyle/>
                    <a:p>
                      <a:r>
                        <a:rPr lang="en-SG" dirty="0"/>
                        <a:t>F1-Score (True Positives)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24498"/>
                  </a:ext>
                </a:extLst>
              </a:tr>
              <a:tr h="711134">
                <a:tc>
                  <a:txBody>
                    <a:bodyPr/>
                    <a:lstStyle/>
                    <a:p>
                      <a:r>
                        <a:rPr lang="en-SG" dirty="0"/>
                        <a:t>Precision (True Positives)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18112"/>
                  </a:ext>
                </a:extLst>
              </a:tr>
              <a:tr h="711134">
                <a:tc>
                  <a:txBody>
                    <a:bodyPr/>
                    <a:lstStyle/>
                    <a:p>
                      <a:r>
                        <a:rPr lang="en-SG" dirty="0"/>
                        <a:t>Recall (True Positives)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0.43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1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Recommendations 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6890"/>
            <a:ext cx="7729728" cy="464232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Consider restricting the number of claims made within a year to reduce chances of abuse / administrative checks. </a:t>
            </a:r>
          </a:p>
          <a:p>
            <a:pPr lvl="1"/>
            <a:r>
              <a:rPr lang="en-SG" dirty="0"/>
              <a:t>Employee 6243 appears suspect due to the high number of claims made. However, none of his purchases exceed the Maximum Claimable Amount per category</a:t>
            </a:r>
          </a:p>
          <a:p>
            <a:pPr marL="228600" lvl="1" indent="0">
              <a:buNone/>
            </a:pPr>
            <a:endParaRPr lang="en-SG" dirty="0"/>
          </a:p>
          <a:p>
            <a:r>
              <a:rPr lang="en-US" dirty="0"/>
              <a:t>Give Employees a flat out $30 rate for Birthday Category so they won’t abuse the system and try to make &gt;1 claim or claim &gt; limit </a:t>
            </a:r>
          </a:p>
          <a:p>
            <a:pPr marL="0" indent="0">
              <a:buNone/>
            </a:pPr>
            <a:endParaRPr lang="en-SG" dirty="0"/>
          </a:p>
          <a:p>
            <a:r>
              <a:rPr lang="en-US" dirty="0"/>
              <a:t>Come up with an exception report for the following: </a:t>
            </a:r>
          </a:p>
          <a:p>
            <a:pPr lvl="1"/>
            <a:r>
              <a:rPr lang="en-SG" dirty="0"/>
              <a:t>Instances of Late Claim Submission &gt; 31 days </a:t>
            </a:r>
          </a:p>
          <a:p>
            <a:pPr lvl="1"/>
            <a:r>
              <a:rPr lang="en-US" dirty="0"/>
              <a:t>Instances of Late Reimbursement (&gt;60 days)</a:t>
            </a:r>
          </a:p>
          <a:p>
            <a:pPr lvl="1"/>
            <a:r>
              <a:rPr lang="en-US" dirty="0"/>
              <a:t>Instances of early Reimbursement (&lt;30 days)</a:t>
            </a:r>
          </a:p>
          <a:p>
            <a:pPr lvl="1"/>
            <a:r>
              <a:rPr lang="en-US" dirty="0"/>
              <a:t>Instances where Employee exceed Maximum amount for each of the Claim Categories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2C900-1649-4F6C-B6A7-9C8204C468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32189" y="4198275"/>
            <a:ext cx="1169670" cy="21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Recommendations based machine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6890"/>
            <a:ext cx="7729728" cy="4642321"/>
          </a:xfrm>
        </p:spPr>
        <p:txBody>
          <a:bodyPr>
            <a:normAutofit/>
          </a:bodyPr>
          <a:lstStyle/>
          <a:p>
            <a:r>
              <a:rPr lang="en-SG" dirty="0"/>
              <a:t>Further parameter tuning is required to obtain better results from the models</a:t>
            </a:r>
          </a:p>
          <a:p>
            <a:r>
              <a:rPr lang="en-SG" dirty="0"/>
              <a:t>Models can also be improved in the future with more features provided e.g. employee profile data </a:t>
            </a:r>
          </a:p>
          <a:p>
            <a:r>
              <a:rPr lang="en-SG" dirty="0"/>
              <a:t>Since True positives are important for fraud detection of claims, we should make use of the F1-Score to assess the models rather than just the accuracy score</a:t>
            </a:r>
          </a:p>
          <a:p>
            <a:r>
              <a:rPr lang="en-SG" dirty="0"/>
              <a:t>Based on the preliminary risk analysis, we should try to make use of </a:t>
            </a:r>
            <a:r>
              <a:rPr lang="en-SG" dirty="0" err="1"/>
              <a:t>theEnsemble</a:t>
            </a:r>
            <a:r>
              <a:rPr lang="en-SG" dirty="0"/>
              <a:t> Model Technique for predictions.</a:t>
            </a:r>
          </a:p>
        </p:txBody>
      </p:sp>
    </p:spTree>
    <p:extLst>
      <p:ext uri="{BB962C8B-B14F-4D97-AF65-F5344CB8AC3E}">
        <p14:creationId xmlns:p14="http://schemas.microsoft.com/office/powerpoint/2010/main" val="34691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1DEB-8C94-49C2-8C7D-23AC2CA0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22" y="137378"/>
            <a:ext cx="8950670" cy="1188720"/>
          </a:xfrm>
        </p:spPr>
        <p:txBody>
          <a:bodyPr>
            <a:normAutofit/>
          </a:bodyPr>
          <a:lstStyle/>
          <a:p>
            <a:r>
              <a:rPr lang="en-SG" dirty="0"/>
              <a:t>Mission To </a:t>
            </a:r>
            <a:r>
              <a:rPr lang="en-US" dirty="0"/>
              <a:t>expand the WSA programme globally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80E5-627A-46DB-9EEB-27F9C401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608" y="1625455"/>
            <a:ext cx="8558784" cy="4381064"/>
          </a:xfrm>
        </p:spPr>
        <p:txBody>
          <a:bodyPr>
            <a:normAutofit fontScale="92500"/>
          </a:bodyPr>
          <a:lstStyle/>
          <a:p>
            <a:r>
              <a:rPr lang="en-SG" b="1" dirty="0"/>
              <a:t>Objective</a:t>
            </a:r>
          </a:p>
          <a:p>
            <a:pPr lvl="1"/>
            <a:r>
              <a:rPr lang="en-US" dirty="0"/>
              <a:t>Identify any </a:t>
            </a:r>
            <a:r>
              <a:rPr lang="en-US" b="1" dirty="0"/>
              <a:t>improvements</a:t>
            </a:r>
            <a:r>
              <a:rPr lang="en-US" dirty="0"/>
              <a:t> to the current WSA claims system before it can be pushed out globally </a:t>
            </a:r>
          </a:p>
          <a:p>
            <a:pPr lvl="2"/>
            <a:r>
              <a:rPr lang="en-US" dirty="0"/>
              <a:t>Improvements in terms of data collection</a:t>
            </a:r>
          </a:p>
          <a:p>
            <a:pPr lvl="2"/>
            <a:r>
              <a:rPr lang="en-US" dirty="0"/>
              <a:t>Improvements to the current internal controls and policies relating to claims.</a:t>
            </a:r>
            <a:endParaRPr lang="en-SG" dirty="0"/>
          </a:p>
          <a:p>
            <a:r>
              <a:rPr lang="en-SG" b="1" dirty="0"/>
              <a:t>Analysis</a:t>
            </a:r>
            <a:r>
              <a:rPr lang="en-SG" dirty="0"/>
              <a:t> </a:t>
            </a:r>
          </a:p>
          <a:p>
            <a:pPr lvl="1"/>
            <a:r>
              <a:rPr lang="en-US" dirty="0"/>
              <a:t>Basic statistical measures and findings from analysis of dataset variables </a:t>
            </a:r>
          </a:p>
          <a:p>
            <a:pPr lvl="1"/>
            <a:r>
              <a:rPr lang="en-US" dirty="0"/>
              <a:t>Effectiveness of internal controls based on preliminary analysis </a:t>
            </a:r>
          </a:p>
          <a:p>
            <a:pPr lvl="1"/>
            <a:r>
              <a:rPr lang="en-US" dirty="0"/>
              <a:t>Machine learning findings based on risk analysis </a:t>
            </a:r>
          </a:p>
          <a:p>
            <a:pPr lvl="1"/>
            <a:r>
              <a:rPr lang="en-US" dirty="0"/>
              <a:t>Expected outcomes and recommendations</a:t>
            </a:r>
          </a:p>
          <a:p>
            <a:r>
              <a:rPr lang="en-SG" b="1" dirty="0"/>
              <a:t>Shortcomings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Understanding of metadata</a:t>
            </a:r>
          </a:p>
          <a:p>
            <a:pPr lvl="1"/>
            <a:r>
              <a:rPr lang="en-SG" dirty="0"/>
              <a:t>Domain Knowledge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020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6890"/>
            <a:ext cx="7729728" cy="3101983"/>
          </a:xfrm>
        </p:spPr>
        <p:txBody>
          <a:bodyPr/>
          <a:lstStyle/>
          <a:p>
            <a:r>
              <a:rPr lang="en-SG" dirty="0"/>
              <a:t>Data/Metadata</a:t>
            </a:r>
          </a:p>
          <a:p>
            <a:pPr lvl="1"/>
            <a:r>
              <a:rPr lang="en-SG" dirty="0"/>
              <a:t>Had to guess certain metadata meaning e.g. RCPT_DT / EA_DT </a:t>
            </a:r>
          </a:p>
          <a:p>
            <a:pPr lvl="1"/>
            <a:r>
              <a:rPr lang="en-SG" dirty="0"/>
              <a:t>Dataset A and B are in inversed order</a:t>
            </a:r>
          </a:p>
          <a:p>
            <a:pPr lvl="1"/>
            <a:r>
              <a:rPr lang="en-SG" dirty="0"/>
              <a:t>Lack of Employee data for Employee Profile Analysis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209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6890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Assumptions made: </a:t>
            </a:r>
          </a:p>
          <a:p>
            <a:pPr lvl="1"/>
            <a:r>
              <a:rPr lang="en-SG" dirty="0"/>
              <a:t>WSA policy on Max. Amount claimable are per annum</a:t>
            </a:r>
          </a:p>
          <a:p>
            <a:pPr lvl="1"/>
            <a:r>
              <a:rPr lang="en-US" dirty="0"/>
              <a:t>RCPT_DT refers to the date a welfare benefit becomes claimable</a:t>
            </a:r>
          </a:p>
          <a:p>
            <a:pPr lvl="1"/>
            <a:r>
              <a:rPr lang="en-US" dirty="0"/>
              <a:t>CLM_DT refers to the actual date the claim gets submitted by the employee</a:t>
            </a:r>
            <a:endParaRPr lang="en-SG" dirty="0"/>
          </a:p>
          <a:p>
            <a:pPr lvl="1"/>
            <a:r>
              <a:rPr lang="en-SG" dirty="0"/>
              <a:t>Individuals can make multiple claims of the same category and will not violate rules as long as the sum of the claims per category are &lt; Max. Allowable Claim Limit specified (500,100,30)</a:t>
            </a:r>
          </a:p>
          <a:p>
            <a:pPr lvl="1"/>
            <a:r>
              <a:rPr lang="en-SG" dirty="0"/>
              <a:t>All claim categories can be made anytime within the year (including birthday claims) -&gt; Can consider revising this for BIRT claims to reduce #claims to transact</a:t>
            </a:r>
          </a:p>
          <a:p>
            <a:pPr lvl="1"/>
            <a:r>
              <a:rPr lang="en-SG" dirty="0"/>
              <a:t>Dataset A and B are in inversed order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72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Employees with most claims per category in two years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EC953-1029-4369-BD0E-90FE9E97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717105"/>
              </p:ext>
            </p:extLst>
          </p:nvPr>
        </p:nvGraphicFramePr>
        <p:xfrm>
          <a:off x="1478641" y="1475740"/>
          <a:ext cx="9071504" cy="50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4">
                  <a:extLst>
                    <a:ext uri="{9D8B030D-6E8A-4147-A177-3AD203B41FA5}">
                      <a16:colId xmlns:a16="http://schemas.microsoft.com/office/drawing/2014/main" val="1252760628"/>
                    </a:ext>
                  </a:extLst>
                </a:gridCol>
                <a:gridCol w="2459251">
                  <a:extLst>
                    <a:ext uri="{9D8B030D-6E8A-4147-A177-3AD203B41FA5}">
                      <a16:colId xmlns:a16="http://schemas.microsoft.com/office/drawing/2014/main" val="3166912014"/>
                    </a:ext>
                  </a:extLst>
                </a:gridCol>
                <a:gridCol w="3035929">
                  <a:extLst>
                    <a:ext uri="{9D8B030D-6E8A-4147-A177-3AD203B41FA5}">
                      <a16:colId xmlns:a16="http://schemas.microsoft.com/office/drawing/2014/main" val="2141188218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Claim Category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Employees (# claims)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51130"/>
                  </a:ext>
                </a:extLst>
              </a:tr>
              <a:tr h="1389887">
                <a:tc>
                  <a:txBody>
                    <a:bodyPr/>
                    <a:lstStyle/>
                    <a:p>
                      <a:r>
                        <a:rPr lang="en-SG" dirty="0"/>
                        <a:t># Flexi Claims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3122</a:t>
                      </a:r>
                      <a:r>
                        <a:rPr lang="en-SG" dirty="0"/>
                        <a:t> (32) ,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6707</a:t>
                      </a:r>
                      <a:r>
                        <a:rPr lang="en-SG" dirty="0"/>
                        <a:t> (29),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7420</a:t>
                      </a:r>
                      <a:r>
                        <a:rPr lang="en-SG" dirty="0"/>
                        <a:t> (28),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6243</a:t>
                      </a:r>
                      <a:r>
                        <a:rPr lang="en-SG" dirty="0"/>
                        <a:t> (27),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7713</a:t>
                      </a:r>
                      <a:r>
                        <a:rPr lang="en-SG" dirty="0"/>
                        <a:t> (25)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*Employees with most overall claims are also top in the Flexi Claims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7782"/>
                  </a:ext>
                </a:extLst>
              </a:tr>
              <a:tr h="704253">
                <a:tc>
                  <a:txBody>
                    <a:bodyPr/>
                    <a:lstStyle/>
                    <a:p>
                      <a:r>
                        <a:rPr lang="en-SG" dirty="0"/>
                        <a:t># MIIS Claims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4592 (18), 3371(12), 3419 (12), 2590(12)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06437"/>
                  </a:ext>
                </a:extLst>
              </a:tr>
              <a:tr h="649137">
                <a:tc>
                  <a:txBody>
                    <a:bodyPr/>
                    <a:lstStyle/>
                    <a:p>
                      <a:r>
                        <a:rPr lang="en-SG" dirty="0"/>
                        <a:t># Birthday Claims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6280 (22), 3957 (18), 10197(17), 4734 (16), 8843 (16)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96296"/>
                  </a:ext>
                </a:extLst>
              </a:tr>
              <a:tr h="323230">
                <a:tc rowSpan="5">
                  <a:txBody>
                    <a:bodyPr/>
                    <a:lstStyle/>
                    <a:p>
                      <a:r>
                        <a:rPr lang="en-SG" dirty="0"/>
                        <a:t># Overall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6243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31997"/>
                  </a:ext>
                </a:extLst>
              </a:tr>
              <a:tr h="3232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7713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06972"/>
                  </a:ext>
                </a:extLst>
              </a:tr>
              <a:tr h="3232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3122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38477"/>
                  </a:ext>
                </a:extLst>
              </a:tr>
              <a:tr h="3232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6707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90551"/>
                  </a:ext>
                </a:extLst>
              </a:tr>
              <a:tr h="3232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7420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Violations to WSA Claims Policy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EC953-1029-4369-BD0E-90FE9E97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322257"/>
              </p:ext>
            </p:extLst>
          </p:nvPr>
        </p:nvGraphicFramePr>
        <p:xfrm>
          <a:off x="1750423" y="1802674"/>
          <a:ext cx="8874033" cy="404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35">
                  <a:extLst>
                    <a:ext uri="{9D8B030D-6E8A-4147-A177-3AD203B41FA5}">
                      <a16:colId xmlns:a16="http://schemas.microsoft.com/office/drawing/2014/main" val="1252760628"/>
                    </a:ext>
                  </a:extLst>
                </a:gridCol>
                <a:gridCol w="1577882">
                  <a:extLst>
                    <a:ext uri="{9D8B030D-6E8A-4147-A177-3AD203B41FA5}">
                      <a16:colId xmlns:a16="http://schemas.microsoft.com/office/drawing/2014/main" val="3166912014"/>
                    </a:ext>
                  </a:extLst>
                </a:gridCol>
                <a:gridCol w="2060982">
                  <a:extLst>
                    <a:ext uri="{9D8B030D-6E8A-4147-A177-3AD203B41FA5}">
                      <a16:colId xmlns:a16="http://schemas.microsoft.com/office/drawing/2014/main" val="2141188218"/>
                    </a:ext>
                  </a:extLst>
                </a:gridCol>
                <a:gridCol w="2023338">
                  <a:extLst>
                    <a:ext uri="{9D8B030D-6E8A-4147-A177-3AD203B41FA5}">
                      <a16:colId xmlns:a16="http://schemas.microsoft.com/office/drawing/2014/main" val="2004279113"/>
                    </a:ext>
                  </a:extLst>
                </a:gridCol>
                <a:gridCol w="1724296">
                  <a:extLst>
                    <a:ext uri="{9D8B030D-6E8A-4147-A177-3AD203B41FA5}">
                      <a16:colId xmlns:a16="http://schemas.microsoft.com/office/drawing/2014/main" val="3637863847"/>
                    </a:ext>
                  </a:extLst>
                </a:gridCol>
              </a:tblGrid>
              <a:tr h="46170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Claim Submission Duration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/>
                        <a:t>Reimbursement Duration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51130"/>
                  </a:ext>
                </a:extLst>
              </a:tr>
              <a:tr h="1138453">
                <a:tc>
                  <a:txBody>
                    <a:bodyPr/>
                    <a:lstStyle/>
                    <a:p>
                      <a:r>
                        <a:rPr lang="en-SG" b="1" dirty="0"/>
                        <a:t>(Potential anomalies)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&lt;1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&gt;31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&lt;30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&gt;60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1418"/>
                  </a:ext>
                </a:extLst>
              </a:tr>
              <a:tr h="461706">
                <a:tc>
                  <a:txBody>
                    <a:bodyPr/>
                    <a:lstStyle/>
                    <a:p>
                      <a:r>
                        <a:rPr lang="en-SG" dirty="0"/>
                        <a:t># Claims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47782"/>
                  </a:ext>
                </a:extLst>
              </a:tr>
              <a:tr h="796918">
                <a:tc>
                  <a:txBody>
                    <a:bodyPr/>
                    <a:lstStyle/>
                    <a:p>
                      <a:r>
                        <a:rPr lang="en-SG" dirty="0"/>
                        <a:t># 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3002 out of 7695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(~39%)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3612 out of 7695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(~47%)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06437"/>
                  </a:ext>
                </a:extLst>
              </a:tr>
              <a:tr h="1138453">
                <a:tc>
                  <a:txBody>
                    <a:bodyPr/>
                    <a:lstStyle/>
                    <a:p>
                      <a:r>
                        <a:rPr lang="en-SG" dirty="0"/>
                        <a:t>Top 5 Employees who violated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3478, 4234, 11208, 3212, 4483 (4 claims)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9648, 9920, 6498, 4363, 7521, 5248, 8365, 2221 (4 claims)</a:t>
                      </a:r>
                      <a:endParaRPr lang="en-SG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9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4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Violations to Maximum Allowable Claim Amount (Per year)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B8B6B2-7685-4637-B777-D6086727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8051"/>
              </p:ext>
            </p:extLst>
          </p:nvPr>
        </p:nvGraphicFramePr>
        <p:xfrm>
          <a:off x="2032000" y="2159033"/>
          <a:ext cx="8128000" cy="253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9137978"/>
                    </a:ext>
                  </a:extLst>
                </a:gridCol>
                <a:gridCol w="1979749">
                  <a:extLst>
                    <a:ext uri="{9D8B030D-6E8A-4147-A177-3AD203B41FA5}">
                      <a16:colId xmlns:a16="http://schemas.microsoft.com/office/drawing/2014/main" val="2736781869"/>
                    </a:ext>
                  </a:extLst>
                </a:gridCol>
                <a:gridCol w="2084251">
                  <a:extLst>
                    <a:ext uri="{9D8B030D-6E8A-4147-A177-3AD203B41FA5}">
                      <a16:colId xmlns:a16="http://schemas.microsoft.com/office/drawing/2014/main" val="3035828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8163601"/>
                    </a:ext>
                  </a:extLst>
                </a:gridCol>
              </a:tblGrid>
              <a:tr h="482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Claim Category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FLXI (1-8)</a:t>
                      </a:r>
                    </a:p>
                    <a:p>
                      <a:pPr algn="ctr"/>
                      <a:r>
                        <a:rPr lang="en-SG" dirty="0"/>
                        <a:t>Max =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MIIS</a:t>
                      </a:r>
                    </a:p>
                    <a:p>
                      <a:pPr algn="ctr"/>
                      <a:r>
                        <a:rPr lang="en-SG" dirty="0"/>
                        <a:t>Max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</a:t>
                      </a:r>
                    </a:p>
                    <a:p>
                      <a:pPr algn="ctr"/>
                      <a:r>
                        <a:rPr lang="en-SG" dirty="0"/>
                        <a:t>Max =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14482"/>
                  </a:ext>
                </a:extLst>
              </a:tr>
              <a:tr h="921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# Claims exceeding Maximum Claim Amount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3183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4768"/>
                  </a:ext>
                </a:extLst>
              </a:tr>
              <a:tr h="711134">
                <a:tc>
                  <a:txBody>
                    <a:bodyPr/>
                    <a:lstStyle/>
                    <a:p>
                      <a:r>
                        <a:rPr lang="en-SG" dirty="0"/>
                        <a:t>Top 5 Employees who violated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6172, 9846, 8723, 1729, 2741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1633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1856, 7881, 6878, 6153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8876, 5999, 7466, 8123, 10402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2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634-13C8-4D13-90A1-4A507404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Claims without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9EBE-E0D1-488A-B84F-4CCCB738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13.9% (5109) of claims didn’t appear to be audited.</a:t>
            </a:r>
          </a:p>
          <a:p>
            <a:r>
              <a:rPr lang="en-SG" dirty="0"/>
              <a:t>These unaudited claims all occur in 2018</a:t>
            </a:r>
          </a:p>
          <a:p>
            <a:r>
              <a:rPr lang="en-SG" dirty="0"/>
              <a:t>Unaudited claims whose reimbursement date occur after the 2018 audit date (20/9/18) = 2888/5109  (56.5%)</a:t>
            </a:r>
          </a:p>
          <a:p>
            <a:r>
              <a:rPr lang="en-SG" dirty="0"/>
              <a:t>Top unaudited Flexi benefit subcategory = </a:t>
            </a:r>
            <a:r>
              <a:rPr lang="en-SG" dirty="0" err="1"/>
              <a:t>Welness</a:t>
            </a:r>
            <a:r>
              <a:rPr lang="en-SG" dirty="0"/>
              <a:t> (586 claims)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94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2978"/>
            <a:ext cx="7729728" cy="1188720"/>
          </a:xfrm>
        </p:spPr>
        <p:txBody>
          <a:bodyPr/>
          <a:lstStyle/>
          <a:p>
            <a:r>
              <a:rPr lang="en-SG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1930"/>
            <a:ext cx="7729728" cy="3101983"/>
          </a:xfrm>
        </p:spPr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SG" dirty="0"/>
              <a:t>Further exploratory analysis findings with fraudulent labels</a:t>
            </a:r>
          </a:p>
          <a:p>
            <a:pPr lvl="1"/>
            <a:r>
              <a:rPr lang="en-SG" dirty="0"/>
              <a:t>Machine Learning Implementation &amp; Results </a:t>
            </a:r>
          </a:p>
        </p:txBody>
      </p:sp>
    </p:spTree>
    <p:extLst>
      <p:ext uri="{BB962C8B-B14F-4D97-AF65-F5344CB8AC3E}">
        <p14:creationId xmlns:p14="http://schemas.microsoft.com/office/powerpoint/2010/main" val="39359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7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any particular Category of benefits has a higher risk of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147-D261-4B5C-97B2-D79C2EB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6890"/>
            <a:ext cx="7729728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 particular WSA_TYP category has a particularly high risk.</a:t>
            </a:r>
          </a:p>
          <a:p>
            <a:r>
              <a:rPr lang="en-US" dirty="0"/>
              <a:t>No particular FLEXBEN_TYPE category within FLEXIBLE benefits has a particularly high risk</a:t>
            </a:r>
          </a:p>
          <a:p>
            <a:pPr lvl="1"/>
            <a:r>
              <a:rPr lang="en-US" dirty="0"/>
              <a:t> Highest was 8.0 (Prof. Membership Fees) followed by 6.0 (Personal/Work Enrichment)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0195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217</TotalTime>
  <Words>1162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 MT (Body)</vt:lpstr>
      <vt:lpstr>Arial</vt:lpstr>
      <vt:lpstr>Gill Sans MT</vt:lpstr>
      <vt:lpstr>Parcel</vt:lpstr>
      <vt:lpstr>Brovsi Fraud Risk Data ANALYSIS</vt:lpstr>
      <vt:lpstr>Mission To expand the WSA programme globally</vt:lpstr>
      <vt:lpstr>Preliminary analysis</vt:lpstr>
      <vt:lpstr>Employees with most claims per category in two years</vt:lpstr>
      <vt:lpstr>Violations to WSA Claims Policy</vt:lpstr>
      <vt:lpstr>Violations to Maximum Allowable Claim Amount (Per year)</vt:lpstr>
      <vt:lpstr>Claims without audit</vt:lpstr>
      <vt:lpstr>Risk analysis</vt:lpstr>
      <vt:lpstr>Are there any particular Category of benefits has a higher risk of fraud</vt:lpstr>
      <vt:lpstr>Fraudulent claims have a higher % of claims &lt;=100</vt:lpstr>
      <vt:lpstr>Top Flexi Sub-Categories for non-fraud = 3,4,5       Top Flexi Sub-Categories for fraud = 4,5,6</vt:lpstr>
      <vt:lpstr>Average claim amounts vary across time for fraud / non-fraud cases</vt:lpstr>
      <vt:lpstr>PowerPoint Presentation</vt:lpstr>
      <vt:lpstr>Data Cleaning/PREPARATION</vt:lpstr>
      <vt:lpstr>Feature engineering</vt:lpstr>
      <vt:lpstr>UNSUPERVISED Machine Learning techniques</vt:lpstr>
      <vt:lpstr>Ensemble method provides the best overall True positive predictions </vt:lpstr>
      <vt:lpstr>Recommendations on policy</vt:lpstr>
      <vt:lpstr>Recommendations based machine learning results</vt:lpstr>
      <vt:lpstr>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Brovsi Fraud Risk Data ANALYSIS</dc:title>
  <dc:creator>Ranon Sim</dc:creator>
  <cp:lastModifiedBy>Ranon Sim</cp:lastModifiedBy>
  <cp:revision>43</cp:revision>
  <dcterms:created xsi:type="dcterms:W3CDTF">2019-07-14T12:26:31Z</dcterms:created>
  <dcterms:modified xsi:type="dcterms:W3CDTF">2019-07-14T16:04:27Z</dcterms:modified>
</cp:coreProperties>
</file>