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82" r:id="rId4"/>
    <p:sldId id="283" r:id="rId5"/>
    <p:sldId id="284" r:id="rId6"/>
    <p:sldId id="267" r:id="rId7"/>
    <p:sldId id="285" r:id="rId8"/>
    <p:sldId id="286" r:id="rId9"/>
    <p:sldId id="293" r:id="rId10"/>
    <p:sldId id="288" r:id="rId11"/>
    <p:sldId id="280" r:id="rId12"/>
    <p:sldId id="290" r:id="rId13"/>
    <p:sldId id="289" r:id="rId14"/>
    <p:sldId id="281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562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#d.--If-you-were-a-taxi-driver,-how-would-you-minimize-your-work-time-while-retaining-the-average-wages-earned-by-a-typical-taxi-in-the-dataset?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A476-7019-4DFB-9CC2-606EE7FF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SG" dirty="0"/>
              <a:t>NYC TAXI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5FC23-5DCC-4482-A6CA-628E09EB56FB}"/>
              </a:ext>
            </a:extLst>
          </p:cNvPr>
          <p:cNvSpPr txBox="1"/>
          <p:nvPr/>
        </p:nvSpPr>
        <p:spPr>
          <a:xfrm>
            <a:off x="3637280" y="4619228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By: Ranon Sim </a:t>
            </a:r>
          </a:p>
        </p:txBody>
      </p:sp>
    </p:spTree>
    <p:extLst>
      <p:ext uri="{BB962C8B-B14F-4D97-AF65-F5344CB8AC3E}">
        <p14:creationId xmlns:p14="http://schemas.microsoft.com/office/powerpoint/2010/main" val="23727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24F0-A3BB-4AD9-AF82-B825C937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684" y="260898"/>
            <a:ext cx="7729728" cy="1188720"/>
          </a:xfrm>
        </p:spPr>
        <p:txBody>
          <a:bodyPr/>
          <a:lstStyle/>
          <a:p>
            <a:r>
              <a:rPr lang="en-SG" dirty="0"/>
              <a:t>Approach to Building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1D0C6-2DE3-4624-9383-D797524F36DE}"/>
              </a:ext>
            </a:extLst>
          </p:cNvPr>
          <p:cNvSpPr/>
          <p:nvPr/>
        </p:nvSpPr>
        <p:spPr>
          <a:xfrm>
            <a:off x="2466793" y="5721790"/>
            <a:ext cx="2743179" cy="1053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Create Naïve Baseline model (Average value of the target in the training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221E2-C148-4D52-B9A9-1E82540BA877}"/>
              </a:ext>
            </a:extLst>
          </p:cNvPr>
          <p:cNvSpPr/>
          <p:nvPr/>
        </p:nvSpPr>
        <p:spPr>
          <a:xfrm>
            <a:off x="5940547" y="2215697"/>
            <a:ext cx="5998903" cy="11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Build &amp; Evaluate Models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07DF5C-6BD1-4FFA-A314-9864EAEEA9D5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2050064" y="2729279"/>
            <a:ext cx="534159" cy="8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9504-31B2-4B1D-A2B7-493369CAD119}"/>
              </a:ext>
            </a:extLst>
          </p:cNvPr>
          <p:cNvSpPr/>
          <p:nvPr/>
        </p:nvSpPr>
        <p:spPr>
          <a:xfrm>
            <a:off x="9065068" y="4103375"/>
            <a:ext cx="1341675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Try more complex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3E1412-7F4A-4677-BD1D-BBAD7B81CC76}"/>
              </a:ext>
            </a:extLst>
          </p:cNvPr>
          <p:cNvSpPr/>
          <p:nvPr/>
        </p:nvSpPr>
        <p:spPr>
          <a:xfrm>
            <a:off x="2584223" y="3833485"/>
            <a:ext cx="2625749" cy="11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Identify the evaluation criteria (RMSE)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8B0242-4BF5-4FE2-8E11-605E3E7EA645}"/>
              </a:ext>
            </a:extLst>
          </p:cNvPr>
          <p:cNvSpPr/>
          <p:nvPr/>
        </p:nvSpPr>
        <p:spPr>
          <a:xfrm>
            <a:off x="2584223" y="2174274"/>
            <a:ext cx="2625749" cy="112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Identify feature set to use as predictors + models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1ABD52-4C9F-44D7-89BB-5B41AB4785F3}"/>
              </a:ext>
            </a:extLst>
          </p:cNvPr>
          <p:cNvSpPr/>
          <p:nvPr/>
        </p:nvSpPr>
        <p:spPr>
          <a:xfrm>
            <a:off x="101785" y="2165931"/>
            <a:ext cx="1948279" cy="112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cleaning and selection completed 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A1068FD5-ED03-4424-A8AB-E27BB876F938}"/>
              </a:ext>
            </a:extLst>
          </p:cNvPr>
          <p:cNvSpPr/>
          <p:nvPr/>
        </p:nvSpPr>
        <p:spPr>
          <a:xfrm>
            <a:off x="3650696" y="3344520"/>
            <a:ext cx="492801" cy="5031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0BB6F7B-36D5-4BAD-8A07-6AF18499CE85}"/>
              </a:ext>
            </a:extLst>
          </p:cNvPr>
          <p:cNvSpPr/>
          <p:nvPr/>
        </p:nvSpPr>
        <p:spPr>
          <a:xfrm>
            <a:off x="3650695" y="5081585"/>
            <a:ext cx="492801" cy="50311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A7F701-C432-4826-B8BD-6E7496931409}"/>
              </a:ext>
            </a:extLst>
          </p:cNvPr>
          <p:cNvCxnSpPr>
            <a:cxnSpLocks/>
          </p:cNvCxnSpPr>
          <p:nvPr/>
        </p:nvCxnSpPr>
        <p:spPr>
          <a:xfrm>
            <a:off x="5231016" y="3601675"/>
            <a:ext cx="7359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5CF26-0752-41BF-8595-AB88D1EEDB0D}"/>
              </a:ext>
            </a:extLst>
          </p:cNvPr>
          <p:cNvSpPr/>
          <p:nvPr/>
        </p:nvSpPr>
        <p:spPr>
          <a:xfrm>
            <a:off x="5859560" y="4103375"/>
            <a:ext cx="1399202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more features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AADA1-C15C-4759-BEFA-ACD8883112B8}"/>
              </a:ext>
            </a:extLst>
          </p:cNvPr>
          <p:cNvSpPr/>
          <p:nvPr/>
        </p:nvSpPr>
        <p:spPr>
          <a:xfrm>
            <a:off x="7350052" y="4110164"/>
            <a:ext cx="1623726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Tweak hyperparameters of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7DCF4-C94B-4C4C-9828-D71C36445A40}"/>
              </a:ext>
            </a:extLst>
          </p:cNvPr>
          <p:cNvSpPr txBox="1"/>
          <p:nvPr/>
        </p:nvSpPr>
        <p:spPr>
          <a:xfrm>
            <a:off x="5734763" y="5200831"/>
            <a:ext cx="162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u="sng" dirty="0"/>
              <a:t>Identify using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Correlation matrix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Feature Importance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Feature Selection techniques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SG" sz="1200" dirty="0"/>
              <a:t>Feature Engineering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3221EE-B174-4769-9BD7-AEF4731BDAE3}"/>
              </a:ext>
            </a:extLst>
          </p:cNvPr>
          <p:cNvSpPr/>
          <p:nvPr/>
        </p:nvSpPr>
        <p:spPr>
          <a:xfrm>
            <a:off x="10554487" y="4103375"/>
            <a:ext cx="1341675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 more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814356-620A-4914-AE9D-45D9D6830FD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559161" y="3319949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88F061-54C6-4BE0-AAAE-32E8A2E24721}"/>
              </a:ext>
            </a:extLst>
          </p:cNvPr>
          <p:cNvCxnSpPr>
            <a:cxnSpLocks/>
          </p:cNvCxnSpPr>
          <p:nvPr/>
        </p:nvCxnSpPr>
        <p:spPr>
          <a:xfrm flipV="1">
            <a:off x="8105461" y="3300968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F6FA53-B6FB-4E8D-8A52-8D79C2A80221}"/>
              </a:ext>
            </a:extLst>
          </p:cNvPr>
          <p:cNvCxnSpPr>
            <a:cxnSpLocks/>
          </p:cNvCxnSpPr>
          <p:nvPr/>
        </p:nvCxnSpPr>
        <p:spPr>
          <a:xfrm flipV="1">
            <a:off x="9637641" y="3318386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D71039-9620-49DD-9ABE-14A0433EE7B7}"/>
              </a:ext>
            </a:extLst>
          </p:cNvPr>
          <p:cNvCxnSpPr>
            <a:cxnSpLocks/>
          </p:cNvCxnSpPr>
          <p:nvPr/>
        </p:nvCxnSpPr>
        <p:spPr>
          <a:xfrm flipV="1">
            <a:off x="11157286" y="3344520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559232-35F8-475C-9815-5AD86C60BC27}"/>
              </a:ext>
            </a:extLst>
          </p:cNvPr>
          <p:cNvSpPr txBox="1"/>
          <p:nvPr/>
        </p:nvSpPr>
        <p:spPr>
          <a:xfrm>
            <a:off x="7331490" y="5221172"/>
            <a:ext cx="15424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u="sng" dirty="0"/>
              <a:t>Identify using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200" dirty="0"/>
              <a:t>Grid Search Technique</a:t>
            </a:r>
            <a:endParaRPr lang="en-SG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78CE65-4EEB-4998-A55C-CF1EE8EA0817}"/>
              </a:ext>
            </a:extLst>
          </p:cNvPr>
          <p:cNvSpPr txBox="1"/>
          <p:nvPr/>
        </p:nvSpPr>
        <p:spPr>
          <a:xfrm>
            <a:off x="10406743" y="5233364"/>
            <a:ext cx="154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200" dirty="0"/>
              <a:t>Internal/External data</a:t>
            </a:r>
            <a:endParaRPr lang="en-SG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C3363-50CE-4DDA-A712-BC88280A4C55}"/>
              </a:ext>
            </a:extLst>
          </p:cNvPr>
          <p:cNvSpPr txBox="1"/>
          <p:nvPr/>
        </p:nvSpPr>
        <p:spPr>
          <a:xfrm>
            <a:off x="8928217" y="5244934"/>
            <a:ext cx="154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200" dirty="0"/>
              <a:t>LGBM  etc.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50405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E26A-2CA1-441F-BED6-235807988FE2}"/>
              </a:ext>
            </a:extLst>
          </p:cNvPr>
          <p:cNvSpPr/>
          <p:nvPr/>
        </p:nvSpPr>
        <p:spPr>
          <a:xfrm>
            <a:off x="1037617" y="1197596"/>
            <a:ext cx="2860605" cy="175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Train a Basic Predictive Model for Fare /Tip Amount with Simple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721B1-E7B0-4CF2-AB12-9ADBF1884EFB}"/>
              </a:ext>
            </a:extLst>
          </p:cNvPr>
          <p:cNvSpPr/>
          <p:nvPr/>
        </p:nvSpPr>
        <p:spPr>
          <a:xfrm>
            <a:off x="5206079" y="1197596"/>
            <a:ext cx="2666213" cy="175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Continue to tweak the Random Forest Regressor hyperparameters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F6569-88EA-4B77-AFEE-F11878F996B7}"/>
              </a:ext>
            </a:extLst>
          </p:cNvPr>
          <p:cNvSpPr/>
          <p:nvPr/>
        </p:nvSpPr>
        <p:spPr>
          <a:xfrm>
            <a:off x="1037617" y="3108025"/>
            <a:ext cx="2860605" cy="1816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Features used</a:t>
            </a:r>
          </a:p>
          <a:p>
            <a:r>
              <a:rPr lang="en-US" dirty="0"/>
              <a:t>Models used:</a:t>
            </a:r>
          </a:p>
          <a:p>
            <a:pPr marL="342900" indent="-342900">
              <a:buAutoNum type="arabicParenR"/>
            </a:pPr>
            <a:r>
              <a:rPr lang="en-US" dirty="0"/>
              <a:t>Linear Regression</a:t>
            </a:r>
          </a:p>
          <a:p>
            <a:pPr marL="342900" indent="-342900">
              <a:buAutoNum type="arabicParenR"/>
            </a:pPr>
            <a:r>
              <a:rPr lang="en-US" dirty="0"/>
              <a:t>Decision Tree</a:t>
            </a:r>
          </a:p>
          <a:p>
            <a:pPr marL="342900" indent="-342900">
              <a:buAutoNum type="arabicParenR"/>
            </a:pPr>
            <a:r>
              <a:rPr lang="en-US" dirty="0"/>
              <a:t>Random Forest 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3072C341-D3A1-46B2-A371-1609E77FF6CE}"/>
              </a:ext>
            </a:extLst>
          </p:cNvPr>
          <p:cNvSpPr txBox="1"/>
          <p:nvPr/>
        </p:nvSpPr>
        <p:spPr>
          <a:xfrm>
            <a:off x="-18595" y="1952580"/>
            <a:ext cx="111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E019DC49-167D-4376-9493-5AA06FC67B88}"/>
              </a:ext>
            </a:extLst>
          </p:cNvPr>
          <p:cNvSpPr txBox="1"/>
          <p:nvPr/>
        </p:nvSpPr>
        <p:spPr>
          <a:xfrm>
            <a:off x="-70550" y="5466066"/>
            <a:ext cx="163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53F95681-A70F-4942-BA98-9FBE496CB262}"/>
              </a:ext>
            </a:extLst>
          </p:cNvPr>
          <p:cNvSpPr txBox="1"/>
          <p:nvPr/>
        </p:nvSpPr>
        <p:spPr>
          <a:xfrm>
            <a:off x="-52246" y="3731640"/>
            <a:ext cx="140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Features/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399F8DCD-0CF0-4A96-B687-E39F584A844C}"/>
              </a:ext>
            </a:extLst>
          </p:cNvPr>
          <p:cNvSpPr txBox="1"/>
          <p:nvPr/>
        </p:nvSpPr>
        <p:spPr>
          <a:xfrm>
            <a:off x="3730732" y="31034"/>
            <a:ext cx="493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Model Building Phases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5ECF44-3DC9-4DB2-A8FD-93E49C14DF6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097424" y="2072908"/>
            <a:ext cx="110865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7EF62-684A-4B03-A477-E52AD6B531C0}"/>
              </a:ext>
            </a:extLst>
          </p:cNvPr>
          <p:cNvCxnSpPr>
            <a:cxnSpLocks/>
          </p:cNvCxnSpPr>
          <p:nvPr/>
        </p:nvCxnSpPr>
        <p:spPr>
          <a:xfrm>
            <a:off x="3494550" y="971920"/>
            <a:ext cx="479041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C577E7-7CF6-459A-971D-8B3DA0245CE5}"/>
              </a:ext>
            </a:extLst>
          </p:cNvPr>
          <p:cNvCxnSpPr>
            <a:cxnSpLocks/>
          </p:cNvCxnSpPr>
          <p:nvPr/>
        </p:nvCxnSpPr>
        <p:spPr>
          <a:xfrm>
            <a:off x="11324269" y="5038325"/>
            <a:ext cx="3523" cy="94154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464E31-2EDB-459C-8569-112BDB1CC2E9}"/>
              </a:ext>
            </a:extLst>
          </p:cNvPr>
          <p:cNvSpPr/>
          <p:nvPr/>
        </p:nvSpPr>
        <p:spPr>
          <a:xfrm>
            <a:off x="4153100" y="554254"/>
            <a:ext cx="388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Iterative Improvement on models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5B7DA6-35D5-497D-9CE4-ABDDFE9057EE}"/>
              </a:ext>
            </a:extLst>
          </p:cNvPr>
          <p:cNvSpPr/>
          <p:nvPr/>
        </p:nvSpPr>
        <p:spPr>
          <a:xfrm>
            <a:off x="5184561" y="3108024"/>
            <a:ext cx="2687731" cy="1816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Features used</a:t>
            </a:r>
          </a:p>
          <a:p>
            <a:r>
              <a:rPr lang="en-US" dirty="0"/>
              <a:t>Models used:</a:t>
            </a:r>
          </a:p>
          <a:p>
            <a:pPr marL="342900" indent="-342900">
              <a:buAutoNum type="arabicParenR"/>
            </a:pPr>
            <a:r>
              <a:rPr lang="en-US" dirty="0"/>
              <a:t>Random Forest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60193F-E46F-4098-8627-B5B34DE2BB9B}"/>
              </a:ext>
            </a:extLst>
          </p:cNvPr>
          <p:cNvSpPr/>
          <p:nvPr/>
        </p:nvSpPr>
        <p:spPr>
          <a:xfrm>
            <a:off x="1037617" y="5149866"/>
            <a:ext cx="2860606" cy="1604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Random Forest Regressor model is the best model in the bunch.</a:t>
            </a:r>
          </a:p>
          <a:p>
            <a:pPr algn="ctr"/>
            <a:r>
              <a:rPr lang="en-US" dirty="0"/>
              <a:t>Overfitting of model observed in the best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BC25B4-D1DC-4A8D-99ED-A8404CAE8C2B}"/>
              </a:ext>
            </a:extLst>
          </p:cNvPr>
          <p:cNvSpPr/>
          <p:nvPr/>
        </p:nvSpPr>
        <p:spPr>
          <a:xfrm>
            <a:off x="5184561" y="5149865"/>
            <a:ext cx="2687731" cy="1604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Tweaking of hyperparameters reduces variance and improves  RMSE of RF 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6FF87D-738F-4458-9C3F-72BFE73AD49E}"/>
              </a:ext>
            </a:extLst>
          </p:cNvPr>
          <p:cNvSpPr/>
          <p:nvPr/>
        </p:nvSpPr>
        <p:spPr>
          <a:xfrm>
            <a:off x="3842640" y="2340741"/>
            <a:ext cx="14656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Further tune RF</a:t>
            </a:r>
          </a:p>
          <a:p>
            <a:pPr algn="ctr"/>
            <a:r>
              <a:rPr lang="en-SG" sz="1400" b="1" dirty="0"/>
              <a:t> hyper-</a:t>
            </a:r>
          </a:p>
          <a:p>
            <a:pPr algn="ctr"/>
            <a:r>
              <a:rPr lang="en-SG" sz="1400" b="1" dirty="0"/>
              <a:t>parameters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9825C0-A912-4366-B4F8-95BD7B5B98EC}"/>
              </a:ext>
            </a:extLst>
          </p:cNvPr>
          <p:cNvCxnSpPr>
            <a:cxnSpLocks/>
          </p:cNvCxnSpPr>
          <p:nvPr/>
        </p:nvCxnSpPr>
        <p:spPr>
          <a:xfrm flipV="1">
            <a:off x="8127076" y="2038229"/>
            <a:ext cx="110865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B1EC195-4D28-474F-995F-16F7075788CD}"/>
              </a:ext>
            </a:extLst>
          </p:cNvPr>
          <p:cNvSpPr/>
          <p:nvPr/>
        </p:nvSpPr>
        <p:spPr>
          <a:xfrm>
            <a:off x="7966165" y="2317117"/>
            <a:ext cx="139814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dirty="0"/>
              <a:t>Add New</a:t>
            </a:r>
          </a:p>
          <a:p>
            <a:pPr algn="ctr"/>
            <a:r>
              <a:rPr lang="en-SG" sz="1400" b="1" dirty="0"/>
              <a:t> Features</a:t>
            </a:r>
          </a:p>
          <a:p>
            <a:pPr algn="ctr"/>
            <a:r>
              <a:rPr lang="en-SG" sz="1400" b="1" dirty="0"/>
              <a:t>+ </a:t>
            </a:r>
          </a:p>
          <a:p>
            <a:pPr algn="ctr"/>
            <a:r>
              <a:rPr lang="en-SG" sz="1400" b="1" dirty="0"/>
              <a:t>Check for </a:t>
            </a:r>
          </a:p>
          <a:p>
            <a:pPr algn="ctr"/>
            <a:r>
              <a:rPr lang="en-SG" sz="1400" b="1" dirty="0"/>
              <a:t>Collinearity</a:t>
            </a:r>
          </a:p>
          <a:p>
            <a:pPr algn="ctr"/>
            <a:r>
              <a:rPr lang="en-SG" sz="1400" b="1" dirty="0"/>
              <a:t>+</a:t>
            </a:r>
          </a:p>
          <a:p>
            <a:pPr algn="ctr"/>
            <a:endParaRPr lang="en-SG" sz="1400" b="1" dirty="0"/>
          </a:p>
          <a:p>
            <a:pPr algn="ctr"/>
            <a:r>
              <a:rPr lang="en-SG" sz="1400" b="1" dirty="0"/>
              <a:t>Use </a:t>
            </a:r>
          </a:p>
          <a:p>
            <a:pPr algn="ctr"/>
            <a:r>
              <a:rPr lang="en-SG" sz="1400" b="1" dirty="0"/>
              <a:t>Lasso </a:t>
            </a:r>
          </a:p>
          <a:p>
            <a:pPr algn="ctr"/>
            <a:r>
              <a:rPr lang="en-SG" sz="1400" b="1" dirty="0"/>
              <a:t>Regularization</a:t>
            </a:r>
          </a:p>
          <a:p>
            <a:pPr algn="ctr"/>
            <a:r>
              <a:rPr lang="en-SG" sz="1400" b="1" dirty="0"/>
              <a:t>for feature </a:t>
            </a:r>
          </a:p>
          <a:p>
            <a:pPr algn="ctr"/>
            <a:r>
              <a:rPr lang="en-SG" sz="1400" b="1" dirty="0"/>
              <a:t>selection</a:t>
            </a:r>
          </a:p>
          <a:p>
            <a:pPr algn="ctr"/>
            <a:endParaRPr lang="en-SG" sz="1400" b="1" dirty="0"/>
          </a:p>
          <a:p>
            <a:pPr algn="ctr"/>
            <a:endParaRPr lang="en-SG" sz="1400" b="1" dirty="0"/>
          </a:p>
          <a:p>
            <a:pPr algn="ctr"/>
            <a:endParaRPr lang="en-SG" sz="14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E9F0A2-2F2E-4A83-B04E-A222603CB60E}"/>
              </a:ext>
            </a:extLst>
          </p:cNvPr>
          <p:cNvSpPr/>
          <p:nvPr/>
        </p:nvSpPr>
        <p:spPr>
          <a:xfrm>
            <a:off x="9235731" y="1172808"/>
            <a:ext cx="2666213" cy="175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Continue to tweak the Random Forest Regressor hyperparameters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4FC8A-8702-4957-A6C6-8E3344790C96}"/>
              </a:ext>
            </a:extLst>
          </p:cNvPr>
          <p:cNvSpPr/>
          <p:nvPr/>
        </p:nvSpPr>
        <p:spPr>
          <a:xfrm>
            <a:off x="9327975" y="3079405"/>
            <a:ext cx="2666212" cy="18164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Features used</a:t>
            </a:r>
          </a:p>
          <a:p>
            <a:r>
              <a:rPr lang="en-US" dirty="0"/>
              <a:t>Models used:</a:t>
            </a:r>
          </a:p>
          <a:p>
            <a:pPr marL="342900" indent="-342900">
              <a:buAutoNum type="arabicParenR"/>
            </a:pPr>
            <a:r>
              <a:rPr lang="en-US" dirty="0"/>
              <a:t>Random Forest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B84E18-2BCD-4F63-9E87-35AF910E4C14}"/>
              </a:ext>
            </a:extLst>
          </p:cNvPr>
          <p:cNvSpPr/>
          <p:nvPr/>
        </p:nvSpPr>
        <p:spPr>
          <a:xfrm>
            <a:off x="9286906" y="5125077"/>
            <a:ext cx="2725264" cy="1604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Time-related features are not linearly correlated with tip/fare amount</a:t>
            </a:r>
          </a:p>
          <a:p>
            <a:pPr algn="ctr"/>
            <a:r>
              <a:rPr lang="en-US" dirty="0"/>
              <a:t>Adding of features greatly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57376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F0012-5101-4FAC-ADDA-3F9EE62C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7" y="1760308"/>
            <a:ext cx="5435976" cy="5097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3E7EB-BD7F-446E-82A5-92F23468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1712136"/>
            <a:ext cx="6225292" cy="50976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ED11674-A69C-41BA-872B-111E9F7E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0" y="142613"/>
            <a:ext cx="9704486" cy="741307"/>
          </a:xfrm>
        </p:spPr>
        <p:txBody>
          <a:bodyPr>
            <a:noAutofit/>
          </a:bodyPr>
          <a:lstStyle/>
          <a:p>
            <a:r>
              <a:rPr lang="en-SG" sz="1600" dirty="0"/>
              <a:t>Weak linear correlation between time/location based variables and target could imply a non-linear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C7EDD9-4CD1-4DAC-9504-8B8EC63A2A35}"/>
              </a:ext>
            </a:extLst>
          </p:cNvPr>
          <p:cNvSpPr/>
          <p:nvPr/>
        </p:nvSpPr>
        <p:spPr>
          <a:xfrm>
            <a:off x="1925694" y="1453253"/>
            <a:ext cx="179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600" b="1" dirty="0"/>
              <a:t>Original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CAFD4-0E65-41A1-8BFE-451F5C44DD03}"/>
              </a:ext>
            </a:extLst>
          </p:cNvPr>
          <p:cNvSpPr/>
          <p:nvPr/>
        </p:nvSpPr>
        <p:spPr>
          <a:xfrm>
            <a:off x="7181483" y="1434542"/>
            <a:ext cx="3823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600" b="1" dirty="0"/>
              <a:t>Original + Time and Location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39EF8-C88F-4A5C-9BDE-5006D78080AD}"/>
              </a:ext>
            </a:extLst>
          </p:cNvPr>
          <p:cNvSpPr/>
          <p:nvPr/>
        </p:nvSpPr>
        <p:spPr>
          <a:xfrm>
            <a:off x="41498" y="965573"/>
            <a:ext cx="11824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600" b="1" i="1" dirty="0"/>
              <a:t>This could also be why a non-linear model like Random Forest Regressor will perform better than a linear model (linear regressor)</a:t>
            </a:r>
          </a:p>
        </p:txBody>
      </p:sp>
    </p:spTree>
    <p:extLst>
      <p:ext uri="{BB962C8B-B14F-4D97-AF65-F5344CB8AC3E}">
        <p14:creationId xmlns:p14="http://schemas.microsoft.com/office/powerpoint/2010/main" val="74412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83F-81A4-4EAC-99F5-424B6D9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4314"/>
            <a:ext cx="7729728" cy="643115"/>
          </a:xfrm>
        </p:spPr>
        <p:txBody>
          <a:bodyPr>
            <a:normAutofit fontScale="90000"/>
          </a:bodyPr>
          <a:lstStyle/>
          <a:p>
            <a:r>
              <a:rPr lang="en-SG" dirty="0"/>
              <a:t>Model Evaluation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64567-6977-4673-8318-CF0DFDBEE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98649"/>
              </p:ext>
            </p:extLst>
          </p:nvPr>
        </p:nvGraphicFramePr>
        <p:xfrm>
          <a:off x="809896" y="963726"/>
          <a:ext cx="10914744" cy="427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233">
                  <a:extLst>
                    <a:ext uri="{9D8B030D-6E8A-4147-A177-3AD203B41FA5}">
                      <a16:colId xmlns:a16="http://schemas.microsoft.com/office/drawing/2014/main" val="2439137978"/>
                    </a:ext>
                  </a:extLst>
                </a:gridCol>
                <a:gridCol w="2137811">
                  <a:extLst>
                    <a:ext uri="{9D8B030D-6E8A-4147-A177-3AD203B41FA5}">
                      <a16:colId xmlns:a16="http://schemas.microsoft.com/office/drawing/2014/main" val="1344746657"/>
                    </a:ext>
                  </a:extLst>
                </a:gridCol>
                <a:gridCol w="2137811">
                  <a:extLst>
                    <a:ext uri="{9D8B030D-6E8A-4147-A177-3AD203B41FA5}">
                      <a16:colId xmlns:a16="http://schemas.microsoft.com/office/drawing/2014/main" val="2736781869"/>
                    </a:ext>
                  </a:extLst>
                </a:gridCol>
                <a:gridCol w="2250656">
                  <a:extLst>
                    <a:ext uri="{9D8B030D-6E8A-4147-A177-3AD203B41FA5}">
                      <a16:colId xmlns:a16="http://schemas.microsoft.com/office/drawing/2014/main" val="3035828974"/>
                    </a:ext>
                  </a:extLst>
                </a:gridCol>
                <a:gridCol w="2194233">
                  <a:extLst>
                    <a:ext uri="{9D8B030D-6E8A-4147-A177-3AD203B41FA5}">
                      <a16:colId xmlns:a16="http://schemas.microsoft.com/office/drawing/2014/main" val="618163601"/>
                    </a:ext>
                  </a:extLst>
                </a:gridCol>
              </a:tblGrid>
              <a:tr h="663532">
                <a:tc gridSpan="5">
                  <a:txBody>
                    <a:bodyPr/>
                    <a:lstStyle/>
                    <a:p>
                      <a:pPr algn="ctr"/>
                      <a:r>
                        <a:rPr lang="en-SG" dirty="0"/>
                        <a:t>Machine Learning Model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66773"/>
                  </a:ext>
                </a:extLst>
              </a:tr>
              <a:tr h="880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Fare Amount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Naïve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Random Forest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14482"/>
                  </a:ext>
                </a:extLst>
              </a:tr>
              <a:tr h="1268800">
                <a:tc>
                  <a:txBody>
                    <a:bodyPr/>
                    <a:lstStyle/>
                    <a:p>
                      <a:r>
                        <a:rPr lang="en-SG" dirty="0"/>
                        <a:t>Round 1 (3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16.28 (Test 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7.03(Test RMSE)</a:t>
                      </a:r>
                    </a:p>
                    <a:p>
                      <a:pPr algn="ctr"/>
                      <a:r>
                        <a:rPr lang="en-SG" dirty="0"/>
                        <a:t>7.02(Train RMSE)</a:t>
                      </a:r>
                    </a:p>
                    <a:p>
                      <a:pPr algn="ctr"/>
                      <a:r>
                        <a:rPr lang="en-SG" dirty="0"/>
                        <a:t>0.14(Variance)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5.72(Test RMSE)</a:t>
                      </a:r>
                    </a:p>
                    <a:p>
                      <a:pPr algn="ctr"/>
                      <a:r>
                        <a:rPr lang="en-SG" dirty="0"/>
                        <a:t>2.09 (Train RMSE)</a:t>
                      </a:r>
                    </a:p>
                    <a:p>
                      <a:pPr algn="ctr"/>
                      <a:r>
                        <a:rPr lang="en-SG" dirty="0"/>
                        <a:t>3.63 (Variance)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4.66 (Test RMSE)</a:t>
                      </a:r>
                    </a:p>
                    <a:p>
                      <a:pPr algn="ctr"/>
                      <a:r>
                        <a:rPr lang="en-SG" dirty="0"/>
                        <a:t>2.90 (Train RMSE)</a:t>
                      </a:r>
                    </a:p>
                    <a:p>
                      <a:pPr algn="ctr"/>
                      <a:r>
                        <a:rPr lang="en-SG" dirty="0"/>
                        <a:t>1.76 (Variance)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41877"/>
                  </a:ext>
                </a:extLst>
              </a:tr>
              <a:tr h="1268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Round 2  (Addition of 23 features including Location and Time)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2.72 (Test RMSE)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1.43 (Test RMSE)</a:t>
                      </a:r>
                    </a:p>
                    <a:p>
                      <a:pPr algn="ctr"/>
                      <a:r>
                        <a:rPr lang="en-SG" dirty="0"/>
                        <a:t>1.13 (Train RMSE)</a:t>
                      </a:r>
                    </a:p>
                    <a:p>
                      <a:pPr algn="ctr"/>
                      <a:r>
                        <a:rPr lang="en-SG" b="0" dirty="0"/>
                        <a:t>0.295(Variance)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647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A4B476-1174-4F31-99C6-FD50ECB3CB26}"/>
              </a:ext>
            </a:extLst>
          </p:cNvPr>
          <p:cNvSpPr/>
          <p:nvPr/>
        </p:nvSpPr>
        <p:spPr>
          <a:xfrm>
            <a:off x="213360" y="54464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 Round 1</a:t>
            </a:r>
            <a:r>
              <a:rPr lang="en-US" dirty="0"/>
              <a:t>, Random Forest Regressor outperforms the other models when it comes to Test RMSE. However, the difference between Test and Train RMSE + Variance is high, indicating possible overfitting of results</a:t>
            </a:r>
            <a:endParaRPr lang="en-S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391EC-2834-41FF-AB1E-79077250D564}"/>
              </a:ext>
            </a:extLst>
          </p:cNvPr>
          <p:cNvSpPr/>
          <p:nvPr/>
        </p:nvSpPr>
        <p:spPr>
          <a:xfrm>
            <a:off x="4206240" y="3342640"/>
            <a:ext cx="5435600" cy="4876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Improvement  in Test RMSE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99C58-2A1A-4E99-8442-9DCCFAB3A4AC}"/>
              </a:ext>
            </a:extLst>
          </p:cNvPr>
          <p:cNvSpPr/>
          <p:nvPr/>
        </p:nvSpPr>
        <p:spPr>
          <a:xfrm>
            <a:off x="6267268" y="54464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 Round 2</a:t>
            </a:r>
            <a:r>
              <a:rPr lang="en-US" dirty="0"/>
              <a:t>, Random Forest Regressor continues to improve when it comes to Test RMSE. Now, the difference between Test and Train RMSE appears to be closer and variance has further improved.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81C437-C861-43CF-A662-22814E302DA9}"/>
              </a:ext>
            </a:extLst>
          </p:cNvPr>
          <p:cNvCxnSpPr/>
          <p:nvPr/>
        </p:nvCxnSpPr>
        <p:spPr>
          <a:xfrm>
            <a:off x="6197600" y="5436329"/>
            <a:ext cx="0" cy="1200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9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A9C-35C9-4E14-9744-94137AF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378"/>
            <a:ext cx="7729728" cy="1188720"/>
          </a:xfrm>
        </p:spPr>
        <p:txBody>
          <a:bodyPr/>
          <a:lstStyle/>
          <a:p>
            <a:r>
              <a:rPr lang="en-SG" dirty="0"/>
              <a:t>Improvements to model prediction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340CB-EC28-4D44-A4A6-53F698E7BD85}"/>
              </a:ext>
            </a:extLst>
          </p:cNvPr>
          <p:cNvSpPr/>
          <p:nvPr/>
        </p:nvSpPr>
        <p:spPr>
          <a:xfrm>
            <a:off x="6221069" y="3920495"/>
            <a:ext cx="1341675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Try more complex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BE0A9-3470-4C13-80AF-FB17EB3A4BD4}"/>
              </a:ext>
            </a:extLst>
          </p:cNvPr>
          <p:cNvSpPr/>
          <p:nvPr/>
        </p:nvSpPr>
        <p:spPr>
          <a:xfrm>
            <a:off x="3015561" y="3920495"/>
            <a:ext cx="1399202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more features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74935-FB98-4B3D-AA94-99F6385B242E}"/>
              </a:ext>
            </a:extLst>
          </p:cNvPr>
          <p:cNvSpPr/>
          <p:nvPr/>
        </p:nvSpPr>
        <p:spPr>
          <a:xfrm>
            <a:off x="4506053" y="3927284"/>
            <a:ext cx="1623726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Tweak hyperparameters of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925D2-4DF3-407D-9233-25B07BD5F574}"/>
              </a:ext>
            </a:extLst>
          </p:cNvPr>
          <p:cNvSpPr txBox="1"/>
          <p:nvPr/>
        </p:nvSpPr>
        <p:spPr>
          <a:xfrm>
            <a:off x="2890764" y="5017951"/>
            <a:ext cx="16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Engineer more / better features</a:t>
            </a:r>
          </a:p>
          <a:p>
            <a:pPr algn="ctr"/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F35E0-BD42-4448-8683-CC3053BCE729}"/>
              </a:ext>
            </a:extLst>
          </p:cNvPr>
          <p:cNvSpPr/>
          <p:nvPr/>
        </p:nvSpPr>
        <p:spPr>
          <a:xfrm>
            <a:off x="7710488" y="3920495"/>
            <a:ext cx="1341675" cy="1111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 more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D39720-85AC-4AC6-82AA-75AB79C211F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15162" y="3137069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49ED61-82D2-40C1-B87A-160C5E92B08C}"/>
              </a:ext>
            </a:extLst>
          </p:cNvPr>
          <p:cNvCxnSpPr>
            <a:cxnSpLocks/>
          </p:cNvCxnSpPr>
          <p:nvPr/>
        </p:nvCxnSpPr>
        <p:spPr>
          <a:xfrm flipV="1">
            <a:off x="5261462" y="3118088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28FFC-4882-4FDE-B211-A970DB9358D0}"/>
              </a:ext>
            </a:extLst>
          </p:cNvPr>
          <p:cNvCxnSpPr>
            <a:cxnSpLocks/>
          </p:cNvCxnSpPr>
          <p:nvPr/>
        </p:nvCxnSpPr>
        <p:spPr>
          <a:xfrm flipV="1">
            <a:off x="6793642" y="3135506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A3C9F-F7D0-416A-9491-9A8104BEE82B}"/>
              </a:ext>
            </a:extLst>
          </p:cNvPr>
          <p:cNvCxnSpPr>
            <a:cxnSpLocks/>
          </p:cNvCxnSpPr>
          <p:nvPr/>
        </p:nvCxnSpPr>
        <p:spPr>
          <a:xfrm flipV="1">
            <a:off x="8313287" y="3161640"/>
            <a:ext cx="0" cy="78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E0A1E-F994-48F4-A88B-B33B8B9D3BCF}"/>
              </a:ext>
            </a:extLst>
          </p:cNvPr>
          <p:cNvSpPr txBox="1"/>
          <p:nvPr/>
        </p:nvSpPr>
        <p:spPr>
          <a:xfrm>
            <a:off x="4487491" y="5038292"/>
            <a:ext cx="154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Grid / Random Search Technique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B6F2F-6006-472C-BCFC-DC2FCA6ED8ED}"/>
              </a:ext>
            </a:extLst>
          </p:cNvPr>
          <p:cNvSpPr txBox="1"/>
          <p:nvPr/>
        </p:nvSpPr>
        <p:spPr>
          <a:xfrm>
            <a:off x="7562744" y="5050484"/>
            <a:ext cx="154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Get more data - either more observations or more variables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1879D-1FB9-4F59-BE44-1EA78D874F19}"/>
              </a:ext>
            </a:extLst>
          </p:cNvPr>
          <p:cNvSpPr txBox="1"/>
          <p:nvPr/>
        </p:nvSpPr>
        <p:spPr>
          <a:xfrm>
            <a:off x="6221069" y="5062054"/>
            <a:ext cx="1405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Try a more complex model</a:t>
            </a:r>
          </a:p>
          <a:p>
            <a:r>
              <a:rPr lang="en-US" sz="1200" b="1" dirty="0"/>
              <a:t>e.g. Gradient Boosted Machine or Deep Neural Networks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7C51-F6BD-4004-A50C-8FCE47B26486}"/>
              </a:ext>
            </a:extLst>
          </p:cNvPr>
          <p:cNvSpPr/>
          <p:nvPr/>
        </p:nvSpPr>
        <p:spPr>
          <a:xfrm>
            <a:off x="3096548" y="2032817"/>
            <a:ext cx="5998903" cy="11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Predictive Models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5CE9-ED52-48B7-9FE6-C1A68F6A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84" y="404136"/>
            <a:ext cx="8914384" cy="118872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If you were a taxi driver, how would you maximize your earnings in a day?</a:t>
            </a:r>
            <a:br>
              <a:rPr lang="en-US" b="1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B0E9-E0AC-42CE-8E9F-CE0A0F20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4" y="2290791"/>
            <a:ext cx="5459984" cy="31019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/>
              <a:t>STEP 1  - Identify approach</a:t>
            </a:r>
          </a:p>
          <a:p>
            <a:pPr marL="0" indent="0">
              <a:buNone/>
            </a:pPr>
            <a:r>
              <a:rPr lang="en-US" dirty="0"/>
              <a:t>Try to find the day of the week, hours of the day and location (Borough) which provides</a:t>
            </a:r>
          </a:p>
          <a:p>
            <a:pPr lvl="1"/>
            <a:r>
              <a:rPr lang="en-US" dirty="0"/>
              <a:t>the highest average fare rate (Fare per unit distance / Fare per second)</a:t>
            </a:r>
          </a:p>
          <a:p>
            <a:pPr lvl="1"/>
            <a:r>
              <a:rPr lang="en-US" dirty="0"/>
              <a:t>the highest demand (Count of trips) or at least </a:t>
            </a:r>
            <a:r>
              <a:rPr lang="en-US" dirty="0" err="1"/>
              <a:t>suff</a:t>
            </a:r>
            <a:r>
              <a:rPr lang="en-US" dirty="0"/>
              <a:t> high demand to ensure there won't be a shortfall of passengers</a:t>
            </a:r>
          </a:p>
          <a:p>
            <a:pPr marL="0" indent="0">
              <a:buNone/>
            </a:pPr>
            <a:r>
              <a:rPr lang="en-US" dirty="0"/>
              <a:t>To ensure consistency in results, identify those trips within the Step 1 Results that have the most consistent fares</a:t>
            </a:r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5DB797-BA42-4A03-ABC1-D2A8A689C7C9}"/>
              </a:ext>
            </a:extLst>
          </p:cNvPr>
          <p:cNvSpPr txBox="1">
            <a:spLocks/>
          </p:cNvSpPr>
          <p:nvPr/>
        </p:nvSpPr>
        <p:spPr>
          <a:xfrm>
            <a:off x="6183376" y="2290791"/>
            <a:ext cx="545998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/>
              <a:t>STEP 2 – Strategize based on Taxi Driver Preference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2C6987-33F0-4D8D-BDC9-BA4907AE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F1045-AFA4-4264-9896-28B9E29D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8364"/>
            <a:ext cx="5862318" cy="27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0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5CE9-ED52-48B7-9FE6-C1A68F6A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84" y="404136"/>
            <a:ext cx="8914384" cy="1188720"/>
          </a:xfrm>
        </p:spPr>
        <p:txBody>
          <a:bodyPr>
            <a:noAutofit/>
          </a:bodyPr>
          <a:lstStyle/>
          <a:p>
            <a:r>
              <a:rPr lang="en-US" sz="2000" b="1" dirty="0"/>
              <a:t>If you were a taxi driver, how would you minimize your work time while retaining the average wages earned by a typical taxi in the dataset?</a:t>
            </a:r>
            <a:r>
              <a:rPr lang="en-US" sz="2000" b="1" dirty="0">
                <a:hlinkClick r:id="rId2" action="ppaction://hlinkfile"/>
              </a:rPr>
              <a:t>¶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B0E9-E0AC-42CE-8E9F-CE0A0F20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4" y="2290791"/>
            <a:ext cx="5459984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STEP 1  - Identify approach</a:t>
            </a:r>
          </a:p>
          <a:p>
            <a:r>
              <a:rPr lang="en-US" dirty="0"/>
              <a:t>Identify the average wage earned by a typical taxi driver</a:t>
            </a:r>
          </a:p>
          <a:p>
            <a:r>
              <a:rPr lang="en-US" dirty="0"/>
              <a:t>Remove outliers (1.5 IQR range) and take the average wage from the remaining taxi drivers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5DB797-BA42-4A03-ABC1-D2A8A689C7C9}"/>
              </a:ext>
            </a:extLst>
          </p:cNvPr>
          <p:cNvSpPr txBox="1">
            <a:spLocks/>
          </p:cNvSpPr>
          <p:nvPr/>
        </p:nvSpPr>
        <p:spPr>
          <a:xfrm>
            <a:off x="6183376" y="2290791"/>
            <a:ext cx="5459984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STEP 2 – Identifying Strategies</a:t>
            </a:r>
          </a:p>
          <a:p>
            <a:pPr marL="0" indent="0" algn="ctr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Strategy 1: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Figure out how to minimize work time(earning the average wage in the least amount of hours) - Choosing the Shortest Trip (lowest trip duration) with the highest (fare + tip) per second - Identify the trips with the most consistent (fare + tip) per unit distance (Basic Question D but take the rate) - Select within one borough if possible (Try to optimize for this but also cater to diff taxi driver preferences) </a:t>
            </a:r>
          </a:p>
          <a:p>
            <a:pPr marL="0" indent="0" algn="ctr"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Strategy 2: 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Defining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qn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as an optimization problem - Define cost function for minimizing work time - Identifying different solutions (Google Search)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2C6987-33F0-4D8D-BDC9-BA4907AE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6F23EDF-4ABF-408D-A33F-1128C8DE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1DEB-8C94-49C2-8C7D-23AC2CA0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22" y="137378"/>
            <a:ext cx="8950670" cy="1188720"/>
          </a:xfrm>
        </p:spPr>
        <p:txBody>
          <a:bodyPr>
            <a:normAutofit/>
          </a:bodyPr>
          <a:lstStyle/>
          <a:p>
            <a:r>
              <a:rPr lang="en-SG" dirty="0"/>
              <a:t>Analysis of new York taxi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25159C-BC95-44A3-8035-3172078D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060" y="2272665"/>
            <a:ext cx="7731125" cy="3101975"/>
          </a:xfrm>
        </p:spPr>
        <p:txBody>
          <a:bodyPr>
            <a:normAutofit/>
          </a:bodyPr>
          <a:lstStyle/>
          <a:p>
            <a:r>
              <a:rPr lang="en-SG" b="1" dirty="0"/>
              <a:t>Objective</a:t>
            </a:r>
          </a:p>
          <a:p>
            <a:pPr lvl="1"/>
            <a:r>
              <a:rPr lang="en-US" dirty="0"/>
              <a:t>To predict the fare and tip amount of a taxi ride given taxi trip and fare data </a:t>
            </a:r>
            <a:r>
              <a:rPr lang="en-SG" dirty="0"/>
              <a:t> </a:t>
            </a:r>
          </a:p>
          <a:p>
            <a:pPr lvl="1"/>
            <a:r>
              <a:rPr lang="en-US" dirty="0"/>
              <a:t>Basic statistical measures and findings from analysis of dataset variables </a:t>
            </a:r>
          </a:p>
          <a:p>
            <a:pPr lvl="1"/>
            <a:r>
              <a:rPr lang="en-US" dirty="0"/>
              <a:t>Machine learning findings based on risk analysis </a:t>
            </a:r>
          </a:p>
          <a:p>
            <a:pPr lvl="1"/>
            <a:r>
              <a:rPr lang="en-US" dirty="0"/>
              <a:t>Expected outcomes and recommendations</a:t>
            </a:r>
          </a:p>
          <a:p>
            <a:r>
              <a:rPr lang="en-SG" b="1" dirty="0"/>
              <a:t>Shortcomings</a:t>
            </a:r>
            <a:r>
              <a:rPr lang="en-SG" dirty="0"/>
              <a:t> </a:t>
            </a:r>
          </a:p>
          <a:p>
            <a:pPr lvl="1"/>
            <a:r>
              <a:rPr lang="en-SG" dirty="0"/>
              <a:t>Understanding of metadata</a:t>
            </a:r>
          </a:p>
          <a:p>
            <a:pPr lvl="1"/>
            <a:r>
              <a:rPr lang="en-SG" dirty="0"/>
              <a:t>Domain Knowledge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020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D6A1-5C39-4BF0-A511-1FEAE4DF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262"/>
            <a:ext cx="7729728" cy="764651"/>
          </a:xfrm>
        </p:spPr>
        <p:txBody>
          <a:bodyPr/>
          <a:lstStyle/>
          <a:p>
            <a:r>
              <a:rPr lang="en-SG" dirty="0"/>
              <a:t>Data UNDERSTANDING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EFADADC-701E-45F5-819F-DA7ABED30092}"/>
              </a:ext>
            </a:extLst>
          </p:cNvPr>
          <p:cNvSpPr txBox="1">
            <a:spLocks/>
          </p:cNvSpPr>
          <p:nvPr/>
        </p:nvSpPr>
        <p:spPr>
          <a:xfrm>
            <a:off x="754402" y="3960475"/>
            <a:ext cx="2361184" cy="261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/>
              <a:t>Vendor_id</a:t>
            </a:r>
            <a:r>
              <a:rPr lang="en-SG" dirty="0"/>
              <a:t>, </a:t>
            </a:r>
            <a:r>
              <a:rPr lang="en-SG" dirty="0" err="1"/>
              <a:t>Store_and_fwd_flag</a:t>
            </a:r>
            <a:r>
              <a:rPr lang="en-SG" dirty="0"/>
              <a:t>, </a:t>
            </a:r>
            <a:r>
              <a:rPr lang="en-SG" dirty="0" err="1"/>
              <a:t>RateCode</a:t>
            </a:r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3945AF-8280-4C5B-9033-9C341041C490}"/>
              </a:ext>
            </a:extLst>
          </p:cNvPr>
          <p:cNvSpPr txBox="1">
            <a:spLocks/>
          </p:cNvSpPr>
          <p:nvPr/>
        </p:nvSpPr>
        <p:spPr bwMode="black">
          <a:xfrm>
            <a:off x="3589042" y="3162149"/>
            <a:ext cx="2361184" cy="795020"/>
          </a:xfrm>
          <a:prstGeom prst="rect">
            <a:avLst/>
          </a:prstGeom>
          <a:solidFill>
            <a:srgbClr val="FFFFFF"/>
          </a:solidFill>
          <a:ln w="3175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Gill Sans MT (Body)"/>
                <a:cs typeface="Calibri" panose="020F0502020204030204" pitchFamily="34" charset="0"/>
              </a:rPr>
              <a:t>Taxi /  driver data</a:t>
            </a:r>
            <a:endParaRPr lang="en-SG" sz="1600" dirty="0">
              <a:latin typeface="Gill Sans MT (Body)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A8FE6-8C8D-4118-ACF8-B03CE2E69FFC}"/>
              </a:ext>
            </a:extLst>
          </p:cNvPr>
          <p:cNvSpPr txBox="1">
            <a:spLocks/>
          </p:cNvSpPr>
          <p:nvPr/>
        </p:nvSpPr>
        <p:spPr bwMode="black">
          <a:xfrm>
            <a:off x="754402" y="3162149"/>
            <a:ext cx="2361184" cy="795020"/>
          </a:xfrm>
          <a:prstGeom prst="rect">
            <a:avLst/>
          </a:prstGeom>
          <a:solidFill>
            <a:srgbClr val="FFFFFF"/>
          </a:solidFill>
          <a:ln w="3175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Gill Sans MT (Body)"/>
                <a:cs typeface="Calibri" panose="020F0502020204030204" pitchFamily="34" charset="0"/>
              </a:rPr>
              <a:t>System data</a:t>
            </a:r>
            <a:endParaRPr lang="en-SG" sz="1600" dirty="0">
              <a:latin typeface="Gill Sans MT (Body)"/>
              <a:cs typeface="Calibri" panose="020F050202020403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3C40DFA-A044-4809-85BF-E36B37D5E30A}"/>
              </a:ext>
            </a:extLst>
          </p:cNvPr>
          <p:cNvSpPr txBox="1">
            <a:spLocks/>
          </p:cNvSpPr>
          <p:nvPr/>
        </p:nvSpPr>
        <p:spPr>
          <a:xfrm>
            <a:off x="3589042" y="3960476"/>
            <a:ext cx="2361184" cy="190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Medallion (Taxi), </a:t>
            </a:r>
            <a:r>
              <a:rPr lang="en-SG" dirty="0" err="1"/>
              <a:t>Hack_license</a:t>
            </a:r>
            <a:r>
              <a:rPr lang="en-SG" dirty="0"/>
              <a:t> (Taxi Driver)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33D2009-A323-4B55-9902-41D39690D8F8}"/>
              </a:ext>
            </a:extLst>
          </p:cNvPr>
          <p:cNvSpPr txBox="1">
            <a:spLocks/>
          </p:cNvSpPr>
          <p:nvPr/>
        </p:nvSpPr>
        <p:spPr>
          <a:xfrm>
            <a:off x="6423684" y="3960475"/>
            <a:ext cx="2361184" cy="261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SG" dirty="0" err="1"/>
              <a:t>ickup_datetime</a:t>
            </a:r>
            <a:r>
              <a:rPr lang="en-SG" dirty="0"/>
              <a:t>, </a:t>
            </a:r>
            <a:r>
              <a:rPr lang="en-SG" dirty="0" err="1"/>
              <a:t>dropoff_datetime</a:t>
            </a:r>
            <a:r>
              <a:rPr lang="en-SG" dirty="0"/>
              <a:t>, </a:t>
            </a:r>
            <a:r>
              <a:rPr lang="en-SG" dirty="0" err="1"/>
              <a:t>Pickup_longitude</a:t>
            </a:r>
            <a:r>
              <a:rPr lang="en-SG" dirty="0"/>
              <a:t>, </a:t>
            </a:r>
            <a:r>
              <a:rPr lang="en-SG" dirty="0" err="1"/>
              <a:t>Pickup_latitude</a:t>
            </a:r>
            <a:r>
              <a:rPr lang="en-SG" dirty="0"/>
              <a:t>, </a:t>
            </a:r>
            <a:r>
              <a:rPr lang="en-SG" dirty="0" err="1"/>
              <a:t>Dropoff_longitude</a:t>
            </a:r>
            <a:r>
              <a:rPr lang="en-SG" dirty="0"/>
              <a:t>, </a:t>
            </a:r>
            <a:r>
              <a:rPr lang="en-SG" dirty="0" err="1"/>
              <a:t>Dropoff_latitude</a:t>
            </a:r>
            <a:r>
              <a:rPr lang="en-SG" dirty="0"/>
              <a:t>, </a:t>
            </a:r>
            <a:r>
              <a:rPr lang="en-SG" dirty="0" err="1"/>
              <a:t>Passenger_count</a:t>
            </a:r>
            <a:r>
              <a:rPr lang="en-SG" dirty="0"/>
              <a:t>, </a:t>
            </a:r>
            <a:r>
              <a:rPr lang="en-SG" dirty="0" err="1"/>
              <a:t>Trip_distance</a:t>
            </a:r>
            <a:r>
              <a:rPr lang="en-SG" dirty="0"/>
              <a:t>, </a:t>
            </a:r>
            <a:r>
              <a:rPr lang="en-SG" dirty="0" err="1"/>
              <a:t>Trip_time_in_secs</a:t>
            </a:r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CE0521-DA05-41F3-97FD-397B95A00C77}"/>
              </a:ext>
            </a:extLst>
          </p:cNvPr>
          <p:cNvSpPr txBox="1">
            <a:spLocks/>
          </p:cNvSpPr>
          <p:nvPr/>
        </p:nvSpPr>
        <p:spPr bwMode="black">
          <a:xfrm>
            <a:off x="9258324" y="3162149"/>
            <a:ext cx="2361184" cy="795020"/>
          </a:xfrm>
          <a:prstGeom prst="rect">
            <a:avLst/>
          </a:prstGeom>
          <a:solidFill>
            <a:srgbClr val="FFFFFF"/>
          </a:solidFill>
          <a:ln w="3175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Gill Sans MT (Body)"/>
                <a:cs typeface="Calibri" panose="020F0502020204030204" pitchFamily="34" charset="0"/>
              </a:rPr>
              <a:t>Fare data</a:t>
            </a:r>
            <a:endParaRPr lang="en-SG" sz="1600" dirty="0">
              <a:latin typeface="Gill Sans MT (Body)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022AA9-71FF-4D78-BDBC-4652F03679EA}"/>
              </a:ext>
            </a:extLst>
          </p:cNvPr>
          <p:cNvSpPr txBox="1">
            <a:spLocks/>
          </p:cNvSpPr>
          <p:nvPr/>
        </p:nvSpPr>
        <p:spPr bwMode="black">
          <a:xfrm>
            <a:off x="6423684" y="3162149"/>
            <a:ext cx="2361184" cy="795020"/>
          </a:xfrm>
          <a:prstGeom prst="rect">
            <a:avLst/>
          </a:prstGeom>
          <a:solidFill>
            <a:srgbClr val="FFFFFF"/>
          </a:solidFill>
          <a:ln w="3175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b="1" dirty="0">
                <a:latin typeface="Gill Sans MT (Body)"/>
                <a:cs typeface="Calibri" panose="020F0502020204030204" pitchFamily="34" charset="0"/>
              </a:rPr>
              <a:t>Trip data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77DE275-FBA2-419F-BDF2-7919EF8ACCC2}"/>
              </a:ext>
            </a:extLst>
          </p:cNvPr>
          <p:cNvSpPr txBox="1">
            <a:spLocks/>
          </p:cNvSpPr>
          <p:nvPr/>
        </p:nvSpPr>
        <p:spPr>
          <a:xfrm>
            <a:off x="9258324" y="3960476"/>
            <a:ext cx="2361184" cy="278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Fare_amount</a:t>
            </a:r>
            <a:r>
              <a:rPr lang="en-US" dirty="0"/>
              <a:t>, </a:t>
            </a:r>
            <a:r>
              <a:rPr lang="en-US" dirty="0" err="1"/>
              <a:t>Payment_type</a:t>
            </a:r>
            <a:r>
              <a:rPr lang="en-US" dirty="0"/>
              <a:t>, surcharge, </a:t>
            </a:r>
            <a:r>
              <a:rPr lang="en-US" dirty="0" err="1"/>
              <a:t>MTA_tax</a:t>
            </a:r>
            <a:r>
              <a:rPr lang="en-US" dirty="0"/>
              <a:t>, </a:t>
            </a:r>
            <a:r>
              <a:rPr lang="en-US" dirty="0" err="1"/>
              <a:t>Tip_amount</a:t>
            </a:r>
            <a:r>
              <a:rPr lang="en-US" dirty="0"/>
              <a:t>, </a:t>
            </a:r>
            <a:r>
              <a:rPr lang="en-US" dirty="0" err="1"/>
              <a:t>Tolls_amount</a:t>
            </a:r>
            <a:r>
              <a:rPr lang="en-US" dirty="0"/>
              <a:t>, </a:t>
            </a:r>
            <a:r>
              <a:rPr lang="en-US" dirty="0" err="1"/>
              <a:t>Total_amount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3F2DD9F-DA67-4336-A02E-335626E0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362" y="1860380"/>
            <a:ext cx="7729728" cy="95033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record uniquely identified by the Taxi (Medallion), Taxi Driver (</a:t>
            </a:r>
            <a:r>
              <a:rPr lang="en-US" dirty="0" err="1"/>
              <a:t>Hack_License</a:t>
            </a:r>
            <a:r>
              <a:rPr lang="en-US" dirty="0"/>
              <a:t>) and Pickup Timing (</a:t>
            </a:r>
            <a:r>
              <a:rPr lang="en-US" dirty="0" err="1"/>
              <a:t>pickup_datetime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record uniquely identified by a specific pickup location and </a:t>
            </a:r>
            <a:r>
              <a:rPr lang="en-US" dirty="0" err="1"/>
              <a:t>dropoff</a:t>
            </a:r>
            <a:r>
              <a:rPr lang="en-US" dirty="0"/>
              <a:t> location</a:t>
            </a:r>
          </a:p>
          <a:p>
            <a:pPr algn="ctr"/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82E6FF-859E-459C-A9E1-2F60A82713B1}"/>
              </a:ext>
            </a:extLst>
          </p:cNvPr>
          <p:cNvSpPr/>
          <p:nvPr/>
        </p:nvSpPr>
        <p:spPr>
          <a:xfrm>
            <a:off x="4417568" y="1345345"/>
            <a:ext cx="298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DEFINITION OF A TRIP </a:t>
            </a:r>
          </a:p>
        </p:txBody>
      </p:sp>
    </p:spTree>
    <p:extLst>
      <p:ext uri="{BB962C8B-B14F-4D97-AF65-F5344CB8AC3E}">
        <p14:creationId xmlns:p14="http://schemas.microsoft.com/office/powerpoint/2010/main" val="270317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7C61-E892-4C82-8E8E-EE397A4B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5299"/>
            <a:ext cx="7729728" cy="1188720"/>
          </a:xfrm>
        </p:spPr>
        <p:txBody>
          <a:bodyPr/>
          <a:lstStyle/>
          <a:p>
            <a:r>
              <a:rPr lang="en-SG" dirty="0"/>
              <a:t>Data dictionary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B2F55-3067-4ABA-88AB-4B0CDACF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000"/>
          <a:stretch/>
        </p:blipFill>
        <p:spPr>
          <a:xfrm>
            <a:off x="128111" y="1550841"/>
            <a:ext cx="6138354" cy="4743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D3C38-F804-4887-BA3F-5EF86865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39" y="1905000"/>
            <a:ext cx="5772150" cy="3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E26A-2CA1-441F-BED6-235807988FE2}"/>
              </a:ext>
            </a:extLst>
          </p:cNvPr>
          <p:cNvSpPr/>
          <p:nvPr/>
        </p:nvSpPr>
        <p:spPr>
          <a:xfrm>
            <a:off x="1721349" y="805907"/>
            <a:ext cx="19791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Trip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721B1-E7B0-4CF2-AB12-9ADBF1884EFB}"/>
              </a:ext>
            </a:extLst>
          </p:cNvPr>
          <p:cNvSpPr/>
          <p:nvPr/>
        </p:nvSpPr>
        <p:spPr>
          <a:xfrm>
            <a:off x="4256043" y="800553"/>
            <a:ext cx="1979112" cy="84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Raw Trip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872BA-AED9-4877-969D-BBE04E4D1E7C}"/>
              </a:ext>
            </a:extLst>
          </p:cNvPr>
          <p:cNvSpPr/>
          <p:nvPr/>
        </p:nvSpPr>
        <p:spPr>
          <a:xfrm>
            <a:off x="7029025" y="843327"/>
            <a:ext cx="1979112" cy="597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Export as CSV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F6569-88EA-4B77-AFEE-F11878F996B7}"/>
              </a:ext>
            </a:extLst>
          </p:cNvPr>
          <p:cNvSpPr/>
          <p:nvPr/>
        </p:nvSpPr>
        <p:spPr>
          <a:xfrm>
            <a:off x="1707644" y="4306073"/>
            <a:ext cx="2640230" cy="10649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Day of Week / Day of Month / Hour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FB348F-2B20-404B-B257-595F326083C9}"/>
              </a:ext>
            </a:extLst>
          </p:cNvPr>
          <p:cNvSpPr/>
          <p:nvPr/>
        </p:nvSpPr>
        <p:spPr>
          <a:xfrm>
            <a:off x="2080740" y="5997916"/>
            <a:ext cx="1979112" cy="78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Exploratory Dataset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828669-C9AC-409C-AAF2-023B5986A4A9}"/>
              </a:ext>
            </a:extLst>
          </p:cNvPr>
          <p:cNvSpPr/>
          <p:nvPr/>
        </p:nvSpPr>
        <p:spPr>
          <a:xfrm>
            <a:off x="7846893" y="6236976"/>
            <a:ext cx="1979112" cy="5031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Fare Predictive Dataset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3072C341-D3A1-46B2-A371-1609E77FF6CE}"/>
              </a:ext>
            </a:extLst>
          </p:cNvPr>
          <p:cNvSpPr txBox="1"/>
          <p:nvPr/>
        </p:nvSpPr>
        <p:spPr>
          <a:xfrm>
            <a:off x="212305" y="800554"/>
            <a:ext cx="15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Merging of data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55A9D7C3-96A0-4456-B79F-1086630ABDA1}"/>
              </a:ext>
            </a:extLst>
          </p:cNvPr>
          <p:cNvSpPr txBox="1"/>
          <p:nvPr/>
        </p:nvSpPr>
        <p:spPr>
          <a:xfrm>
            <a:off x="165464" y="2361482"/>
            <a:ext cx="15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Data Cleaning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E019DC49-167D-4376-9493-5AA06FC67B88}"/>
              </a:ext>
            </a:extLst>
          </p:cNvPr>
          <p:cNvSpPr txBox="1"/>
          <p:nvPr/>
        </p:nvSpPr>
        <p:spPr>
          <a:xfrm>
            <a:off x="94774" y="5857620"/>
            <a:ext cx="198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Exploratory Data Analysis &amp; Prediction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53F95681-A70F-4942-BA98-9FBE496CB262}"/>
              </a:ext>
            </a:extLst>
          </p:cNvPr>
          <p:cNvSpPr txBox="1"/>
          <p:nvPr/>
        </p:nvSpPr>
        <p:spPr>
          <a:xfrm>
            <a:off x="94774" y="4371477"/>
            <a:ext cx="139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Engineering</a:t>
            </a: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399F8DCD-0CF0-4A96-B687-E39F584A844C}"/>
              </a:ext>
            </a:extLst>
          </p:cNvPr>
          <p:cNvSpPr txBox="1"/>
          <p:nvPr/>
        </p:nvSpPr>
        <p:spPr>
          <a:xfrm>
            <a:off x="3730732" y="31034"/>
            <a:ext cx="493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DA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5ECF44-3DC9-4DB2-A8FD-93E49C14DF6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00461" y="990573"/>
            <a:ext cx="555582" cy="231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D6DA12-CE88-4D33-B953-841BA54600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45599" y="1643270"/>
            <a:ext cx="0" cy="497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BE51E4-24E4-4181-A8F9-4AFBFE2A9ACB}"/>
              </a:ext>
            </a:extLst>
          </p:cNvPr>
          <p:cNvCxnSpPr>
            <a:cxnSpLocks/>
          </p:cNvCxnSpPr>
          <p:nvPr/>
        </p:nvCxnSpPr>
        <p:spPr>
          <a:xfrm>
            <a:off x="6247681" y="1157743"/>
            <a:ext cx="79122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9C0D1D-65B7-491D-AD58-DB20637C0741}"/>
              </a:ext>
            </a:extLst>
          </p:cNvPr>
          <p:cNvCxnSpPr>
            <a:cxnSpLocks/>
          </p:cNvCxnSpPr>
          <p:nvPr/>
        </p:nvCxnSpPr>
        <p:spPr>
          <a:xfrm>
            <a:off x="3070296" y="5350134"/>
            <a:ext cx="0" cy="65869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6">
            <a:extLst>
              <a:ext uri="{FF2B5EF4-FFF2-40B4-BE49-F238E27FC236}">
                <a16:creationId xmlns:a16="http://schemas.microsoft.com/office/drawing/2014/main" id="{39296698-80C3-4688-B2F8-B9603FDA3F23}"/>
              </a:ext>
            </a:extLst>
          </p:cNvPr>
          <p:cNvSpPr txBox="1"/>
          <p:nvPr/>
        </p:nvSpPr>
        <p:spPr>
          <a:xfrm>
            <a:off x="6247681" y="1441911"/>
            <a:ext cx="191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Create backup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0E08F-2167-45F9-9769-050994004F17}"/>
              </a:ext>
            </a:extLst>
          </p:cNvPr>
          <p:cNvSpPr/>
          <p:nvPr/>
        </p:nvSpPr>
        <p:spPr>
          <a:xfrm>
            <a:off x="1733875" y="2140992"/>
            <a:ext cx="4110330" cy="1589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Checking for duplicated records</a:t>
            </a:r>
          </a:p>
          <a:p>
            <a:pPr algn="ctr"/>
            <a:r>
              <a:rPr lang="en-US" dirty="0"/>
              <a:t>Checking for Null Values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4D4041-47A1-4B72-B09C-E1DB1250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5299"/>
            <a:ext cx="7729728" cy="464446"/>
          </a:xfrm>
        </p:spPr>
        <p:txBody>
          <a:bodyPr>
            <a:normAutofit fontScale="90000"/>
          </a:bodyPr>
          <a:lstStyle/>
          <a:p>
            <a:r>
              <a:rPr lang="en-SG" dirty="0"/>
              <a:t>DATA selection and preparation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B3B212-7C26-4C3D-820A-FBCD10BD9739}"/>
              </a:ext>
            </a:extLst>
          </p:cNvPr>
          <p:cNvSpPr/>
          <p:nvPr/>
        </p:nvSpPr>
        <p:spPr>
          <a:xfrm>
            <a:off x="1733875" y="1346917"/>
            <a:ext cx="1979112" cy="32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Trip  Fare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F95A83-1478-46AB-8EFF-EB7FBF69A244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 flipV="1">
            <a:off x="3712987" y="1221912"/>
            <a:ext cx="543056" cy="2852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3BFD111-37F6-427B-90C7-062BDA98391E}"/>
              </a:ext>
            </a:extLst>
          </p:cNvPr>
          <p:cNvSpPr/>
          <p:nvPr/>
        </p:nvSpPr>
        <p:spPr>
          <a:xfrm>
            <a:off x="7205401" y="1792668"/>
            <a:ext cx="326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Removal of impossible data fields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F77571-9DBE-4578-96A0-758238989F2B}"/>
              </a:ext>
            </a:extLst>
          </p:cNvPr>
          <p:cNvSpPr/>
          <p:nvPr/>
        </p:nvSpPr>
        <p:spPr>
          <a:xfrm>
            <a:off x="6453600" y="2162000"/>
            <a:ext cx="4950698" cy="1568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  <a:p>
            <a:pPr algn="ctr"/>
            <a:r>
              <a:rPr lang="en-US" sz="1600" dirty="0"/>
              <a:t>Rate codes &gt;6</a:t>
            </a:r>
          </a:p>
          <a:p>
            <a:pPr algn="ctr"/>
            <a:r>
              <a:rPr lang="en-SG" sz="1600" dirty="0"/>
              <a:t>Longitude &gt;180 or &lt;-180 </a:t>
            </a:r>
          </a:p>
          <a:p>
            <a:pPr algn="ctr"/>
            <a:r>
              <a:rPr lang="en-SG" sz="1600" dirty="0"/>
              <a:t>Latitude &gt;90 or &lt;-90</a:t>
            </a:r>
          </a:p>
          <a:p>
            <a:pPr algn="ctr"/>
            <a:r>
              <a:rPr lang="en-SG" sz="1600" dirty="0"/>
              <a:t>Trip duration &lt;0sec and &gt;2 hours</a:t>
            </a:r>
          </a:p>
          <a:p>
            <a:pPr algn="ctr"/>
            <a:r>
              <a:rPr lang="en-SG" sz="1600" dirty="0"/>
              <a:t>Trip distance &lt;0  or &gt; 50 miles</a:t>
            </a:r>
          </a:p>
          <a:p>
            <a:pPr algn="ctr"/>
            <a:r>
              <a:rPr lang="en-SG" sz="1600" dirty="0"/>
              <a:t>Fare amount &lt; Base fair (2.50)</a:t>
            </a:r>
          </a:p>
          <a:p>
            <a:pPr algn="ctr"/>
            <a:endParaRPr lang="en-US" sz="1600" dirty="0"/>
          </a:p>
        </p:txBody>
      </p:sp>
      <p:sp>
        <p:nvSpPr>
          <p:cNvPr id="59" name="Plus Sign 58">
            <a:extLst>
              <a:ext uri="{FF2B5EF4-FFF2-40B4-BE49-F238E27FC236}">
                <a16:creationId xmlns:a16="http://schemas.microsoft.com/office/drawing/2014/main" id="{B0C4DD70-A51F-4292-B424-FBA18E2D8493}"/>
              </a:ext>
            </a:extLst>
          </p:cNvPr>
          <p:cNvSpPr/>
          <p:nvPr/>
        </p:nvSpPr>
        <p:spPr>
          <a:xfrm>
            <a:off x="5902502" y="2643877"/>
            <a:ext cx="492801" cy="50311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92BA33-36BC-44E1-A9ED-AAB664FAD472}"/>
              </a:ext>
            </a:extLst>
          </p:cNvPr>
          <p:cNvSpPr/>
          <p:nvPr/>
        </p:nvSpPr>
        <p:spPr>
          <a:xfrm>
            <a:off x="1390273" y="3928285"/>
            <a:ext cx="3241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Date Time Features 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76F33-E2FF-485B-9D1A-C8BD32E98275}"/>
              </a:ext>
            </a:extLst>
          </p:cNvPr>
          <p:cNvSpPr/>
          <p:nvPr/>
        </p:nvSpPr>
        <p:spPr>
          <a:xfrm>
            <a:off x="5009919" y="4307489"/>
            <a:ext cx="2640230" cy="107142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Fare per unit distance / Fare per second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C80148-FA01-4F45-AA7F-51C509D075BD}"/>
              </a:ext>
            </a:extLst>
          </p:cNvPr>
          <p:cNvSpPr/>
          <p:nvPr/>
        </p:nvSpPr>
        <p:spPr>
          <a:xfrm>
            <a:off x="5003766" y="3936741"/>
            <a:ext cx="2899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Fare Amount Features</a:t>
            </a:r>
            <a:endParaRPr lang="en-SG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5D01EF-B34A-47F9-987F-02AB062CF3BC}"/>
              </a:ext>
            </a:extLst>
          </p:cNvPr>
          <p:cNvSpPr/>
          <p:nvPr/>
        </p:nvSpPr>
        <p:spPr>
          <a:xfrm>
            <a:off x="8146738" y="4278713"/>
            <a:ext cx="2640230" cy="107142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Boroughs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32FF78-F468-47F5-B176-A81FCFE95872}"/>
              </a:ext>
            </a:extLst>
          </p:cNvPr>
          <p:cNvSpPr/>
          <p:nvPr/>
        </p:nvSpPr>
        <p:spPr>
          <a:xfrm rot="10800000" flipV="1">
            <a:off x="8163120" y="3936741"/>
            <a:ext cx="259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Location Features</a:t>
            </a:r>
            <a:endParaRPr lang="en-SG" dirty="0"/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D6E3A4BA-29B5-478C-B762-9A32DA4F0B6C}"/>
              </a:ext>
            </a:extLst>
          </p:cNvPr>
          <p:cNvSpPr/>
          <p:nvPr/>
        </p:nvSpPr>
        <p:spPr>
          <a:xfrm rot="16200000" flipH="1">
            <a:off x="10468572" y="4130164"/>
            <a:ext cx="1216943" cy="508215"/>
          </a:xfrm>
          <a:prstGeom prst="bentUpArrow">
            <a:avLst>
              <a:gd name="adj1" fmla="val 25000"/>
              <a:gd name="adj2" fmla="val 20969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Plus Sign 81">
            <a:extLst>
              <a:ext uri="{FF2B5EF4-FFF2-40B4-BE49-F238E27FC236}">
                <a16:creationId xmlns:a16="http://schemas.microsoft.com/office/drawing/2014/main" id="{E55A4442-05BA-41E1-A728-9010394E9035}"/>
              </a:ext>
            </a:extLst>
          </p:cNvPr>
          <p:cNvSpPr/>
          <p:nvPr/>
        </p:nvSpPr>
        <p:spPr>
          <a:xfrm>
            <a:off x="4422074" y="4589046"/>
            <a:ext cx="492801" cy="50311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14757E0F-3D1A-4905-8026-BBF854A52A62}"/>
              </a:ext>
            </a:extLst>
          </p:cNvPr>
          <p:cNvSpPr/>
          <p:nvPr/>
        </p:nvSpPr>
        <p:spPr>
          <a:xfrm>
            <a:off x="7647053" y="4589046"/>
            <a:ext cx="492801" cy="503112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361FF74-BF94-4700-8B2C-E73FD6D0A598}"/>
              </a:ext>
            </a:extLst>
          </p:cNvPr>
          <p:cNvSpPr/>
          <p:nvPr/>
        </p:nvSpPr>
        <p:spPr>
          <a:xfrm>
            <a:off x="4208846" y="5898433"/>
            <a:ext cx="3270718" cy="1800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8C855C-BDDA-41BA-8045-D52177407C8A}"/>
              </a:ext>
            </a:extLst>
          </p:cNvPr>
          <p:cNvSpPr/>
          <p:nvPr/>
        </p:nvSpPr>
        <p:spPr>
          <a:xfrm>
            <a:off x="9826005" y="5690139"/>
            <a:ext cx="2154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u="sng" dirty="0"/>
              <a:t>Excludes Trips without Tips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7C2C28-2FD9-4DF2-90FB-BBC9E17D10C6}"/>
              </a:ext>
            </a:extLst>
          </p:cNvPr>
          <p:cNvSpPr/>
          <p:nvPr/>
        </p:nvSpPr>
        <p:spPr>
          <a:xfrm>
            <a:off x="7822050" y="5564215"/>
            <a:ext cx="1979112" cy="5168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Tip Predictive Dataset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D16174-436B-40D9-AFA3-A616C206E6AE}"/>
              </a:ext>
            </a:extLst>
          </p:cNvPr>
          <p:cNvSpPr/>
          <p:nvPr/>
        </p:nvSpPr>
        <p:spPr>
          <a:xfrm>
            <a:off x="4342341" y="5990709"/>
            <a:ext cx="31651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u="sng" dirty="0" err="1"/>
              <a:t>Subsetting</a:t>
            </a:r>
            <a:r>
              <a:rPr lang="en-US" sz="1400" u="sng" dirty="0"/>
              <a:t> of features</a:t>
            </a:r>
          </a:p>
          <a:p>
            <a:pPr algn="ctr"/>
            <a:r>
              <a:rPr lang="en-US" sz="1400" u="sng" dirty="0" err="1"/>
              <a:t>Dummification</a:t>
            </a:r>
            <a:r>
              <a:rPr lang="en-US" sz="1400" u="sng" dirty="0"/>
              <a:t> of variables</a:t>
            </a:r>
          </a:p>
          <a:p>
            <a:pPr algn="ctr"/>
            <a:r>
              <a:rPr lang="en-US" sz="1400" u="sng" dirty="0"/>
              <a:t>Filtering of missing/high cardinality values</a:t>
            </a:r>
          </a:p>
        </p:txBody>
      </p:sp>
    </p:spTree>
    <p:extLst>
      <p:ext uri="{BB962C8B-B14F-4D97-AF65-F5344CB8AC3E}">
        <p14:creationId xmlns:p14="http://schemas.microsoft.com/office/powerpoint/2010/main" val="168403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6634-13C8-4D13-90A1-4A50740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318"/>
            <a:ext cx="7729728" cy="811099"/>
          </a:xfrm>
        </p:spPr>
        <p:txBody>
          <a:bodyPr>
            <a:noAutofit/>
          </a:bodyPr>
          <a:lstStyle/>
          <a:p>
            <a:br>
              <a:rPr lang="en-SG" sz="2400" dirty="0"/>
            </a:br>
            <a:r>
              <a:rPr lang="en-SG" sz="2400" dirty="0"/>
              <a:t>Basic Question: </a:t>
            </a:r>
            <a:r>
              <a:rPr lang="en-US" sz="2400" dirty="0"/>
              <a:t>What are the top 5 busiest hours of the day?</a:t>
            </a:r>
            <a:br>
              <a:rPr lang="en-US" sz="2400" dirty="0"/>
            </a:br>
            <a:endParaRPr lang="en-SG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55B5C0-6888-4C5A-AD36-5A03BF877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365" y="1858707"/>
            <a:ext cx="7055270" cy="4789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F31710-E6FA-470F-A111-7F71366D61F4}"/>
              </a:ext>
            </a:extLst>
          </p:cNvPr>
          <p:cNvSpPr/>
          <p:nvPr/>
        </p:nvSpPr>
        <p:spPr>
          <a:xfrm>
            <a:off x="4753426" y="1224989"/>
            <a:ext cx="2989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/>
              <a:t>6pm till 10 pm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46705-751D-4F41-8310-9FAFA11B2345}"/>
              </a:ext>
            </a:extLst>
          </p:cNvPr>
          <p:cNvSpPr/>
          <p:nvPr/>
        </p:nvSpPr>
        <p:spPr>
          <a:xfrm>
            <a:off x="7845287" y="2213113"/>
            <a:ext cx="1444487" cy="4435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4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6634-13C8-4D13-90A1-4A50740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318"/>
            <a:ext cx="7729728" cy="811099"/>
          </a:xfrm>
        </p:spPr>
        <p:txBody>
          <a:bodyPr>
            <a:noAutofit/>
          </a:bodyPr>
          <a:lstStyle/>
          <a:p>
            <a:r>
              <a:rPr lang="en-SG" sz="2400" dirty="0"/>
              <a:t>Basic Question: </a:t>
            </a:r>
            <a:r>
              <a:rPr lang="en-US" sz="2400" dirty="0"/>
              <a:t>What are the top 10 busiest locations of the city?</a:t>
            </a:r>
            <a:endParaRPr lang="en-SG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31710-E6FA-470F-A111-7F71366D61F4}"/>
              </a:ext>
            </a:extLst>
          </p:cNvPr>
          <p:cNvSpPr/>
          <p:nvPr/>
        </p:nvSpPr>
        <p:spPr>
          <a:xfrm>
            <a:off x="1181966" y="1169817"/>
            <a:ext cx="298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Boroughs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42FCC-3AA2-4800-BC97-5C8DEFF4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9" y="1582149"/>
            <a:ext cx="4906002" cy="32681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C0E391-ABAA-4AB2-97F5-29D0BBD9CB4F}"/>
              </a:ext>
            </a:extLst>
          </p:cNvPr>
          <p:cNvSpPr/>
          <p:nvPr/>
        </p:nvSpPr>
        <p:spPr>
          <a:xfrm>
            <a:off x="343208" y="4893296"/>
            <a:ext cx="4906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Borough, we see that </a:t>
            </a:r>
            <a:r>
              <a:rPr lang="en-US" dirty="0" err="1"/>
              <a:t>manhatten</a:t>
            </a:r>
            <a:r>
              <a:rPr lang="en-US" dirty="0"/>
              <a:t> is the most busy borough, followed by Others and Queens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figure on the right shows the number of trip occurrences across specific locations (identified by pickup </a:t>
            </a:r>
            <a:r>
              <a:rPr lang="en-US" dirty="0" err="1"/>
              <a:t>lat</a:t>
            </a:r>
            <a:r>
              <a:rPr lang="en-US" dirty="0"/>
              <a:t>/long)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DB1136-4394-4849-AA13-3A9BAC97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149" y="1831352"/>
            <a:ext cx="5384678" cy="46249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739AF2-AC09-4F33-8A50-7635D90AF961}"/>
              </a:ext>
            </a:extLst>
          </p:cNvPr>
          <p:cNvSpPr/>
          <p:nvPr/>
        </p:nvSpPr>
        <p:spPr>
          <a:xfrm>
            <a:off x="6096001" y="1212817"/>
            <a:ext cx="5356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Location by Pickup Lat/Long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775AE6-C537-476D-A8A8-F1CB8C427E56}"/>
              </a:ext>
            </a:extLst>
          </p:cNvPr>
          <p:cNvCxnSpPr>
            <a:cxnSpLocks/>
          </p:cNvCxnSpPr>
          <p:nvPr/>
        </p:nvCxnSpPr>
        <p:spPr>
          <a:xfrm>
            <a:off x="5001977" y="6220074"/>
            <a:ext cx="79122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1E1FE9-AAED-48D2-BB34-617BE800271F}"/>
              </a:ext>
            </a:extLst>
          </p:cNvPr>
          <p:cNvSpPr txBox="1"/>
          <p:nvPr/>
        </p:nvSpPr>
        <p:spPr>
          <a:xfrm>
            <a:off x="10296938" y="1921566"/>
            <a:ext cx="7553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#trips</a:t>
            </a:r>
          </a:p>
        </p:txBody>
      </p:sp>
    </p:spTree>
    <p:extLst>
      <p:ext uri="{BB962C8B-B14F-4D97-AF65-F5344CB8AC3E}">
        <p14:creationId xmlns:p14="http://schemas.microsoft.com/office/powerpoint/2010/main" val="194646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6634-13C8-4D13-90A1-4A50740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318"/>
            <a:ext cx="7729728" cy="811099"/>
          </a:xfrm>
        </p:spPr>
        <p:txBody>
          <a:bodyPr>
            <a:noAutofit/>
          </a:bodyPr>
          <a:lstStyle/>
          <a:p>
            <a:br>
              <a:rPr lang="en-SG" sz="2000" dirty="0"/>
            </a:br>
            <a:r>
              <a:rPr lang="en-SG" sz="2000" dirty="0"/>
              <a:t>Basic Question: </a:t>
            </a:r>
            <a:r>
              <a:rPr lang="en-US" sz="2000" dirty="0"/>
              <a:t>Which trip has the highest standard deviation of travel time?</a:t>
            </a:r>
            <a:br>
              <a:rPr lang="en-US" sz="2000" dirty="0"/>
            </a:br>
            <a:endParaRPr lang="en-SG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8EA319E-29ED-493C-B47D-CC141EA0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34" y="2027583"/>
            <a:ext cx="7793830" cy="3818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068B1D-CAC3-4544-BADE-FA1BD2FAA5E1}"/>
              </a:ext>
            </a:extLst>
          </p:cNvPr>
          <p:cNvSpPr txBox="1"/>
          <p:nvPr/>
        </p:nvSpPr>
        <p:spPr>
          <a:xfrm>
            <a:off x="8284765" y="2027583"/>
            <a:ext cx="14709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Standard Dev.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CC02A8-5C0F-467B-ADB8-9E9FC49F6F06}"/>
              </a:ext>
            </a:extLst>
          </p:cNvPr>
          <p:cNvSpPr/>
          <p:nvPr/>
        </p:nvSpPr>
        <p:spPr>
          <a:xfrm rot="16200000">
            <a:off x="5914254" y="-1127402"/>
            <a:ext cx="276999" cy="7140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F1D7-0ABD-4016-991F-DEBBBDA2F975}"/>
              </a:ext>
            </a:extLst>
          </p:cNvPr>
          <p:cNvSpPr/>
          <p:nvPr/>
        </p:nvSpPr>
        <p:spPr>
          <a:xfrm>
            <a:off x="4052493" y="1339334"/>
            <a:ext cx="400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Trip with highest S.D of travel Time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8CAE5-0BF2-4683-991E-D68C58FE8EED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>
            <a:off x="6052753" y="1708666"/>
            <a:ext cx="1" cy="595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5A07CF-E683-4999-AD60-B2151374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939" y="1302142"/>
            <a:ext cx="5991221" cy="5420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66634-13C8-4D13-90A1-4A50740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648"/>
            <a:ext cx="7729728" cy="811099"/>
          </a:xfrm>
        </p:spPr>
        <p:txBody>
          <a:bodyPr>
            <a:noAutofit/>
          </a:bodyPr>
          <a:lstStyle/>
          <a:p>
            <a:r>
              <a:rPr lang="en-SG" sz="2000" dirty="0"/>
              <a:t>Basic Question: </a:t>
            </a:r>
            <a:r>
              <a:rPr lang="en-US" sz="2000" dirty="0"/>
              <a:t>Which trip has most consistent fares?</a:t>
            </a:r>
            <a:endParaRPr lang="en-SG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CC02A8-5C0F-467B-ADB8-9E9FC49F6F06}"/>
              </a:ext>
            </a:extLst>
          </p:cNvPr>
          <p:cNvSpPr/>
          <p:nvPr/>
        </p:nvSpPr>
        <p:spPr>
          <a:xfrm rot="16200000">
            <a:off x="8266111" y="-674689"/>
            <a:ext cx="209054" cy="569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8CAE5-0BF2-4683-991E-D68C58FE8EED}"/>
              </a:ext>
            </a:extLst>
          </p:cNvPr>
          <p:cNvCxnSpPr>
            <a:cxnSpLocks/>
          </p:cNvCxnSpPr>
          <p:nvPr/>
        </p:nvCxnSpPr>
        <p:spPr>
          <a:xfrm>
            <a:off x="4699283" y="2184997"/>
            <a:ext cx="57487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951FE9-3073-4DE5-9CCF-7E77CC52E0FF}"/>
              </a:ext>
            </a:extLst>
          </p:cNvPr>
          <p:cNvSpPr/>
          <p:nvPr/>
        </p:nvSpPr>
        <p:spPr>
          <a:xfrm>
            <a:off x="87381" y="1469130"/>
            <a:ext cx="4287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latin typeface="Helvetica Neue"/>
              </a:rPr>
              <a:t>Approach for the calculation of consistency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Calculate Fare Amount Per Unit Distance(miles in this case) : This is to ensure fairness in comparison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btwn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 short and long trip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Calculate the standard deviation of the fares in each trip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Group trips based on Count of Trips and bin it so that we can look at consistency across trips with diff #occurrences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EBDAE6-2D5D-409E-80B6-715625519D3C}"/>
              </a:ext>
            </a:extLst>
          </p:cNvPr>
          <p:cNvSpPr/>
          <p:nvPr/>
        </p:nvSpPr>
        <p:spPr>
          <a:xfrm rot="16200000">
            <a:off x="8190414" y="1128313"/>
            <a:ext cx="209054" cy="569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5ED59-2E7F-4FA2-811B-564E62000084}"/>
              </a:ext>
            </a:extLst>
          </p:cNvPr>
          <p:cNvSpPr/>
          <p:nvPr/>
        </p:nvSpPr>
        <p:spPr>
          <a:xfrm rot="16200000">
            <a:off x="8377871" y="2233708"/>
            <a:ext cx="209054" cy="5915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A90D96-3AE0-442C-9FFA-9138DB66BBAF}"/>
              </a:ext>
            </a:extLst>
          </p:cNvPr>
          <p:cNvSpPr/>
          <p:nvPr/>
        </p:nvSpPr>
        <p:spPr>
          <a:xfrm rot="16200000">
            <a:off x="8127632" y="3795224"/>
            <a:ext cx="191372" cy="5620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C941A-3B38-49DC-9068-A85408B986B6}"/>
              </a:ext>
            </a:extLst>
          </p:cNvPr>
          <p:cNvCxnSpPr>
            <a:cxnSpLocks/>
          </p:cNvCxnSpPr>
          <p:nvPr/>
        </p:nvCxnSpPr>
        <p:spPr>
          <a:xfrm>
            <a:off x="4748242" y="3974314"/>
            <a:ext cx="57487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13D6FA-641F-486C-9AA5-F774CCFE3F7B}"/>
              </a:ext>
            </a:extLst>
          </p:cNvPr>
          <p:cNvCxnSpPr>
            <a:cxnSpLocks/>
          </p:cNvCxnSpPr>
          <p:nvPr/>
        </p:nvCxnSpPr>
        <p:spPr>
          <a:xfrm>
            <a:off x="4748242" y="5201630"/>
            <a:ext cx="57487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2E51CB-9681-493A-885D-F9839CD4E964}"/>
              </a:ext>
            </a:extLst>
          </p:cNvPr>
          <p:cNvCxnSpPr>
            <a:cxnSpLocks/>
          </p:cNvCxnSpPr>
          <p:nvPr/>
        </p:nvCxnSpPr>
        <p:spPr>
          <a:xfrm>
            <a:off x="4805682" y="6605665"/>
            <a:ext cx="57487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9BC4EA-CAD4-4E1F-9763-3D183548D80D}"/>
              </a:ext>
            </a:extLst>
          </p:cNvPr>
          <p:cNvSpPr txBox="1"/>
          <p:nvPr/>
        </p:nvSpPr>
        <p:spPr>
          <a:xfrm>
            <a:off x="4286577" y="2066786"/>
            <a:ext cx="461665" cy="463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SG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437702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376</TotalTime>
  <Words>1238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Gill Sans MT (Body)</vt:lpstr>
      <vt:lpstr>Helvetica Neue</vt:lpstr>
      <vt:lpstr>Arial</vt:lpstr>
      <vt:lpstr>Gill Sans MT</vt:lpstr>
      <vt:lpstr>Parcel</vt:lpstr>
      <vt:lpstr>NYC TAXI Data ANALYSIS</vt:lpstr>
      <vt:lpstr>Analysis of new York taxi data</vt:lpstr>
      <vt:lpstr>Data UNDERSTANDING</vt:lpstr>
      <vt:lpstr>Data dictionary</vt:lpstr>
      <vt:lpstr>DATA selection and preparation</vt:lpstr>
      <vt:lpstr> Basic Question: What are the top 5 busiest hours of the day? </vt:lpstr>
      <vt:lpstr>Basic Question: What are the top 10 busiest locations of the city?</vt:lpstr>
      <vt:lpstr> Basic Question: Which trip has the highest standard deviation of travel time? </vt:lpstr>
      <vt:lpstr>Basic Question: Which trip has most consistent fares?</vt:lpstr>
      <vt:lpstr>Approach to Building Models</vt:lpstr>
      <vt:lpstr>PowerPoint Presentation</vt:lpstr>
      <vt:lpstr>Weak linear correlation between time/location based variables and target could imply a non-linear relationship</vt:lpstr>
      <vt:lpstr>Model Evaluation Results</vt:lpstr>
      <vt:lpstr>Improvements to model prediction </vt:lpstr>
      <vt:lpstr> If you were a taxi driver, how would you maximize your earnings in a day? </vt:lpstr>
      <vt:lpstr>If you were a taxi driver, how would you minimize your work time while retaining the average wages earned by a typical taxi in the dataset?¶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Brovsi Fraud Risk Data ANALYSIS</dc:title>
  <dc:creator>Ranon Sim</dc:creator>
  <cp:lastModifiedBy>Ranon Sim</cp:lastModifiedBy>
  <cp:revision>84</cp:revision>
  <dcterms:created xsi:type="dcterms:W3CDTF">2019-07-14T12:26:31Z</dcterms:created>
  <dcterms:modified xsi:type="dcterms:W3CDTF">2019-08-06T03:03:48Z</dcterms:modified>
</cp:coreProperties>
</file>