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handoutMasterIdLst>
    <p:handoutMasterId r:id="rId33"/>
  </p:handoutMasterIdLst>
  <p:sldIdLst>
    <p:sldId id="257" r:id="rId5"/>
    <p:sldId id="268" r:id="rId6"/>
    <p:sldId id="272" r:id="rId7"/>
    <p:sldId id="277" r:id="rId8"/>
    <p:sldId id="278" r:id="rId9"/>
    <p:sldId id="273" r:id="rId10"/>
    <p:sldId id="269" r:id="rId11"/>
    <p:sldId id="270" r:id="rId12"/>
    <p:sldId id="261" r:id="rId13"/>
    <p:sldId id="274" r:id="rId14"/>
    <p:sldId id="275" r:id="rId15"/>
    <p:sldId id="276" r:id="rId16"/>
    <p:sldId id="267" r:id="rId17"/>
    <p:sldId id="259" r:id="rId18"/>
    <p:sldId id="262" r:id="rId19"/>
    <p:sldId id="279" r:id="rId20"/>
    <p:sldId id="280" r:id="rId21"/>
    <p:sldId id="281" r:id="rId22"/>
    <p:sldId id="282" r:id="rId23"/>
    <p:sldId id="283" r:id="rId24"/>
    <p:sldId id="284" r:id="rId25"/>
    <p:sldId id="285" r:id="rId26"/>
    <p:sldId id="287" r:id="rId27"/>
    <p:sldId id="288" r:id="rId28"/>
    <p:sldId id="289" r:id="rId29"/>
    <p:sldId id="290" r:id="rId30"/>
    <p:sldId id="291" r:id="rId3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5" autoAdjust="0"/>
    <p:restoredTop sz="72993" autoAdjust="0"/>
  </p:normalViewPr>
  <p:slideViewPr>
    <p:cSldViewPr>
      <p:cViewPr varScale="1">
        <p:scale>
          <a:sx n="53" d="100"/>
          <a:sy n="53" d="100"/>
        </p:scale>
        <p:origin x="1350"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Dapper</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cat>
            <c:strRef>
              <c:f>Sheet1!$A$2:$A$4</c:f>
              <c:strCache>
                <c:ptCount val="3"/>
                <c:pt idx="0">
                  <c:v>Select (5K rows from 500K in ms)</c:v>
                </c:pt>
                <c:pt idx="1">
                  <c:v>Insert (in ms)</c:v>
                </c:pt>
                <c:pt idx="2">
                  <c:v>Update (row at 5001 index in ms)</c:v>
                </c:pt>
              </c:strCache>
            </c:strRef>
          </c:cat>
          <c:val>
            <c:numRef>
              <c:f>Sheet1!$B$2:$B$4</c:f>
              <c:numCache>
                <c:formatCode>General</c:formatCode>
                <c:ptCount val="3"/>
                <c:pt idx="0">
                  <c:v>129.19999999999999</c:v>
                </c:pt>
                <c:pt idx="1">
                  <c:v>5.423</c:v>
                </c:pt>
                <c:pt idx="2">
                  <c:v>4.4379999999999997</c:v>
                </c:pt>
              </c:numCache>
            </c:numRef>
          </c:val>
          <c:extLst>
            <c:ext xmlns:c16="http://schemas.microsoft.com/office/drawing/2014/chart" uri="{C3380CC4-5D6E-409C-BE32-E72D297353CC}">
              <c16:uniqueId val="{00000000-5E92-4051-99BC-2623F45BF7E0}"/>
            </c:ext>
          </c:extLst>
        </c:ser>
        <c:ser>
          <c:idx val="1"/>
          <c:order val="1"/>
          <c:tx>
            <c:strRef>
              <c:f>Sheet1!$C$1</c:f>
              <c:strCache>
                <c:ptCount val="1"/>
                <c:pt idx="0">
                  <c:v>Linq</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cat>
            <c:strRef>
              <c:f>Sheet1!$A$2:$A$4</c:f>
              <c:strCache>
                <c:ptCount val="3"/>
                <c:pt idx="0">
                  <c:v>Select (5K rows from 500K in ms)</c:v>
                </c:pt>
                <c:pt idx="1">
                  <c:v>Insert (in ms)</c:v>
                </c:pt>
                <c:pt idx="2">
                  <c:v>Update (row at 5001 index in ms)</c:v>
                </c:pt>
              </c:strCache>
            </c:strRef>
          </c:cat>
          <c:val>
            <c:numRef>
              <c:f>Sheet1!$C$2:$C$4</c:f>
              <c:numCache>
                <c:formatCode>General</c:formatCode>
                <c:ptCount val="3"/>
                <c:pt idx="0">
                  <c:v>137.1</c:v>
                </c:pt>
                <c:pt idx="1">
                  <c:v>16.2</c:v>
                </c:pt>
                <c:pt idx="2">
                  <c:v>4.718</c:v>
                </c:pt>
              </c:numCache>
            </c:numRef>
          </c:val>
          <c:extLst>
            <c:ext xmlns:c16="http://schemas.microsoft.com/office/drawing/2014/chart" uri="{C3380CC4-5D6E-409C-BE32-E72D297353CC}">
              <c16:uniqueId val="{00000001-5E92-4051-99BC-2623F45BF7E0}"/>
            </c:ext>
          </c:extLst>
        </c:ser>
        <c:ser>
          <c:idx val="2"/>
          <c:order val="2"/>
          <c:tx>
            <c:strRef>
              <c:f>Sheet1!$D$1</c:f>
              <c:strCache>
                <c:ptCount val="1"/>
                <c:pt idx="0">
                  <c:v>Plain SQL</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cat>
            <c:strRef>
              <c:f>Sheet1!$A$2:$A$4</c:f>
              <c:strCache>
                <c:ptCount val="3"/>
                <c:pt idx="0">
                  <c:v>Select (5K rows from 500K in ms)</c:v>
                </c:pt>
                <c:pt idx="1">
                  <c:v>Insert (in ms)</c:v>
                </c:pt>
                <c:pt idx="2">
                  <c:v>Update (row at 5001 index in ms)</c:v>
                </c:pt>
              </c:strCache>
            </c:strRef>
          </c:cat>
          <c:val>
            <c:numRef>
              <c:f>Sheet1!$D$2:$D$4</c:f>
              <c:numCache>
                <c:formatCode>General</c:formatCode>
                <c:ptCount val="3"/>
                <c:pt idx="0">
                  <c:v>132.6</c:v>
                </c:pt>
                <c:pt idx="1">
                  <c:v>5.6449999999999996</c:v>
                </c:pt>
                <c:pt idx="2">
                  <c:v>4.6520000000000001</c:v>
                </c:pt>
              </c:numCache>
            </c:numRef>
          </c:val>
          <c:extLst>
            <c:ext xmlns:c16="http://schemas.microsoft.com/office/drawing/2014/chart" uri="{C3380CC4-5D6E-409C-BE32-E72D297353CC}">
              <c16:uniqueId val="{00000002-5E92-4051-99BC-2623F45BF7E0}"/>
            </c:ext>
          </c:extLst>
        </c:ser>
        <c:dLbls>
          <c:showLegendKey val="0"/>
          <c:showVal val="0"/>
          <c:showCatName val="0"/>
          <c:showSerName val="0"/>
          <c:showPercent val="0"/>
          <c:showBubbleSize val="0"/>
        </c:dLbls>
        <c:gapWidth val="355"/>
        <c:overlap val="-70"/>
        <c:axId val="632163384"/>
        <c:axId val="632166128"/>
      </c:barChart>
      <c:catAx>
        <c:axId val="63216338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2166128"/>
        <c:crosses val="autoZero"/>
        <c:auto val="1"/>
        <c:lblAlgn val="ctr"/>
        <c:lblOffset val="100"/>
        <c:noMultiLvlLbl val="0"/>
      </c:catAx>
      <c:valAx>
        <c:axId val="632166128"/>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21633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095A5E99-E976-4550-8F80-53CC813F2F5A}">
      <dgm:prSet phldrT="[Text]"/>
      <dgm:spPr/>
      <dgm:t>
        <a:bodyPr/>
        <a:lstStyle/>
        <a:p>
          <a:r>
            <a:rPr lang="en-US" dirty="0" smtClean="0"/>
            <a:t>Who develop Dapper?</a:t>
          </a:r>
          <a:endParaRPr lang="en-US" dirty="0"/>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pPr/>
      <dgm:t>
        <a:bodyPr/>
        <a:lstStyle/>
        <a:p>
          <a:r>
            <a:rPr lang="en-US" dirty="0" smtClean="0"/>
            <a:t>When to use Dapper?</a:t>
          </a:r>
          <a:endParaRPr lang="en-US" dirty="0"/>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dgm:t>
        <a:bodyPr/>
        <a:lstStyle/>
        <a:p>
          <a:r>
            <a:rPr lang="en-US" dirty="0" smtClean="0"/>
            <a:t>What does Dapper actually do?</a:t>
          </a:r>
          <a:endParaRPr lang="en-US" dirty="0"/>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DAB6E633-EB7B-459F-85DE-AAD7655A6E64}">
      <dgm:prSet phldrT="[Text]"/>
      <dgm:spPr/>
      <dgm:t>
        <a:bodyPr/>
        <a:lstStyle/>
        <a:p>
          <a:r>
            <a:rPr lang="en-US" dirty="0" smtClean="0"/>
            <a:t>Where can you get Dapper?</a:t>
          </a:r>
          <a:endParaRPr lang="en-US" dirty="0"/>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132E7CC7-6540-40D7-B50B-2E9370323730}" type="parTrans" cxnId="{506602B6-A306-456B-9770-AC7522017BCC}">
      <dgm:prSet/>
      <dgm:spPr/>
      <dgm:t>
        <a:bodyPr/>
        <a:lstStyle/>
        <a:p>
          <a:endParaRPr lang="en-US"/>
        </a:p>
      </dgm:t>
    </dgm:pt>
    <dgm:pt modelId="{A7339726-FA7A-4006-A5C2-F585F9BA85C9}" type="sibTrans" cxnId="{506602B6-A306-456B-9770-AC7522017BCC}">
      <dgm:prSet/>
      <dgm:spPr/>
      <dgm:t>
        <a:bodyPr/>
        <a:lstStyle/>
        <a:p>
          <a:endParaRPr lang="en-US"/>
        </a:p>
      </dgm:t>
    </dgm:pt>
    <dgm:pt modelId="{4416DECD-60FE-4786-A19B-F07606610DD9}">
      <dgm:prSet phldrT="[Text]"/>
      <dgm:spPr/>
      <dgm:t>
        <a:bodyPr/>
        <a:lstStyle/>
        <a:p>
          <a:r>
            <a:rPr lang="en-US" dirty="0" smtClean="0"/>
            <a:t>Why use Dapper?</a:t>
          </a:r>
          <a:endParaRPr lang="en-US" dirty="0"/>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641902BB-2C22-41E5-AD0F-0AC1926DAEDD}" type="parTrans" cxnId="{604A1EFE-5772-4009-B797-585D34461788}">
      <dgm:prSet/>
      <dgm:spPr/>
      <dgm:t>
        <a:bodyPr/>
        <a:lstStyle/>
        <a:p>
          <a:endParaRPr lang="en-US"/>
        </a:p>
      </dgm:t>
    </dgm:pt>
    <dgm:pt modelId="{9864D867-C9F9-43A5-8E5C-E49EBC60AB9A}" type="sibTrans" cxnId="{604A1EFE-5772-4009-B797-585D34461788}">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t>
        <a:bodyPr/>
        <a:lstStyle/>
        <a:p>
          <a:endParaRPr lang="en-US"/>
        </a:p>
      </dgm:t>
    </dgm:pt>
    <dgm:pt modelId="{3E0E8213-E460-4EB7-9A92-C2B1CC553F0D}" type="pres">
      <dgm:prSet presAssocID="{CD7942A0-B7D2-4B14-8FEA-55FC702F5BE7}" presName="dummyMaxCanvas" presStyleCnt="0">
        <dgm:presLayoutVars/>
      </dgm:prSet>
      <dgm:spPr/>
      <dgm:t>
        <a:bodyPr/>
        <a:lstStyle/>
        <a:p>
          <a:endParaRPr lang="en-US"/>
        </a:p>
      </dgm:t>
    </dgm:pt>
    <dgm:pt modelId="{B59AB950-BAAE-4E3B-A8D8-626BB6F1168E}" type="pres">
      <dgm:prSet presAssocID="{CD7942A0-B7D2-4B14-8FEA-55FC702F5BE7}" presName="FiveNodes_1" presStyleLbl="node1" presStyleIdx="0" presStyleCnt="5">
        <dgm:presLayoutVars>
          <dgm:bulletEnabled val="1"/>
        </dgm:presLayoutVars>
      </dgm:prSet>
      <dgm:spPr/>
      <dgm:t>
        <a:bodyPr/>
        <a:lstStyle/>
        <a:p>
          <a:endParaRPr lang="en-US"/>
        </a:p>
      </dgm:t>
    </dgm:pt>
    <dgm:pt modelId="{D4837CE0-CC7A-4170-8BAE-BFD8B6E2EBA2}" type="pres">
      <dgm:prSet presAssocID="{CD7942A0-B7D2-4B14-8FEA-55FC702F5BE7}" presName="FiveNodes_2" presStyleLbl="node1" presStyleIdx="1" presStyleCnt="5">
        <dgm:presLayoutVars>
          <dgm:bulletEnabled val="1"/>
        </dgm:presLayoutVars>
      </dgm:prSet>
      <dgm:spPr/>
      <dgm:t>
        <a:bodyPr/>
        <a:lstStyle/>
        <a:p>
          <a:endParaRPr lang="en-US"/>
        </a:p>
      </dgm:t>
    </dgm:pt>
    <dgm:pt modelId="{7F37C0A7-FA1F-4B41-A0D4-4D110CE8E37C}" type="pres">
      <dgm:prSet presAssocID="{CD7942A0-B7D2-4B14-8FEA-55FC702F5BE7}" presName="FiveNodes_3" presStyleLbl="node1" presStyleIdx="2" presStyleCnt="5">
        <dgm:presLayoutVars>
          <dgm:bulletEnabled val="1"/>
        </dgm:presLayoutVars>
      </dgm:prSet>
      <dgm:spPr/>
      <dgm:t>
        <a:bodyPr/>
        <a:lstStyle/>
        <a:p>
          <a:endParaRPr lang="en-US"/>
        </a:p>
      </dgm:t>
    </dgm:pt>
    <dgm:pt modelId="{F508E071-814F-47EF-BC7B-93AC3D305E74}" type="pres">
      <dgm:prSet presAssocID="{CD7942A0-B7D2-4B14-8FEA-55FC702F5BE7}" presName="FiveNodes_4" presStyleLbl="node1" presStyleIdx="3" presStyleCnt="5">
        <dgm:presLayoutVars>
          <dgm:bulletEnabled val="1"/>
        </dgm:presLayoutVars>
      </dgm:prSet>
      <dgm:spPr/>
      <dgm:t>
        <a:bodyPr/>
        <a:lstStyle/>
        <a:p>
          <a:endParaRPr lang="en-US"/>
        </a:p>
      </dgm:t>
    </dgm:pt>
    <dgm:pt modelId="{03D4F3A4-C3D8-4B5D-B33D-BF7C548F3ED0}" type="pres">
      <dgm:prSet presAssocID="{CD7942A0-B7D2-4B14-8FEA-55FC702F5BE7}" presName="FiveNodes_5" presStyleLbl="node1" presStyleIdx="4" presStyleCnt="5">
        <dgm:presLayoutVars>
          <dgm:bulletEnabled val="1"/>
        </dgm:presLayoutVars>
      </dgm:prSet>
      <dgm:spPr/>
      <dgm:t>
        <a:bodyPr/>
        <a:lstStyle/>
        <a:p>
          <a:endParaRPr lang="en-US"/>
        </a:p>
      </dgm:t>
    </dgm:pt>
    <dgm:pt modelId="{AA3EB8A6-A40F-41EF-BEE3-D5391225F1C3}" type="pres">
      <dgm:prSet presAssocID="{CD7942A0-B7D2-4B14-8FEA-55FC702F5BE7}" presName="FiveConn_1-2" presStyleLbl="fgAccFollowNode1" presStyleIdx="0" presStyleCnt="4">
        <dgm:presLayoutVars>
          <dgm:bulletEnabled val="1"/>
        </dgm:presLayoutVars>
      </dgm:prSet>
      <dgm:spPr/>
      <dgm:t>
        <a:bodyPr/>
        <a:lstStyle/>
        <a:p>
          <a:endParaRPr lang="en-US"/>
        </a:p>
      </dgm:t>
    </dgm:pt>
    <dgm:pt modelId="{FA02FE7A-FBB7-4D9B-8981-90E09FA56145}" type="pres">
      <dgm:prSet presAssocID="{CD7942A0-B7D2-4B14-8FEA-55FC702F5BE7}" presName="FiveConn_2-3" presStyleLbl="fgAccFollowNode1" presStyleIdx="1" presStyleCnt="4">
        <dgm:presLayoutVars>
          <dgm:bulletEnabled val="1"/>
        </dgm:presLayoutVars>
      </dgm:prSet>
      <dgm:spPr/>
      <dgm:t>
        <a:bodyPr/>
        <a:lstStyle/>
        <a:p>
          <a:endParaRPr lang="en-US"/>
        </a:p>
      </dgm:t>
    </dgm:pt>
    <dgm:pt modelId="{0AD261F9-2521-4409-AC61-6D421027B7E5}" type="pres">
      <dgm:prSet presAssocID="{CD7942A0-B7D2-4B14-8FEA-55FC702F5BE7}" presName="FiveConn_3-4" presStyleLbl="fgAccFollowNode1" presStyleIdx="2" presStyleCnt="4">
        <dgm:presLayoutVars>
          <dgm:bulletEnabled val="1"/>
        </dgm:presLayoutVars>
      </dgm:prSet>
      <dgm:spPr/>
      <dgm:t>
        <a:bodyPr/>
        <a:lstStyle/>
        <a:p>
          <a:endParaRPr lang="en-US"/>
        </a:p>
      </dgm:t>
    </dgm:pt>
    <dgm:pt modelId="{E238FF93-B212-40B8-94F3-FD74921DEDA0}" type="pres">
      <dgm:prSet presAssocID="{CD7942A0-B7D2-4B14-8FEA-55FC702F5BE7}" presName="FiveConn_4-5" presStyleLbl="fgAccFollowNode1" presStyleIdx="3" presStyleCnt="4">
        <dgm:presLayoutVars>
          <dgm:bulletEnabled val="1"/>
        </dgm:presLayoutVars>
      </dgm:prSet>
      <dgm:spPr/>
      <dgm:t>
        <a:bodyPr/>
        <a:lstStyle/>
        <a:p>
          <a:endParaRPr lang="en-US"/>
        </a:p>
      </dgm:t>
    </dgm:pt>
    <dgm:pt modelId="{398BAA03-323F-4807-8C57-9B27C24F5D0D}" type="pres">
      <dgm:prSet presAssocID="{CD7942A0-B7D2-4B14-8FEA-55FC702F5BE7}" presName="FiveNodes_1_text" presStyleLbl="node1" presStyleIdx="4" presStyleCnt="5">
        <dgm:presLayoutVars>
          <dgm:bulletEnabled val="1"/>
        </dgm:presLayoutVars>
      </dgm:prSet>
      <dgm:spPr/>
      <dgm:t>
        <a:bodyPr/>
        <a:lstStyle/>
        <a:p>
          <a:endParaRPr lang="en-US"/>
        </a:p>
      </dgm:t>
    </dgm:pt>
    <dgm:pt modelId="{ECB11778-1053-4448-B985-5DB567ECB23B}" type="pres">
      <dgm:prSet presAssocID="{CD7942A0-B7D2-4B14-8FEA-55FC702F5BE7}" presName="FiveNodes_2_text" presStyleLbl="node1" presStyleIdx="4" presStyleCnt="5">
        <dgm:presLayoutVars>
          <dgm:bulletEnabled val="1"/>
        </dgm:presLayoutVars>
      </dgm:prSet>
      <dgm:spPr/>
      <dgm:t>
        <a:bodyPr/>
        <a:lstStyle/>
        <a:p>
          <a:endParaRPr lang="en-US"/>
        </a:p>
      </dgm:t>
    </dgm:pt>
    <dgm:pt modelId="{317B915F-19D1-45A9-AD12-B3E41DCEC6D7}" type="pres">
      <dgm:prSet presAssocID="{CD7942A0-B7D2-4B14-8FEA-55FC702F5BE7}" presName="FiveNodes_3_text" presStyleLbl="node1" presStyleIdx="4" presStyleCnt="5">
        <dgm:presLayoutVars>
          <dgm:bulletEnabled val="1"/>
        </dgm:presLayoutVars>
      </dgm:prSet>
      <dgm:spPr/>
      <dgm:t>
        <a:bodyPr/>
        <a:lstStyle/>
        <a:p>
          <a:endParaRPr lang="en-US"/>
        </a:p>
      </dgm:t>
    </dgm:pt>
    <dgm:pt modelId="{0BA05F2F-0E0D-407D-9EB9-47CB0CF929CD}" type="pres">
      <dgm:prSet presAssocID="{CD7942A0-B7D2-4B14-8FEA-55FC702F5BE7}" presName="FiveNodes_4_text" presStyleLbl="node1" presStyleIdx="4" presStyleCnt="5">
        <dgm:presLayoutVars>
          <dgm:bulletEnabled val="1"/>
        </dgm:presLayoutVars>
      </dgm:prSet>
      <dgm:spPr/>
      <dgm:t>
        <a:bodyPr/>
        <a:lstStyle/>
        <a:p>
          <a:endParaRPr lang="en-US"/>
        </a:p>
      </dgm:t>
    </dgm:pt>
    <dgm:pt modelId="{F95940B8-04E4-4A39-AA25-2A0260F6CE34}" type="pres">
      <dgm:prSet presAssocID="{CD7942A0-B7D2-4B14-8FEA-55FC702F5BE7}" presName="FiveNodes_5_text" presStyleLbl="node1" presStyleIdx="4" presStyleCnt="5">
        <dgm:presLayoutVars>
          <dgm:bulletEnabled val="1"/>
        </dgm:presLayoutVars>
      </dgm:prSet>
      <dgm:spPr/>
      <dgm:t>
        <a:bodyPr/>
        <a:lstStyle/>
        <a:p>
          <a:endParaRPr lang="en-US"/>
        </a:p>
      </dgm:t>
    </dgm:pt>
  </dgm:ptLst>
  <dgm:cxnLst>
    <dgm:cxn modelId="{709A1D2B-BD69-4BB0-BAC4-74B17CCDB30D}" type="presOf" srcId="{7133ECF5-4190-4604-AA2F-03C9A0A9210F}" destId="{7F37C0A7-FA1F-4B41-A0D4-4D110CE8E37C}" srcOrd="0" destOrd="0" presId="urn:microsoft.com/office/officeart/2005/8/layout/vProcess5"/>
    <dgm:cxn modelId="{B971BBF9-9944-4FC1-ADB8-8AA92CDB9EF8}" type="presOf" srcId="{095A5E99-E976-4550-8F80-53CC813F2F5A}" destId="{398BAA03-323F-4807-8C57-9B27C24F5D0D}" srcOrd="1" destOrd="0" presId="urn:microsoft.com/office/officeart/2005/8/layout/vProcess5"/>
    <dgm:cxn modelId="{7A9EBFDA-DF0B-45BB-8FDE-3E259C20CA17}" type="presOf" srcId="{8EC937D8-BD76-4A12-A3E5-900D5C1E2E05}" destId="{ECB11778-1053-4448-B985-5DB567ECB23B}" srcOrd="1"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77C1C113-2CB0-44A8-89D4-6E400CA9E378}" type="presOf" srcId="{B3EFD4A5-9FA1-4ABE-B722-05162509509B}" destId="{FA02FE7A-FBB7-4D9B-8981-90E09FA56145}" srcOrd="0" destOrd="0" presId="urn:microsoft.com/office/officeart/2005/8/layout/vProcess5"/>
    <dgm:cxn modelId="{A3649C71-4F84-4E78-B00B-0752F2DC4024}" type="presOf" srcId="{46037378-034A-4662-877A-B53E1DA069A3}" destId="{0AD261F9-2521-4409-AC61-6D421027B7E5}" srcOrd="0" destOrd="0" presId="urn:microsoft.com/office/officeart/2005/8/layout/vProcess5"/>
    <dgm:cxn modelId="{FD84B4C2-F076-42E7-999C-DDE9A4EA8641}" type="presOf" srcId="{4416DECD-60FE-4786-A19B-F07606610DD9}" destId="{F95940B8-04E4-4A39-AA25-2A0260F6CE34}" srcOrd="1" destOrd="0" presId="urn:microsoft.com/office/officeart/2005/8/layout/vProcess5"/>
    <dgm:cxn modelId="{1753A419-A2D3-437C-A0D6-4866C82EBF4B}" type="presOf" srcId="{095A5E99-E976-4550-8F80-53CC813F2F5A}" destId="{B59AB950-BAAE-4E3B-A8D8-626BB6F1168E}" srcOrd="0" destOrd="0" presId="urn:microsoft.com/office/officeart/2005/8/layout/vProcess5"/>
    <dgm:cxn modelId="{837190AA-96B3-4A0B-8C47-4C0757185FC2}" type="presOf" srcId="{8877691F-1B60-4485-9174-DDEC7EE68B70}" destId="{AA3EB8A6-A40F-41EF-BEE3-D5391225F1C3}" srcOrd="0" destOrd="0" presId="urn:microsoft.com/office/officeart/2005/8/layout/vProcess5"/>
    <dgm:cxn modelId="{C47BB147-0C00-44DF-8BED-0EC9F1ADED7D}" type="presOf" srcId="{DAB6E633-EB7B-459F-85DE-AAD7655A6E64}" destId="{0BA05F2F-0E0D-407D-9EB9-47CB0CF929CD}" srcOrd="1"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AAECB2C0-6B66-4BB0-98BA-D57C8A95EB8D}" type="presOf" srcId="{A7339726-FA7A-4006-A5C2-F585F9BA85C9}" destId="{E238FF93-B212-40B8-94F3-FD74921DEDA0}" srcOrd="0" destOrd="0" presId="urn:microsoft.com/office/officeart/2005/8/layout/vProcess5"/>
    <dgm:cxn modelId="{604A1EFE-5772-4009-B797-585D34461788}" srcId="{CD7942A0-B7D2-4B14-8FEA-55FC702F5BE7}" destId="{4416DECD-60FE-4786-A19B-F07606610DD9}" srcOrd="4" destOrd="0" parTransId="{641902BB-2C22-41E5-AD0F-0AC1926DAEDD}" sibTransId="{9864D867-C9F9-43A5-8E5C-E49EBC60AB9A}"/>
    <dgm:cxn modelId="{EEBAE0AA-AFF8-492D-8DD7-F0EACF72AE2C}" type="presOf" srcId="{7133ECF5-4190-4604-AA2F-03C9A0A9210F}" destId="{317B915F-19D1-45A9-AD12-B3E41DCEC6D7}" srcOrd="1" destOrd="0" presId="urn:microsoft.com/office/officeart/2005/8/layout/vProcess5"/>
    <dgm:cxn modelId="{66CC75B0-AFDB-4C0D-BBE5-D346074F1E24}" type="presOf" srcId="{4416DECD-60FE-4786-A19B-F07606610DD9}" destId="{03D4F3A4-C3D8-4B5D-B33D-BF7C548F3ED0}" srcOrd="0"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4D0E9FB1-1590-4D83-A1E6-A4989390BD43}" type="presOf" srcId="{DAB6E633-EB7B-459F-85DE-AAD7655A6E64}" destId="{F508E071-814F-47EF-BC7B-93AC3D305E74}" srcOrd="0" destOrd="0" presId="urn:microsoft.com/office/officeart/2005/8/layout/vProcess5"/>
    <dgm:cxn modelId="{506602B6-A306-456B-9770-AC7522017BCC}" srcId="{CD7942A0-B7D2-4B14-8FEA-55FC702F5BE7}" destId="{DAB6E633-EB7B-459F-85DE-AAD7655A6E64}" srcOrd="3" destOrd="0" parTransId="{132E7CC7-6540-40D7-B50B-2E9370323730}" sibTransId="{A7339726-FA7A-4006-A5C2-F585F9BA85C9}"/>
    <dgm:cxn modelId="{AF6845FB-16DF-489F-AA68-0AAA9735E4F5}" type="presOf" srcId="{8EC937D8-BD76-4A12-A3E5-900D5C1E2E05}" destId="{D4837CE0-CC7A-4170-8BAE-BFD8B6E2EBA2}" srcOrd="0"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768DB908-A4BF-48A6-A740-5DD0CBAFBB11}" type="presParOf" srcId="{1D84D8B6-AB32-4491-B5D2-EFE3D7668B88}" destId="{3E0E8213-E460-4EB7-9A92-C2B1CC553F0D}" srcOrd="0" destOrd="0" presId="urn:microsoft.com/office/officeart/2005/8/layout/vProcess5"/>
    <dgm:cxn modelId="{491F9FF0-90E4-4B49-A996-273B6373B71E}" type="presParOf" srcId="{1D84D8B6-AB32-4491-B5D2-EFE3D7668B88}" destId="{B59AB950-BAAE-4E3B-A8D8-626BB6F1168E}" srcOrd="1" destOrd="0" presId="urn:microsoft.com/office/officeart/2005/8/layout/vProcess5"/>
    <dgm:cxn modelId="{E8C66381-9BA3-4EBA-9036-C51CEC9DD8FC}" type="presParOf" srcId="{1D84D8B6-AB32-4491-B5D2-EFE3D7668B88}" destId="{D4837CE0-CC7A-4170-8BAE-BFD8B6E2EBA2}" srcOrd="2" destOrd="0" presId="urn:microsoft.com/office/officeart/2005/8/layout/vProcess5"/>
    <dgm:cxn modelId="{DE30671F-C30F-4708-947F-4ECF5EF90671}" type="presParOf" srcId="{1D84D8B6-AB32-4491-B5D2-EFE3D7668B88}" destId="{7F37C0A7-FA1F-4B41-A0D4-4D110CE8E37C}" srcOrd="3" destOrd="0" presId="urn:microsoft.com/office/officeart/2005/8/layout/vProcess5"/>
    <dgm:cxn modelId="{073C79F9-8E31-4B1D-85E6-FF9A0C7E2A4A}" type="presParOf" srcId="{1D84D8B6-AB32-4491-B5D2-EFE3D7668B88}" destId="{F508E071-814F-47EF-BC7B-93AC3D305E74}" srcOrd="4" destOrd="0" presId="urn:microsoft.com/office/officeart/2005/8/layout/vProcess5"/>
    <dgm:cxn modelId="{BBC753E5-7DA6-46A3-B259-2B86B54357FD}" type="presParOf" srcId="{1D84D8B6-AB32-4491-B5D2-EFE3D7668B88}" destId="{03D4F3A4-C3D8-4B5D-B33D-BF7C548F3ED0}" srcOrd="5" destOrd="0" presId="urn:microsoft.com/office/officeart/2005/8/layout/vProcess5"/>
    <dgm:cxn modelId="{1A99C6D9-A700-4195-8D38-4E39402F6855}" type="presParOf" srcId="{1D84D8B6-AB32-4491-B5D2-EFE3D7668B88}" destId="{AA3EB8A6-A40F-41EF-BEE3-D5391225F1C3}" srcOrd="6" destOrd="0" presId="urn:microsoft.com/office/officeart/2005/8/layout/vProcess5"/>
    <dgm:cxn modelId="{0731D898-B981-466A-8D82-34FDACECA33B}" type="presParOf" srcId="{1D84D8B6-AB32-4491-B5D2-EFE3D7668B88}" destId="{FA02FE7A-FBB7-4D9B-8981-90E09FA56145}" srcOrd="7" destOrd="0" presId="urn:microsoft.com/office/officeart/2005/8/layout/vProcess5"/>
    <dgm:cxn modelId="{A9444F4F-5BC1-4EBD-B2D5-B4C9B739CF17}" type="presParOf" srcId="{1D84D8B6-AB32-4491-B5D2-EFE3D7668B88}" destId="{0AD261F9-2521-4409-AC61-6D421027B7E5}" srcOrd="8" destOrd="0" presId="urn:microsoft.com/office/officeart/2005/8/layout/vProcess5"/>
    <dgm:cxn modelId="{A286044F-0B08-4CF6-928C-61F125218228}" type="presParOf" srcId="{1D84D8B6-AB32-4491-B5D2-EFE3D7668B88}" destId="{E238FF93-B212-40B8-94F3-FD74921DEDA0}" srcOrd="9" destOrd="0" presId="urn:microsoft.com/office/officeart/2005/8/layout/vProcess5"/>
    <dgm:cxn modelId="{82E02464-6C32-43A9-8B23-F3FD65AD7E02}" type="presParOf" srcId="{1D84D8B6-AB32-4491-B5D2-EFE3D7668B88}" destId="{398BAA03-323F-4807-8C57-9B27C24F5D0D}" srcOrd="10" destOrd="0" presId="urn:microsoft.com/office/officeart/2005/8/layout/vProcess5"/>
    <dgm:cxn modelId="{9BB7C1C4-6929-4B73-937F-4799A118F0A3}" type="presParOf" srcId="{1D84D8B6-AB32-4491-B5D2-EFE3D7668B88}" destId="{ECB11778-1053-4448-B985-5DB567ECB23B}" srcOrd="11" destOrd="0" presId="urn:microsoft.com/office/officeart/2005/8/layout/vProcess5"/>
    <dgm:cxn modelId="{7C192039-0ADD-40EC-8BD0-4217CE0F254C}" type="presParOf" srcId="{1D84D8B6-AB32-4491-B5D2-EFE3D7668B88}" destId="{317B915F-19D1-45A9-AD12-B3E41DCEC6D7}" srcOrd="12" destOrd="0" presId="urn:microsoft.com/office/officeart/2005/8/layout/vProcess5"/>
    <dgm:cxn modelId="{1C041610-55E5-4965-B964-9FEA542D59CC}" type="presParOf" srcId="{1D84D8B6-AB32-4491-B5D2-EFE3D7668B88}" destId="{0BA05F2F-0E0D-407D-9EB9-47CB0CF929CD}" srcOrd="13" destOrd="0" presId="urn:microsoft.com/office/officeart/2005/8/layout/vProcess5"/>
    <dgm:cxn modelId="{D1EF0D7C-AE4B-4A9B-97ED-80893B4F4CB5}" type="presParOf" srcId="{1D84D8B6-AB32-4491-B5D2-EFE3D7668B88}" destId="{F95940B8-04E4-4A39-AA25-2A0260F6CE34}"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AB950-BAAE-4E3B-A8D8-626BB6F1168E}">
      <dsp:nvSpPr>
        <dsp:cNvPr id="0" name=""/>
        <dsp:cNvSpPr/>
      </dsp:nvSpPr>
      <dsp:spPr>
        <a:xfrm>
          <a:off x="0" y="0"/>
          <a:ext cx="3910377" cy="803814"/>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Who develop Dapper?</a:t>
          </a:r>
          <a:endParaRPr lang="en-US" sz="2100" kern="1200" dirty="0"/>
        </a:p>
      </dsp:txBody>
      <dsp:txXfrm>
        <a:off x="23543" y="23543"/>
        <a:ext cx="2948952" cy="756728"/>
      </dsp:txXfrm>
    </dsp:sp>
    <dsp:sp modelId="{D4837CE0-CC7A-4170-8BAE-BFD8B6E2EBA2}">
      <dsp:nvSpPr>
        <dsp:cNvPr id="0" name=""/>
        <dsp:cNvSpPr/>
      </dsp:nvSpPr>
      <dsp:spPr>
        <a:xfrm>
          <a:off x="292008" y="915455"/>
          <a:ext cx="3910377" cy="803814"/>
        </a:xfrm>
        <a:prstGeom prst="roundRect">
          <a:avLst>
            <a:gd name="adj" fmla="val 10000"/>
          </a:avLst>
        </a:prstGeom>
        <a:gradFill rotWithShape="0">
          <a:gsLst>
            <a:gs pos="0">
              <a:schemeClr val="accent2">
                <a:hueOff val="3988538"/>
                <a:satOff val="-2376"/>
                <a:lumOff val="-3039"/>
                <a:alphaOff val="0"/>
                <a:shade val="15000"/>
                <a:satMod val="180000"/>
              </a:schemeClr>
            </a:gs>
            <a:gs pos="50000">
              <a:schemeClr val="accent2">
                <a:hueOff val="3988538"/>
                <a:satOff val="-2376"/>
                <a:lumOff val="-3039"/>
                <a:alphaOff val="0"/>
                <a:shade val="45000"/>
                <a:satMod val="170000"/>
              </a:schemeClr>
            </a:gs>
            <a:gs pos="70000">
              <a:schemeClr val="accent2">
                <a:hueOff val="3988538"/>
                <a:satOff val="-2376"/>
                <a:lumOff val="-3039"/>
                <a:alphaOff val="0"/>
                <a:tint val="99000"/>
                <a:shade val="65000"/>
                <a:satMod val="155000"/>
              </a:schemeClr>
            </a:gs>
            <a:gs pos="100000">
              <a:schemeClr val="accent2">
                <a:hueOff val="3988538"/>
                <a:satOff val="-2376"/>
                <a:lumOff val="-3039"/>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When to use Dapper?</a:t>
          </a:r>
          <a:endParaRPr lang="en-US" sz="2100" kern="1200" dirty="0"/>
        </a:p>
      </dsp:txBody>
      <dsp:txXfrm>
        <a:off x="315551" y="938998"/>
        <a:ext cx="3048803" cy="756728"/>
      </dsp:txXfrm>
    </dsp:sp>
    <dsp:sp modelId="{7F37C0A7-FA1F-4B41-A0D4-4D110CE8E37C}">
      <dsp:nvSpPr>
        <dsp:cNvPr id="0" name=""/>
        <dsp:cNvSpPr/>
      </dsp:nvSpPr>
      <dsp:spPr>
        <a:xfrm>
          <a:off x="584017" y="1830911"/>
          <a:ext cx="3910377" cy="803814"/>
        </a:xfrm>
        <a:prstGeom prst="roundRect">
          <a:avLst>
            <a:gd name="adj" fmla="val 10000"/>
          </a:avLst>
        </a:prstGeom>
        <a:gradFill rotWithShape="0">
          <a:gsLst>
            <a:gs pos="0">
              <a:schemeClr val="accent2">
                <a:hueOff val="7977077"/>
                <a:satOff val="-4752"/>
                <a:lumOff val="-6078"/>
                <a:alphaOff val="0"/>
                <a:shade val="15000"/>
                <a:satMod val="180000"/>
              </a:schemeClr>
            </a:gs>
            <a:gs pos="50000">
              <a:schemeClr val="accent2">
                <a:hueOff val="7977077"/>
                <a:satOff val="-4752"/>
                <a:lumOff val="-6078"/>
                <a:alphaOff val="0"/>
                <a:shade val="45000"/>
                <a:satMod val="170000"/>
              </a:schemeClr>
            </a:gs>
            <a:gs pos="70000">
              <a:schemeClr val="accent2">
                <a:hueOff val="7977077"/>
                <a:satOff val="-4752"/>
                <a:lumOff val="-6078"/>
                <a:alphaOff val="0"/>
                <a:tint val="99000"/>
                <a:shade val="65000"/>
                <a:satMod val="155000"/>
              </a:schemeClr>
            </a:gs>
            <a:gs pos="100000">
              <a:schemeClr val="accent2">
                <a:hueOff val="7977077"/>
                <a:satOff val="-4752"/>
                <a:lumOff val="-6078"/>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What does Dapper actually do?</a:t>
          </a:r>
          <a:endParaRPr lang="en-US" sz="2100" kern="1200" dirty="0"/>
        </a:p>
      </dsp:txBody>
      <dsp:txXfrm>
        <a:off x="607560" y="1854454"/>
        <a:ext cx="3048803" cy="756728"/>
      </dsp:txXfrm>
    </dsp:sp>
    <dsp:sp modelId="{F508E071-814F-47EF-BC7B-93AC3D305E74}">
      <dsp:nvSpPr>
        <dsp:cNvPr id="0" name=""/>
        <dsp:cNvSpPr/>
      </dsp:nvSpPr>
      <dsp:spPr>
        <a:xfrm>
          <a:off x="876026" y="2746366"/>
          <a:ext cx="3910377" cy="803814"/>
        </a:xfrm>
        <a:prstGeom prst="roundRect">
          <a:avLst>
            <a:gd name="adj" fmla="val 10000"/>
          </a:avLst>
        </a:prstGeom>
        <a:gradFill rotWithShape="0">
          <a:gsLst>
            <a:gs pos="0">
              <a:schemeClr val="accent2">
                <a:hueOff val="11965615"/>
                <a:satOff val="-7127"/>
                <a:lumOff val="-9118"/>
                <a:alphaOff val="0"/>
                <a:shade val="15000"/>
                <a:satMod val="180000"/>
              </a:schemeClr>
            </a:gs>
            <a:gs pos="50000">
              <a:schemeClr val="accent2">
                <a:hueOff val="11965615"/>
                <a:satOff val="-7127"/>
                <a:lumOff val="-9118"/>
                <a:alphaOff val="0"/>
                <a:shade val="45000"/>
                <a:satMod val="170000"/>
              </a:schemeClr>
            </a:gs>
            <a:gs pos="70000">
              <a:schemeClr val="accent2">
                <a:hueOff val="11965615"/>
                <a:satOff val="-7127"/>
                <a:lumOff val="-9118"/>
                <a:alphaOff val="0"/>
                <a:tint val="99000"/>
                <a:shade val="65000"/>
                <a:satMod val="155000"/>
              </a:schemeClr>
            </a:gs>
            <a:gs pos="100000">
              <a:schemeClr val="accent2">
                <a:hueOff val="11965615"/>
                <a:satOff val="-7127"/>
                <a:lumOff val="-9118"/>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Where can you get Dapper?</a:t>
          </a:r>
          <a:endParaRPr lang="en-US" sz="2100" kern="1200" dirty="0"/>
        </a:p>
      </dsp:txBody>
      <dsp:txXfrm>
        <a:off x="899569" y="2769909"/>
        <a:ext cx="3048803" cy="756728"/>
      </dsp:txXfrm>
    </dsp:sp>
    <dsp:sp modelId="{03D4F3A4-C3D8-4B5D-B33D-BF7C548F3ED0}">
      <dsp:nvSpPr>
        <dsp:cNvPr id="0" name=""/>
        <dsp:cNvSpPr/>
      </dsp:nvSpPr>
      <dsp:spPr>
        <a:xfrm>
          <a:off x="1168034" y="3661822"/>
          <a:ext cx="3910377" cy="803814"/>
        </a:xfrm>
        <a:prstGeom prst="roundRect">
          <a:avLst>
            <a:gd name="adj" fmla="val 10000"/>
          </a:avLst>
        </a:prstGeom>
        <a:gradFill rotWithShape="0">
          <a:gsLst>
            <a:gs pos="0">
              <a:schemeClr val="accent2">
                <a:hueOff val="15954153"/>
                <a:satOff val="-9503"/>
                <a:lumOff val="-12157"/>
                <a:alphaOff val="0"/>
                <a:shade val="15000"/>
                <a:satMod val="180000"/>
              </a:schemeClr>
            </a:gs>
            <a:gs pos="50000">
              <a:schemeClr val="accent2">
                <a:hueOff val="15954153"/>
                <a:satOff val="-9503"/>
                <a:lumOff val="-12157"/>
                <a:alphaOff val="0"/>
                <a:shade val="45000"/>
                <a:satMod val="170000"/>
              </a:schemeClr>
            </a:gs>
            <a:gs pos="70000">
              <a:schemeClr val="accent2">
                <a:hueOff val="15954153"/>
                <a:satOff val="-9503"/>
                <a:lumOff val="-12157"/>
                <a:alphaOff val="0"/>
                <a:tint val="99000"/>
                <a:shade val="65000"/>
                <a:satMod val="155000"/>
              </a:schemeClr>
            </a:gs>
            <a:gs pos="100000">
              <a:schemeClr val="accent2">
                <a:hueOff val="15954153"/>
                <a:satOff val="-9503"/>
                <a:lumOff val="-12157"/>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Why use Dapper?</a:t>
          </a:r>
          <a:endParaRPr lang="en-US" sz="2100" kern="1200" dirty="0"/>
        </a:p>
      </dsp:txBody>
      <dsp:txXfrm>
        <a:off x="1191577" y="3685365"/>
        <a:ext cx="3048803" cy="756728"/>
      </dsp:txXfrm>
    </dsp:sp>
    <dsp:sp modelId="{AA3EB8A6-A40F-41EF-BEE3-D5391225F1C3}">
      <dsp:nvSpPr>
        <dsp:cNvPr id="0" name=""/>
        <dsp:cNvSpPr/>
      </dsp:nvSpPr>
      <dsp:spPr>
        <a:xfrm>
          <a:off x="3387897" y="587231"/>
          <a:ext cx="522479" cy="52247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3505455" y="587231"/>
        <a:ext cx="287363" cy="393165"/>
      </dsp:txXfrm>
    </dsp:sp>
    <dsp:sp modelId="{FA02FE7A-FBB7-4D9B-8981-90E09FA56145}">
      <dsp:nvSpPr>
        <dsp:cNvPr id="0" name=""/>
        <dsp:cNvSpPr/>
      </dsp:nvSpPr>
      <dsp:spPr>
        <a:xfrm>
          <a:off x="3679906" y="1502686"/>
          <a:ext cx="522479" cy="522479"/>
        </a:xfrm>
        <a:prstGeom prst="downArrow">
          <a:avLst>
            <a:gd name="adj1" fmla="val 55000"/>
            <a:gd name="adj2" fmla="val 45000"/>
          </a:avLst>
        </a:prstGeom>
        <a:solidFill>
          <a:schemeClr val="accent2">
            <a:tint val="40000"/>
            <a:alpha val="90000"/>
            <a:hueOff val="5561025"/>
            <a:satOff val="-15090"/>
            <a:lumOff val="-1383"/>
            <a:alphaOff val="0"/>
          </a:schemeClr>
        </a:solidFill>
        <a:ln w="9525" cap="flat" cmpd="sng" algn="ctr">
          <a:solidFill>
            <a:schemeClr val="accent2">
              <a:tint val="40000"/>
              <a:alpha val="90000"/>
              <a:hueOff val="5561025"/>
              <a:satOff val="-15090"/>
              <a:lumOff val="-1383"/>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3797464" y="1502686"/>
        <a:ext cx="287363" cy="393165"/>
      </dsp:txXfrm>
    </dsp:sp>
    <dsp:sp modelId="{0AD261F9-2521-4409-AC61-6D421027B7E5}">
      <dsp:nvSpPr>
        <dsp:cNvPr id="0" name=""/>
        <dsp:cNvSpPr/>
      </dsp:nvSpPr>
      <dsp:spPr>
        <a:xfrm>
          <a:off x="3971915" y="2404745"/>
          <a:ext cx="522479" cy="522479"/>
        </a:xfrm>
        <a:prstGeom prst="downArrow">
          <a:avLst>
            <a:gd name="adj1" fmla="val 55000"/>
            <a:gd name="adj2" fmla="val 45000"/>
          </a:avLst>
        </a:prstGeom>
        <a:solidFill>
          <a:schemeClr val="accent2">
            <a:tint val="40000"/>
            <a:alpha val="90000"/>
            <a:hueOff val="11122050"/>
            <a:satOff val="-30179"/>
            <a:lumOff val="-2766"/>
            <a:alphaOff val="0"/>
          </a:schemeClr>
        </a:solidFill>
        <a:ln w="9525" cap="flat" cmpd="sng" algn="ctr">
          <a:solidFill>
            <a:schemeClr val="accent2">
              <a:tint val="40000"/>
              <a:alpha val="90000"/>
              <a:hueOff val="11122050"/>
              <a:satOff val="-30179"/>
              <a:lumOff val="-2766"/>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089473" y="2404745"/>
        <a:ext cx="287363" cy="393165"/>
      </dsp:txXfrm>
    </dsp:sp>
    <dsp:sp modelId="{E238FF93-B212-40B8-94F3-FD74921DEDA0}">
      <dsp:nvSpPr>
        <dsp:cNvPr id="0" name=""/>
        <dsp:cNvSpPr/>
      </dsp:nvSpPr>
      <dsp:spPr>
        <a:xfrm>
          <a:off x="4263923" y="3329132"/>
          <a:ext cx="522479" cy="522479"/>
        </a:xfrm>
        <a:prstGeom prst="downArrow">
          <a:avLst>
            <a:gd name="adj1" fmla="val 55000"/>
            <a:gd name="adj2" fmla="val 45000"/>
          </a:avLst>
        </a:prstGeom>
        <a:solidFill>
          <a:schemeClr val="accent2">
            <a:tint val="40000"/>
            <a:alpha val="90000"/>
            <a:hueOff val="16683074"/>
            <a:satOff val="-45269"/>
            <a:lumOff val="-4149"/>
            <a:alphaOff val="0"/>
          </a:schemeClr>
        </a:solidFill>
        <a:ln w="9525" cap="flat" cmpd="sng" algn="ctr">
          <a:solidFill>
            <a:schemeClr val="accent2">
              <a:tint val="40000"/>
              <a:alpha val="90000"/>
              <a:hueOff val="16683074"/>
              <a:satOff val="-45269"/>
              <a:lumOff val="-4149"/>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381481" y="3329132"/>
        <a:ext cx="287363" cy="39316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08/03/2020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08/03/2020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Object-relational_mapping"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en.wikipedia.org/wiki/Java_Persistence_API" TargetMode="External"/><Relationship Id="rId4" Type="http://schemas.openxmlformats.org/officeDocument/2006/relationships/hyperlink" Target="https://en.wikipedia.org/wiki/Java_(programming_languag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StackExchange/dapper-dot-ne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Object-Relational Mapping (ORM) </a:t>
            </a:r>
            <a:r>
              <a:rPr lang="en-US" dirty="0" smtClean="0"/>
              <a:t>is a technique that lets you query and manipulate data from a database using an object-oriented paradigm. When talking about ORM, most people are referring to a library that implements the Object-Relational Mapping technique, hence the phrase "an ORM".</a:t>
            </a:r>
          </a:p>
          <a:p>
            <a:endParaRPr lang="en-US" dirty="0" smtClean="0"/>
          </a:p>
          <a:p>
            <a:r>
              <a:rPr lang="en-US" dirty="0" smtClean="0"/>
              <a:t>An ORM library is a completely ordinary library written in your language of choice that encapsulates the code needed to manipulate the data, so you don't use SQL anymore; you interact directly with an object in the same language you're using.</a:t>
            </a:r>
          </a:p>
          <a:p>
            <a:endParaRPr lang="en-US" b="1" dirty="0" smtClean="0"/>
          </a:p>
          <a:p>
            <a:r>
              <a:rPr lang="en-US" b="1" dirty="0" smtClean="0"/>
              <a:t>Stack Overflow </a:t>
            </a:r>
            <a:r>
              <a:rPr lang="en-US" dirty="0" smtClean="0"/>
              <a:t>is the largest, most trusted online community for developers to learn, share​ ​their programming ​knowledge, and build their careers.</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4187980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16</a:t>
            </a:fld>
            <a:endParaRPr lang="en-US"/>
          </a:p>
        </p:txBody>
      </p:sp>
    </p:spTree>
    <p:extLst>
      <p:ext uri="{BB962C8B-B14F-4D97-AF65-F5344CB8AC3E}">
        <p14:creationId xmlns:p14="http://schemas.microsoft.com/office/powerpoint/2010/main" val="3662291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17</a:t>
            </a:fld>
            <a:endParaRPr lang="en-US"/>
          </a:p>
        </p:txBody>
      </p:sp>
    </p:spTree>
    <p:extLst>
      <p:ext uri="{BB962C8B-B14F-4D97-AF65-F5344CB8AC3E}">
        <p14:creationId xmlns:p14="http://schemas.microsoft.com/office/powerpoint/2010/main" val="1969590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18</a:t>
            </a:fld>
            <a:endParaRPr lang="en-US"/>
          </a:p>
        </p:txBody>
      </p:sp>
    </p:spTree>
    <p:extLst>
      <p:ext uri="{BB962C8B-B14F-4D97-AF65-F5344CB8AC3E}">
        <p14:creationId xmlns:p14="http://schemas.microsoft.com/office/powerpoint/2010/main" val="3055452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19</a:t>
            </a:fld>
            <a:endParaRPr lang="en-US"/>
          </a:p>
        </p:txBody>
      </p:sp>
    </p:spTree>
    <p:extLst>
      <p:ext uri="{BB962C8B-B14F-4D97-AF65-F5344CB8AC3E}">
        <p14:creationId xmlns:p14="http://schemas.microsoft.com/office/powerpoint/2010/main" val="2601701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20</a:t>
            </a:fld>
            <a:endParaRPr lang="en-US"/>
          </a:p>
        </p:txBody>
      </p:sp>
    </p:spTree>
    <p:extLst>
      <p:ext uri="{BB962C8B-B14F-4D97-AF65-F5344CB8AC3E}">
        <p14:creationId xmlns:p14="http://schemas.microsoft.com/office/powerpoint/2010/main" val="3341486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21</a:t>
            </a:fld>
            <a:endParaRPr lang="en-US"/>
          </a:p>
        </p:txBody>
      </p:sp>
    </p:spTree>
    <p:extLst>
      <p:ext uri="{BB962C8B-B14F-4D97-AF65-F5344CB8AC3E}">
        <p14:creationId xmlns:p14="http://schemas.microsoft.com/office/powerpoint/2010/main" val="948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22</a:t>
            </a:fld>
            <a:endParaRPr lang="en-US"/>
          </a:p>
        </p:txBody>
      </p:sp>
    </p:spTree>
    <p:extLst>
      <p:ext uri="{BB962C8B-B14F-4D97-AF65-F5344CB8AC3E}">
        <p14:creationId xmlns:p14="http://schemas.microsoft.com/office/powerpoint/2010/main" val="2304969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23</a:t>
            </a:fld>
            <a:endParaRPr lang="en-US"/>
          </a:p>
        </p:txBody>
      </p:sp>
    </p:spTree>
    <p:extLst>
      <p:ext uri="{BB962C8B-B14F-4D97-AF65-F5344CB8AC3E}">
        <p14:creationId xmlns:p14="http://schemas.microsoft.com/office/powerpoint/2010/main" val="3104415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24</a:t>
            </a:fld>
            <a:endParaRPr lang="en-US"/>
          </a:p>
        </p:txBody>
      </p:sp>
    </p:spTree>
    <p:extLst>
      <p:ext uri="{BB962C8B-B14F-4D97-AF65-F5344CB8AC3E}">
        <p14:creationId xmlns:p14="http://schemas.microsoft.com/office/powerpoint/2010/main" val="574905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25</a:t>
            </a:fld>
            <a:endParaRPr lang="en-US"/>
          </a:p>
        </p:txBody>
      </p:sp>
    </p:spTree>
    <p:extLst>
      <p:ext uri="{BB962C8B-B14F-4D97-AF65-F5344CB8AC3E}">
        <p14:creationId xmlns:p14="http://schemas.microsoft.com/office/powerpoint/2010/main" val="1230224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i="0" kern="1200" dirty="0" err="1" smtClean="0">
                <a:solidFill>
                  <a:schemeClr val="tx1"/>
                </a:solidFill>
                <a:effectLst/>
                <a:latin typeface="+mn-lt"/>
                <a:ea typeface="+mn-ea"/>
                <a:cs typeface="+mn-cs"/>
              </a:rPr>
              <a:t>Ebean</a:t>
            </a:r>
            <a:r>
              <a:rPr lang="en-US" sz="1600" b="0" i="0" kern="1200" dirty="0" smtClean="0">
                <a:solidFill>
                  <a:schemeClr val="tx1"/>
                </a:solidFill>
                <a:effectLst/>
                <a:latin typeface="+mn-lt"/>
                <a:ea typeface="+mn-ea"/>
                <a:cs typeface="+mn-cs"/>
              </a:rPr>
              <a:t> is an </a:t>
            </a:r>
            <a:r>
              <a:rPr lang="en-US" sz="1600" b="0" i="0" u="none" strike="noStrike" kern="1200" dirty="0" smtClean="0">
                <a:solidFill>
                  <a:schemeClr val="tx1"/>
                </a:solidFill>
                <a:effectLst/>
                <a:latin typeface="+mn-lt"/>
                <a:ea typeface="+mn-ea"/>
                <a:cs typeface="+mn-cs"/>
                <a:hlinkClick r:id="rId3" tooltip="Object-relational mapping"/>
              </a:rPr>
              <a:t>object-relational mapping</a:t>
            </a:r>
            <a:r>
              <a:rPr lang="en-US" sz="1600" b="0" i="0" kern="1200" dirty="0" smtClean="0">
                <a:solidFill>
                  <a:schemeClr val="tx1"/>
                </a:solidFill>
                <a:effectLst/>
                <a:latin typeface="+mn-lt"/>
                <a:ea typeface="+mn-ea"/>
                <a:cs typeface="+mn-cs"/>
              </a:rPr>
              <a:t> product written in </a:t>
            </a:r>
            <a:r>
              <a:rPr lang="en-US" sz="1600" b="0" i="0" u="none" strike="noStrike" kern="1200" dirty="0" smtClean="0">
                <a:solidFill>
                  <a:schemeClr val="tx1"/>
                </a:solidFill>
                <a:effectLst/>
                <a:latin typeface="+mn-lt"/>
                <a:ea typeface="+mn-ea"/>
                <a:cs typeface="+mn-cs"/>
                <a:hlinkClick r:id="rId4" tooltip="Java (programming language)"/>
              </a:rPr>
              <a:t>Java</a:t>
            </a:r>
            <a:r>
              <a:rPr lang="en-US" sz="1600" b="0" i="0" kern="1200" dirty="0" smtClean="0">
                <a:solidFill>
                  <a:schemeClr val="tx1"/>
                </a:solidFill>
                <a:effectLst/>
                <a:latin typeface="+mn-lt"/>
                <a:ea typeface="+mn-ea"/>
                <a:cs typeface="+mn-cs"/>
              </a:rPr>
              <a:t>. It is designed to be simpler to use and understand than </a:t>
            </a:r>
            <a:r>
              <a:rPr lang="en-US" sz="1600" b="0" i="0" u="none" strike="noStrike" kern="1200" dirty="0" smtClean="0">
                <a:solidFill>
                  <a:schemeClr val="tx1"/>
                </a:solidFill>
                <a:effectLst/>
                <a:latin typeface="+mn-lt"/>
                <a:ea typeface="+mn-ea"/>
                <a:cs typeface="+mn-cs"/>
                <a:hlinkClick r:id="rId5" tooltip="Java Persistence API"/>
              </a:rPr>
              <a:t>JPA</a:t>
            </a:r>
            <a:r>
              <a:rPr lang="en-US" sz="1600" b="0" i="0" kern="1200" dirty="0" smtClean="0">
                <a:solidFill>
                  <a:schemeClr val="tx1"/>
                </a:solidFill>
                <a:effectLst/>
                <a:latin typeface="+mn-lt"/>
                <a:ea typeface="+mn-ea"/>
                <a:cs typeface="+mn-cs"/>
              </a:rPr>
              <a:t> (Java Persistence API) or JDO (Java Data Objects) products.</a:t>
            </a:r>
          </a:p>
          <a:p>
            <a:endParaRPr lang="en-US" sz="1600" b="1" i="0" kern="1200" dirty="0" smtClean="0">
              <a:solidFill>
                <a:schemeClr val="tx1"/>
              </a:solidFill>
              <a:effectLst/>
              <a:latin typeface="+mn-lt"/>
              <a:ea typeface="+mn-ea"/>
              <a:cs typeface="+mn-cs"/>
            </a:endParaRPr>
          </a:p>
          <a:p>
            <a:r>
              <a:rPr lang="en-US" sz="1600" b="1" i="0" kern="1200" dirty="0" smtClean="0">
                <a:solidFill>
                  <a:schemeClr val="tx1"/>
                </a:solidFill>
                <a:effectLst/>
                <a:latin typeface="+mn-lt"/>
                <a:ea typeface="+mn-ea"/>
                <a:cs typeface="+mn-cs"/>
              </a:rPr>
              <a:t>LINQ to SQL </a:t>
            </a:r>
            <a:r>
              <a:rPr lang="en-US" sz="1600" b="0" i="0" kern="1200" dirty="0" smtClean="0">
                <a:solidFill>
                  <a:schemeClr val="tx1"/>
                </a:solidFill>
                <a:effectLst/>
                <a:latin typeface="+mn-lt"/>
                <a:ea typeface="+mn-ea"/>
                <a:cs typeface="+mn-cs"/>
              </a:rPr>
              <a:t>is a component of .NET Framework version 3.5 that provides a run-time infrastructure for managing relational data as objects.</a:t>
            </a:r>
          </a:p>
          <a:p>
            <a:endParaRPr lang="en-US" dirty="0" smtClean="0"/>
          </a:p>
          <a:p>
            <a:r>
              <a:rPr lang="en-US" sz="1600" b="1" i="0" kern="1200" dirty="0" smtClean="0">
                <a:solidFill>
                  <a:schemeClr val="tx1"/>
                </a:solidFill>
                <a:effectLst/>
                <a:latin typeface="+mn-lt"/>
                <a:ea typeface="+mn-ea"/>
                <a:cs typeface="+mn-cs"/>
              </a:rPr>
              <a:t>Django</a:t>
            </a:r>
            <a:r>
              <a:rPr lang="en-US" sz="1600" b="0" i="0" kern="1200" dirty="0" smtClean="0">
                <a:solidFill>
                  <a:schemeClr val="tx1"/>
                </a:solidFill>
                <a:effectLst/>
                <a:latin typeface="+mn-lt"/>
                <a:ea typeface="+mn-ea"/>
                <a:cs typeface="+mn-cs"/>
              </a:rPr>
              <a:t> is a high-level Python Web framework that encourages rapid development and clean, pragmatic design. Built by experienced developers, it takes care of much of the hassle of Web development, so you can focus on writing your app without needing to reinvent the wheel. It’s free and open source.</a:t>
            </a:r>
          </a:p>
          <a:p>
            <a:endParaRPr lang="en-US" sz="1600" b="0" i="0" kern="1200" dirty="0" smtClean="0">
              <a:solidFill>
                <a:schemeClr val="tx1"/>
              </a:solidFill>
              <a:effectLst/>
              <a:latin typeface="+mn-lt"/>
              <a:ea typeface="+mn-ea"/>
              <a:cs typeface="+mn-cs"/>
            </a:endParaRPr>
          </a:p>
          <a:p>
            <a:r>
              <a:rPr lang="en-US" sz="1600" b="1" i="0" kern="1200" dirty="0" err="1" smtClean="0">
                <a:solidFill>
                  <a:schemeClr val="tx1"/>
                </a:solidFill>
                <a:effectLst/>
                <a:latin typeface="+mn-lt"/>
                <a:ea typeface="+mn-ea"/>
                <a:cs typeface="+mn-cs"/>
              </a:rPr>
              <a:t>CakePHP</a:t>
            </a:r>
            <a:r>
              <a:rPr lang="en-US" sz="1600" b="0" i="0" kern="1200" dirty="0" smtClean="0">
                <a:solidFill>
                  <a:schemeClr val="tx1"/>
                </a:solidFill>
                <a:effectLst/>
                <a:latin typeface="+mn-lt"/>
                <a:ea typeface="+mn-ea"/>
                <a:cs typeface="+mn-cs"/>
              </a:rPr>
              <a:t> is an open-source web, rapid development framework that makes building web applications simpler, faster and require less code.</a:t>
            </a:r>
          </a:p>
          <a:p>
            <a:endParaRPr lang="en-US" sz="1600" b="0" i="0" kern="1200" dirty="0" smtClean="0">
              <a:solidFill>
                <a:schemeClr val="tx1"/>
              </a:solidFill>
              <a:effectLst/>
              <a:latin typeface="+mn-lt"/>
              <a:ea typeface="+mn-ea"/>
              <a:cs typeface="+mn-cs"/>
            </a:endParaRPr>
          </a:p>
          <a:p>
            <a:r>
              <a:rPr lang="en-US" sz="1600" b="1" i="0" kern="1200" dirty="0" err="1" smtClean="0">
                <a:solidFill>
                  <a:schemeClr val="tx1"/>
                </a:solidFill>
                <a:effectLst/>
                <a:latin typeface="+mn-lt"/>
                <a:ea typeface="+mn-ea"/>
                <a:cs typeface="+mn-cs"/>
              </a:rPr>
              <a:t>DataMapper</a:t>
            </a:r>
            <a:r>
              <a:rPr lang="en-US" sz="1600" b="0" i="0" kern="1200" dirty="0" smtClean="0">
                <a:solidFill>
                  <a:schemeClr val="tx1"/>
                </a:solidFill>
                <a:effectLst/>
                <a:latin typeface="+mn-lt"/>
                <a:ea typeface="+mn-ea"/>
                <a:cs typeface="+mn-cs"/>
              </a:rPr>
              <a:t> is a library that lets you work with your database from object-oriented code. </a:t>
            </a:r>
            <a:endParaRPr lang="en-US" dirty="0" smtClean="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6134851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26</a:t>
            </a:fld>
            <a:endParaRPr lang="en-US"/>
          </a:p>
        </p:txBody>
      </p:sp>
    </p:spTree>
    <p:extLst>
      <p:ext uri="{BB962C8B-B14F-4D97-AF65-F5344CB8AC3E}">
        <p14:creationId xmlns:p14="http://schemas.microsoft.com/office/powerpoint/2010/main" val="1646627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i="0" kern="1200" dirty="0" err="1" smtClean="0">
                <a:solidFill>
                  <a:schemeClr val="tx1"/>
                </a:solidFill>
                <a:effectLst/>
                <a:latin typeface="+mn-lt"/>
                <a:ea typeface="+mn-ea"/>
                <a:cs typeface="+mn-cs"/>
              </a:rPr>
              <a:t>PetaPOCO</a:t>
            </a:r>
            <a:r>
              <a:rPr lang="en-US" sz="1600" b="0" i="0" kern="1200" baseline="0" dirty="0" smtClean="0">
                <a:solidFill>
                  <a:schemeClr val="tx1"/>
                </a:solidFill>
                <a:effectLst/>
                <a:latin typeface="+mn-lt"/>
                <a:ea typeface="+mn-ea"/>
                <a:cs typeface="+mn-cs"/>
              </a:rPr>
              <a:t> - </a:t>
            </a:r>
            <a:r>
              <a:rPr lang="en-US" sz="1600" b="0" i="0" kern="1200" dirty="0" smtClean="0">
                <a:solidFill>
                  <a:schemeClr val="tx1"/>
                </a:solidFill>
                <a:effectLst/>
                <a:latin typeface="+mn-lt"/>
                <a:ea typeface="+mn-ea"/>
                <a:cs typeface="+mn-cs"/>
              </a:rPr>
              <a:t>Like </a:t>
            </a:r>
            <a:r>
              <a:rPr lang="en-US" sz="1600" b="0" i="0" u="none" strike="noStrike" kern="1200" dirty="0" smtClean="0">
                <a:solidFill>
                  <a:schemeClr val="tx1"/>
                </a:solidFill>
                <a:effectLst/>
                <a:latin typeface="+mn-lt"/>
                <a:ea typeface="+mn-ea"/>
                <a:cs typeface="+mn-cs"/>
                <a:hlinkClick r:id="rId3"/>
              </a:rPr>
              <a:t>Dapper</a:t>
            </a:r>
            <a:r>
              <a:rPr lang="en-US" sz="1600" b="0" i="0" kern="1200" dirty="0" smtClean="0">
                <a:solidFill>
                  <a:schemeClr val="tx1"/>
                </a:solidFill>
                <a:effectLst/>
                <a:latin typeface="+mn-lt"/>
                <a:ea typeface="+mn-ea"/>
                <a:cs typeface="+mn-cs"/>
              </a:rPr>
              <a:t>, it's fast because it uses dynamic method generation (MSIL) to assign column values to properties</a:t>
            </a:r>
            <a:endParaRPr lang="en-US" dirty="0" smtClean="0"/>
          </a:p>
          <a:p>
            <a:r>
              <a:rPr lang="en-US" dirty="0" smtClean="0"/>
              <a:t>An ORM library is a completely ordinary library written in your language of choice that encapsulates the code needed to manipulate the data, so you don't use SQL anymore; you interact directly with an object in the same language you're using.</a:t>
            </a:r>
          </a:p>
          <a:p>
            <a:endParaRPr lang="en-US" b="0" dirty="0"/>
          </a:p>
          <a:p>
            <a:r>
              <a:rPr lang="en-US" b="1" dirty="0" smtClean="0"/>
              <a:t>Massive</a:t>
            </a:r>
            <a:r>
              <a:rPr lang="en-US" b="0" baseline="0" dirty="0" smtClean="0"/>
              <a:t> - </a:t>
            </a:r>
            <a:r>
              <a:rPr lang="en-US" sz="1600" b="0" i="0" kern="1200" dirty="0" smtClean="0">
                <a:solidFill>
                  <a:schemeClr val="tx1"/>
                </a:solidFill>
                <a:effectLst/>
                <a:latin typeface="+mn-lt"/>
                <a:ea typeface="+mn-ea"/>
                <a:cs typeface="+mn-cs"/>
              </a:rPr>
              <a:t>It's a small </a:t>
            </a:r>
            <a:r>
              <a:rPr lang="en-US" sz="1600" b="0" i="0" kern="1200" dirty="0" err="1" smtClean="0">
                <a:solidFill>
                  <a:schemeClr val="tx1"/>
                </a:solidFill>
                <a:effectLst/>
                <a:latin typeface="+mn-lt"/>
                <a:ea typeface="+mn-ea"/>
                <a:cs typeface="+mn-cs"/>
              </a:rPr>
              <a:t>MicroORM</a:t>
            </a:r>
            <a:r>
              <a:rPr lang="en-US" sz="1600" b="0" i="0" kern="1200" dirty="0" smtClean="0">
                <a:solidFill>
                  <a:schemeClr val="tx1"/>
                </a:solidFill>
                <a:effectLst/>
                <a:latin typeface="+mn-lt"/>
                <a:ea typeface="+mn-ea"/>
                <a:cs typeface="+mn-cs"/>
              </a:rPr>
              <a:t> based on the </a:t>
            </a:r>
            <a:r>
              <a:rPr lang="en-US" dirty="0" err="1" smtClean="0"/>
              <a:t>Expando</a:t>
            </a:r>
            <a:r>
              <a:rPr lang="en-US" sz="1600" b="0" i="0" kern="1200" dirty="0" smtClean="0">
                <a:solidFill>
                  <a:schemeClr val="tx1"/>
                </a:solidFill>
                <a:effectLst/>
                <a:latin typeface="+mn-lt"/>
                <a:ea typeface="+mn-ea"/>
                <a:cs typeface="+mn-cs"/>
              </a:rPr>
              <a:t> or </a:t>
            </a:r>
            <a:r>
              <a:rPr lang="en-US" dirty="0" smtClean="0"/>
              <a:t>dynamic</a:t>
            </a:r>
            <a:r>
              <a:rPr lang="en-US" sz="1600" b="0" i="0" kern="1200" dirty="0" smtClean="0">
                <a:solidFill>
                  <a:schemeClr val="tx1"/>
                </a:solidFill>
                <a:effectLst/>
                <a:latin typeface="+mn-lt"/>
                <a:ea typeface="+mn-ea"/>
                <a:cs typeface="+mn-cs"/>
              </a:rPr>
              <a:t> type and allows you to work with your database with almost no effort. The design is based on the idea that the code provided to you in this repository is a start: you get up and running in no-time and from there edit and alter it as you see fit.</a:t>
            </a:r>
          </a:p>
          <a:p>
            <a:endParaRPr lang="en-US" sz="1600" b="0" i="0" kern="1200" dirty="0" smtClean="0">
              <a:solidFill>
                <a:schemeClr val="tx1"/>
              </a:solidFill>
              <a:effectLst/>
              <a:latin typeface="+mn-lt"/>
              <a:ea typeface="+mn-ea"/>
              <a:cs typeface="+mn-cs"/>
            </a:endParaRPr>
          </a:p>
          <a:p>
            <a:r>
              <a:rPr lang="en-US" sz="1600" b="1" i="0" kern="1200" dirty="0" smtClean="0">
                <a:solidFill>
                  <a:schemeClr val="tx1"/>
                </a:solidFill>
                <a:effectLst/>
                <a:latin typeface="+mn-lt"/>
                <a:ea typeface="+mn-ea"/>
                <a:cs typeface="+mn-cs"/>
              </a:rPr>
              <a:t>Mighty</a:t>
            </a:r>
            <a:r>
              <a:rPr lang="en-US" sz="1600" b="0" i="0" kern="1200" baseline="0" dirty="0" smtClean="0">
                <a:solidFill>
                  <a:schemeClr val="tx1"/>
                </a:solidFill>
                <a:effectLst/>
                <a:latin typeface="+mn-lt"/>
                <a:ea typeface="+mn-ea"/>
                <a:cs typeface="+mn-cs"/>
              </a:rPr>
              <a:t> - </a:t>
            </a:r>
            <a:r>
              <a:rPr lang="en-US" sz="1600" b="0" i="0" kern="1200" dirty="0" smtClean="0">
                <a:solidFill>
                  <a:schemeClr val="tx1"/>
                </a:solidFill>
                <a:effectLst/>
                <a:latin typeface="+mn-lt"/>
                <a:ea typeface="+mn-ea"/>
                <a:cs typeface="+mn-cs"/>
              </a:rPr>
              <a:t>A new small, happy, dynamic </a:t>
            </a:r>
            <a:r>
              <a:rPr lang="en-US" sz="1600" b="1" i="0" kern="1200" dirty="0" smtClean="0">
                <a:solidFill>
                  <a:schemeClr val="tx1"/>
                </a:solidFill>
                <a:effectLst/>
                <a:latin typeface="+mn-lt"/>
                <a:ea typeface="+mn-ea"/>
                <a:cs typeface="+mn-cs"/>
              </a:rPr>
              <a:t>micro</a:t>
            </a:r>
            <a:r>
              <a:rPr lang="en-US" sz="1600" b="0" i="0" kern="1200" dirty="0" smtClean="0">
                <a:solidFill>
                  <a:schemeClr val="tx1"/>
                </a:solidFill>
                <a:effectLst/>
                <a:latin typeface="+mn-lt"/>
                <a:ea typeface="+mn-ea"/>
                <a:cs typeface="+mn-cs"/>
              </a:rPr>
              <a:t>-</a:t>
            </a:r>
            <a:r>
              <a:rPr lang="en-US" sz="1600" b="1" i="0" kern="1200" dirty="0" smtClean="0">
                <a:solidFill>
                  <a:schemeClr val="tx1"/>
                </a:solidFill>
                <a:effectLst/>
                <a:latin typeface="+mn-lt"/>
                <a:ea typeface="+mn-ea"/>
                <a:cs typeface="+mn-cs"/>
              </a:rPr>
              <a:t>ORM</a:t>
            </a:r>
            <a:r>
              <a:rPr lang="en-US" sz="1600" b="0" i="0" kern="1200" dirty="0" smtClean="0">
                <a:solidFill>
                  <a:schemeClr val="tx1"/>
                </a:solidFill>
                <a:effectLst/>
                <a:latin typeface="+mn-lt"/>
                <a:ea typeface="+mn-ea"/>
                <a:cs typeface="+mn-cs"/>
              </a:rPr>
              <a:t> and general purpose .NET data access wrapper.</a:t>
            </a:r>
            <a:endParaRPr lang="en-US" b="1" dirty="0" smtClean="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1486254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4848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Ø"/>
            </a:pPr>
            <a:r>
              <a:rPr lang="en-US" dirty="0" smtClean="0"/>
              <a:t>The original developers of Dapper were using Entity Framework Core's predecessor - the short-lived </a:t>
            </a:r>
            <a:r>
              <a:rPr lang="en-US" dirty="0" err="1" smtClean="0"/>
              <a:t>Linq</a:t>
            </a:r>
            <a:r>
              <a:rPr lang="en-US" dirty="0" smtClean="0"/>
              <a:t> to SQL. They found that query performance wasn't good enough for the increasing traffic that the site in question (</a:t>
            </a:r>
            <a:r>
              <a:rPr lang="en-US" dirty="0" err="1" smtClean="0"/>
              <a:t>Stackoverflow</a:t>
            </a:r>
            <a:r>
              <a:rPr lang="en-US" dirty="0" smtClean="0"/>
              <a:t>) was experiencing, so they wrote their own micro ORM.</a:t>
            </a:r>
          </a:p>
          <a:p>
            <a:pPr marL="285750" indent="-285750">
              <a:buFont typeface="Wingdings" panose="05000000000000000000" pitchFamily="2" charset="2"/>
              <a:buChar char="Ø"/>
            </a:pPr>
            <a:r>
              <a:rPr lang="en-US" dirty="0" smtClean="0"/>
              <a:t>It is a high performance data access system built by </a:t>
            </a:r>
            <a:r>
              <a:rPr lang="en-US" dirty="0" err="1" smtClean="0"/>
              <a:t>StackOverflow</a:t>
            </a:r>
            <a:r>
              <a:rPr lang="en-US" dirty="0" smtClean="0"/>
              <a:t> team and released as open source. If your project prefers writing stored procedures or writing native query instead of using a full-fledged ORM tools like </a:t>
            </a:r>
            <a:r>
              <a:rPr lang="en-US" dirty="0" err="1" smtClean="0"/>
              <a:t>EntityFramework</a:t>
            </a:r>
            <a:r>
              <a:rPr lang="en-US" dirty="0" smtClean="0"/>
              <a:t> or NHibernate then Dapper is obvious choice for you. Using Dapper, it is very easy to fire a SQL query against database and get the result mapped to C# domain class.</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2381759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2156087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12</a:t>
            </a:fld>
            <a:endParaRPr lang="en-US"/>
          </a:p>
        </p:txBody>
      </p:sp>
    </p:spTree>
    <p:extLst>
      <p:ext uri="{BB962C8B-B14F-4D97-AF65-F5344CB8AC3E}">
        <p14:creationId xmlns:p14="http://schemas.microsoft.com/office/powerpoint/2010/main" val="3515321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13</a:t>
            </a:fld>
            <a:endParaRPr lang="en-US"/>
          </a:p>
        </p:txBody>
      </p:sp>
    </p:spTree>
    <p:extLst>
      <p:ext uri="{BB962C8B-B14F-4D97-AF65-F5344CB8AC3E}">
        <p14:creationId xmlns:p14="http://schemas.microsoft.com/office/powerpoint/2010/main" val="1563006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08/03/2020</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08/03/2020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08/03/2020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08/03/2020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08/03/2020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08/03/2020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08/03/2020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08/03/2020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08/03/2020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08/03/2020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08/03/2020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08/03/2020</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Dapper</a:t>
            </a:r>
            <a:endParaRPr lang="en-US" dirty="0"/>
          </a:p>
        </p:txBody>
      </p:sp>
      <p:sp>
        <p:nvSpPr>
          <p:cNvPr id="5" name="Subtitle 4"/>
          <p:cNvSpPr>
            <a:spLocks noGrp="1"/>
          </p:cNvSpPr>
          <p:nvPr>
            <p:ph type="subTitle" idx="1"/>
          </p:nvPr>
        </p:nvSpPr>
        <p:spPr/>
        <p:txBody>
          <a:bodyPr/>
          <a:lstStyle/>
          <a:p>
            <a:r>
              <a:rPr lang="en-US" dirty="0" smtClean="0"/>
              <a:t>A Tech talk challenge</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17309" y="0"/>
            <a:ext cx="10360501" cy="1223963"/>
          </a:xfrm>
        </p:spPr>
        <p:txBody>
          <a:bodyPr/>
          <a:lstStyle/>
          <a:p>
            <a:r>
              <a:rPr lang="en-US" dirty="0" smtClean="0"/>
              <a:t>Entity </a:t>
            </a:r>
            <a:r>
              <a:rPr lang="en-US" dirty="0"/>
              <a:t>Framework vs </a:t>
            </a:r>
            <a:r>
              <a:rPr lang="en-US" dirty="0" smtClean="0"/>
              <a:t>Dapper? (</a:t>
            </a:r>
            <a:r>
              <a:rPr lang="en-US" dirty="0" err="1" smtClean="0"/>
              <a:t>cont</a:t>
            </a:r>
            <a:r>
              <a:rPr lang="en-US" dirty="0" smtClean="0"/>
              <a:t>…)</a:t>
            </a:r>
            <a:endParaRPr lang="en-US" dirty="0"/>
          </a:p>
        </p:txBody>
      </p:sp>
      <p:sp>
        <p:nvSpPr>
          <p:cNvPr id="8" name="Text Placeholder 7"/>
          <p:cNvSpPr>
            <a:spLocks noGrp="1"/>
          </p:cNvSpPr>
          <p:nvPr>
            <p:ph type="body" idx="1"/>
          </p:nvPr>
        </p:nvSpPr>
        <p:spPr>
          <a:xfrm>
            <a:off x="1218883" y="1056481"/>
            <a:ext cx="5082740" cy="914400"/>
          </a:xfrm>
        </p:spPr>
        <p:txBody>
          <a:bodyPr/>
          <a:lstStyle/>
          <a:p>
            <a:r>
              <a:rPr lang="en-US" dirty="0" smtClean="0"/>
              <a:t>EF Advantages</a:t>
            </a:r>
            <a:endParaRPr lang="en-US" dirty="0"/>
          </a:p>
        </p:txBody>
      </p:sp>
      <p:sp>
        <p:nvSpPr>
          <p:cNvPr id="10" name="Content Placeholder 9"/>
          <p:cNvSpPr>
            <a:spLocks noGrp="1"/>
          </p:cNvSpPr>
          <p:nvPr>
            <p:ph sz="half" idx="2"/>
          </p:nvPr>
        </p:nvSpPr>
        <p:spPr>
          <a:xfrm>
            <a:off x="1235583" y="1983073"/>
            <a:ext cx="5078677" cy="3454400"/>
          </a:xfrm>
        </p:spPr>
        <p:txBody>
          <a:bodyPr/>
          <a:lstStyle/>
          <a:p>
            <a:r>
              <a:rPr lang="en-US" dirty="0" smtClean="0"/>
              <a:t>One </a:t>
            </a:r>
            <a:r>
              <a:rPr lang="en-US" dirty="0"/>
              <a:t>common syntax (LINQ) for all object queries whether it is a database or not and pretty fast if used as intended, easy to implement and less coding required to accomplish complex tasks.</a:t>
            </a:r>
          </a:p>
          <a:p>
            <a:r>
              <a:rPr lang="en-US" dirty="0"/>
              <a:t>The EF can replace a large chunk of code you would otherwise have to write and maintain yourself</a:t>
            </a:r>
            <a:r>
              <a:rPr lang="en-US" dirty="0" smtClean="0"/>
              <a:t>.</a:t>
            </a:r>
          </a:p>
        </p:txBody>
      </p:sp>
      <p:sp>
        <p:nvSpPr>
          <p:cNvPr id="11" name="Content Placeholder 10"/>
          <p:cNvSpPr>
            <a:spLocks noGrp="1"/>
          </p:cNvSpPr>
          <p:nvPr>
            <p:ph sz="quarter" idx="4"/>
          </p:nvPr>
        </p:nvSpPr>
        <p:spPr>
          <a:xfrm>
            <a:off x="6477213" y="1949545"/>
            <a:ext cx="5078677" cy="3454400"/>
          </a:xfrm>
        </p:spPr>
        <p:txBody>
          <a:bodyPr/>
          <a:lstStyle/>
          <a:p>
            <a:r>
              <a:rPr lang="en-US" dirty="0"/>
              <a:t>It provides auto-generated code</a:t>
            </a:r>
          </a:p>
          <a:p>
            <a:r>
              <a:rPr lang="en-US" dirty="0"/>
              <a:t>It reduces development time and cost.</a:t>
            </a:r>
          </a:p>
          <a:p>
            <a:r>
              <a:rPr lang="en-US" dirty="0"/>
              <a:t>It enables developers to visually design models and mapping of database</a:t>
            </a:r>
          </a:p>
          <a:p>
            <a:endParaRPr lang="en-US" dirty="0"/>
          </a:p>
          <a:p>
            <a:endParaRPr lang="en-US" dirty="0"/>
          </a:p>
        </p:txBody>
      </p:sp>
    </p:spTree>
    <p:extLst>
      <p:ext uri="{BB962C8B-B14F-4D97-AF65-F5344CB8AC3E}">
        <p14:creationId xmlns:p14="http://schemas.microsoft.com/office/powerpoint/2010/main" val="406179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0"/>
            <a:ext cx="10360501" cy="1223963"/>
          </a:xfrm>
        </p:spPr>
        <p:txBody>
          <a:bodyPr/>
          <a:lstStyle/>
          <a:p>
            <a:r>
              <a:rPr lang="en-US" dirty="0" smtClean="0"/>
              <a:t>Entity </a:t>
            </a:r>
            <a:r>
              <a:rPr lang="en-US" dirty="0"/>
              <a:t>Framework vs </a:t>
            </a:r>
            <a:r>
              <a:rPr lang="en-US" dirty="0" smtClean="0"/>
              <a:t>Dapper? (</a:t>
            </a:r>
            <a:r>
              <a:rPr lang="en-US" dirty="0" err="1" smtClean="0"/>
              <a:t>cont</a:t>
            </a:r>
            <a:r>
              <a:rPr lang="en-US" dirty="0" smtClean="0"/>
              <a:t>…)</a:t>
            </a:r>
            <a:endParaRPr lang="en-US" dirty="0"/>
          </a:p>
        </p:txBody>
      </p:sp>
      <p:sp>
        <p:nvSpPr>
          <p:cNvPr id="8" name="Text Placeholder 7"/>
          <p:cNvSpPr>
            <a:spLocks noGrp="1"/>
          </p:cNvSpPr>
          <p:nvPr>
            <p:ph type="body" idx="1"/>
          </p:nvPr>
        </p:nvSpPr>
        <p:spPr>
          <a:xfrm>
            <a:off x="1281277" y="1095248"/>
            <a:ext cx="5082740" cy="914400"/>
          </a:xfrm>
        </p:spPr>
        <p:txBody>
          <a:bodyPr/>
          <a:lstStyle/>
          <a:p>
            <a:r>
              <a:rPr lang="en-US" dirty="0" smtClean="0"/>
              <a:t>EF </a:t>
            </a:r>
            <a:r>
              <a:rPr lang="en-US" dirty="0" err="1" smtClean="0"/>
              <a:t>DISAdvantages</a:t>
            </a:r>
            <a:endParaRPr lang="en-US" dirty="0"/>
          </a:p>
        </p:txBody>
      </p:sp>
      <p:sp>
        <p:nvSpPr>
          <p:cNvPr id="10" name="Content Placeholder 9"/>
          <p:cNvSpPr>
            <a:spLocks noGrp="1"/>
          </p:cNvSpPr>
          <p:nvPr>
            <p:ph sz="half" idx="2"/>
          </p:nvPr>
        </p:nvSpPr>
        <p:spPr>
          <a:xfrm>
            <a:off x="1218883" y="2009648"/>
            <a:ext cx="5078677" cy="3454400"/>
          </a:xfrm>
        </p:spPr>
        <p:txBody>
          <a:bodyPr/>
          <a:lstStyle/>
          <a:p>
            <a:r>
              <a:rPr lang="en-US" dirty="0"/>
              <a:t>You have to think in a non-traditional way of handling data, not available for every database.</a:t>
            </a:r>
          </a:p>
          <a:p>
            <a:r>
              <a:rPr lang="en-US" dirty="0"/>
              <a:t>If there is any schema change in database </a:t>
            </a:r>
            <a:r>
              <a:rPr lang="en-US" dirty="0" smtClean="0"/>
              <a:t>EF </a:t>
            </a:r>
            <a:r>
              <a:rPr lang="en-US" dirty="0"/>
              <a:t>won't work and you have to update the schema in solution as well.</a:t>
            </a:r>
          </a:p>
          <a:p>
            <a:r>
              <a:rPr lang="en-US" dirty="0"/>
              <a:t>The EF queries are generated by the provider that we cannot control</a:t>
            </a:r>
            <a:r>
              <a:rPr lang="en-US" dirty="0" smtClean="0"/>
              <a:t>.</a:t>
            </a:r>
            <a:endParaRPr lang="en-US" dirty="0"/>
          </a:p>
        </p:txBody>
      </p:sp>
      <p:sp>
        <p:nvSpPr>
          <p:cNvPr id="9" name="Text Placeholder 8"/>
          <p:cNvSpPr>
            <a:spLocks noGrp="1"/>
          </p:cNvSpPr>
          <p:nvPr>
            <p:ph type="body" sz="quarter" idx="3"/>
          </p:nvPr>
        </p:nvSpPr>
        <p:spPr>
          <a:xfrm>
            <a:off x="6445715" y="1095248"/>
            <a:ext cx="5082740" cy="914400"/>
          </a:xfrm>
        </p:spPr>
        <p:txBody>
          <a:bodyPr/>
          <a:lstStyle/>
          <a:p>
            <a:r>
              <a:rPr lang="en-US" dirty="0" smtClean="0"/>
              <a:t>Dapper </a:t>
            </a:r>
            <a:r>
              <a:rPr lang="en-US" dirty="0" err="1" smtClean="0"/>
              <a:t>DISadvantages</a:t>
            </a:r>
            <a:endParaRPr lang="en-US" dirty="0"/>
          </a:p>
        </p:txBody>
      </p:sp>
      <p:sp>
        <p:nvSpPr>
          <p:cNvPr id="11" name="Content Placeholder 10"/>
          <p:cNvSpPr>
            <a:spLocks noGrp="1"/>
          </p:cNvSpPr>
          <p:nvPr>
            <p:ph sz="quarter" idx="4"/>
          </p:nvPr>
        </p:nvSpPr>
        <p:spPr>
          <a:xfrm>
            <a:off x="6399133" y="2024571"/>
            <a:ext cx="5078677" cy="3454400"/>
          </a:xfrm>
        </p:spPr>
        <p:txBody>
          <a:bodyPr/>
          <a:lstStyle/>
          <a:p>
            <a:r>
              <a:rPr lang="en-US" dirty="0"/>
              <a:t>Dapper can't generate a class model for you</a:t>
            </a:r>
          </a:p>
          <a:p>
            <a:r>
              <a:rPr lang="en-US" dirty="0"/>
              <a:t>It cannot generate queries for you</a:t>
            </a:r>
          </a:p>
          <a:p>
            <a:r>
              <a:rPr lang="en-US" dirty="0"/>
              <a:t>It cannot track objects and their changes</a:t>
            </a:r>
          </a:p>
          <a:p>
            <a:r>
              <a:rPr lang="en-US" dirty="0"/>
              <a:t>The raw dapper library doesn't provide CRUD features, but the "</a:t>
            </a:r>
            <a:r>
              <a:rPr lang="en-US" dirty="0" err="1"/>
              <a:t>contrib</a:t>
            </a:r>
            <a:r>
              <a:rPr lang="en-US" dirty="0"/>
              <a:t>" additional package does provide basic CRUD.</a:t>
            </a:r>
          </a:p>
        </p:txBody>
      </p:sp>
    </p:spTree>
    <p:extLst>
      <p:ext uri="{BB962C8B-B14F-4D97-AF65-F5344CB8AC3E}">
        <p14:creationId xmlns:p14="http://schemas.microsoft.com/office/powerpoint/2010/main" val="3617327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0"/>
            <a:ext cx="10360501" cy="1223963"/>
          </a:xfrm>
        </p:spPr>
        <p:txBody>
          <a:bodyPr/>
          <a:lstStyle/>
          <a:p>
            <a:r>
              <a:rPr lang="en-US" dirty="0" smtClean="0"/>
              <a:t>Entity </a:t>
            </a:r>
            <a:r>
              <a:rPr lang="en-US" dirty="0"/>
              <a:t>Framework vs </a:t>
            </a:r>
            <a:r>
              <a:rPr lang="en-US" dirty="0" smtClean="0"/>
              <a:t>Dapper? (</a:t>
            </a:r>
            <a:r>
              <a:rPr lang="en-US" dirty="0" err="1" smtClean="0"/>
              <a:t>cont</a:t>
            </a:r>
            <a:r>
              <a:rPr lang="en-US" dirty="0" smtClean="0"/>
              <a:t>…)</a:t>
            </a:r>
            <a:endParaRPr lang="en-US" dirty="0"/>
          </a:p>
        </p:txBody>
      </p:sp>
      <p:sp>
        <p:nvSpPr>
          <p:cNvPr id="8" name="Text Placeholder 7"/>
          <p:cNvSpPr>
            <a:spLocks noGrp="1"/>
          </p:cNvSpPr>
          <p:nvPr>
            <p:ph type="body" idx="1"/>
          </p:nvPr>
        </p:nvSpPr>
        <p:spPr>
          <a:xfrm>
            <a:off x="1281277" y="1095248"/>
            <a:ext cx="5082740" cy="914400"/>
          </a:xfrm>
        </p:spPr>
        <p:txBody>
          <a:bodyPr/>
          <a:lstStyle/>
          <a:p>
            <a:r>
              <a:rPr lang="en-US" dirty="0" smtClean="0"/>
              <a:t>EF </a:t>
            </a:r>
            <a:r>
              <a:rPr lang="en-US" dirty="0" err="1" smtClean="0"/>
              <a:t>DISAdvantages</a:t>
            </a:r>
            <a:endParaRPr lang="en-US" dirty="0"/>
          </a:p>
        </p:txBody>
      </p:sp>
      <p:sp>
        <p:nvSpPr>
          <p:cNvPr id="10" name="Content Placeholder 9"/>
          <p:cNvSpPr>
            <a:spLocks noGrp="1"/>
          </p:cNvSpPr>
          <p:nvPr>
            <p:ph sz="half" idx="2"/>
          </p:nvPr>
        </p:nvSpPr>
        <p:spPr>
          <a:xfrm>
            <a:off x="1218883" y="2009648"/>
            <a:ext cx="5078677" cy="3454400"/>
          </a:xfrm>
        </p:spPr>
        <p:txBody>
          <a:bodyPr/>
          <a:lstStyle/>
          <a:p>
            <a:r>
              <a:rPr lang="en-US" dirty="0" smtClean="0"/>
              <a:t>It </a:t>
            </a:r>
            <a:r>
              <a:rPr lang="en-US" dirty="0"/>
              <a:t>is not good for a huge domain model.</a:t>
            </a:r>
          </a:p>
          <a:p>
            <a:r>
              <a:rPr lang="en-US" dirty="0"/>
              <a:t>Lazy loading is the main drawbacks of EF</a:t>
            </a:r>
          </a:p>
        </p:txBody>
      </p:sp>
      <p:sp>
        <p:nvSpPr>
          <p:cNvPr id="11" name="Content Placeholder 10"/>
          <p:cNvSpPr>
            <a:spLocks noGrp="1"/>
          </p:cNvSpPr>
          <p:nvPr>
            <p:ph sz="quarter" idx="4"/>
          </p:nvPr>
        </p:nvSpPr>
        <p:spPr>
          <a:xfrm>
            <a:off x="6399133" y="2024571"/>
            <a:ext cx="5078677" cy="3454400"/>
          </a:xfrm>
        </p:spPr>
        <p:txBody>
          <a:bodyPr/>
          <a:lstStyle/>
          <a:p>
            <a:pPr marL="0" indent="0">
              <a:buNone/>
            </a:pPr>
            <a:endParaRPr lang="en-US" dirty="0"/>
          </a:p>
        </p:txBody>
      </p:sp>
    </p:spTree>
    <p:extLst>
      <p:ext uri="{BB962C8B-B14F-4D97-AF65-F5344CB8AC3E}">
        <p14:creationId xmlns:p14="http://schemas.microsoft.com/office/powerpoint/2010/main" val="41940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Dapper vs EF Core 2 Benchmark</a:t>
            </a:r>
            <a:endParaRPr lang="en-US" dirty="0"/>
          </a:p>
        </p:txBody>
      </p:sp>
      <p:graphicFrame>
        <p:nvGraphicFramePr>
          <p:cNvPr id="9" name="Content Placeholder 8" descr="Clustered column chart showing the values of 3 series for 4 categories"/>
          <p:cNvGraphicFramePr>
            <a:graphicFrameLocks noGrp="1"/>
          </p:cNvGraphicFramePr>
          <p:nvPr>
            <p:ph idx="1"/>
            <p:extLst>
              <p:ext uri="{D42A27DB-BD31-4B8C-83A1-F6EECF244321}">
                <p14:modId xmlns:p14="http://schemas.microsoft.com/office/powerpoint/2010/main" val="2725861648"/>
              </p:ext>
            </p:extLst>
          </p:nvPr>
        </p:nvGraphicFramePr>
        <p:xfrm>
          <a:off x="1219200" y="1701800"/>
          <a:ext cx="10360025" cy="4462463"/>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p:cNvSpPr/>
          <p:nvPr/>
        </p:nvSpPr>
        <p:spPr>
          <a:xfrm>
            <a:off x="3351212" y="6164263"/>
            <a:ext cx="8002271" cy="461665"/>
          </a:xfrm>
          <a:prstGeom prst="rect">
            <a:avLst/>
          </a:prstGeom>
        </p:spPr>
        <p:txBody>
          <a:bodyPr wrap="square">
            <a:spAutoFit/>
          </a:bodyPr>
          <a:lstStyle/>
          <a:p>
            <a:r>
              <a:rPr lang="en-US" sz="1200" dirty="0" smtClean="0"/>
              <a:t>Reference: https</a:t>
            </a:r>
            <a:r>
              <a:rPr lang="en-US" sz="1200" dirty="0"/>
              <a:t>://medium.com/@engr.mmohsin/entity-framework-core-2-dapper-performance-benchmark-c29e8cce9e1b#:~:text=Dapper%20is%20faster%20than%20the,either%20based%20on%20my%20benchmark.</a:t>
            </a: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Dapper Demo</a:t>
            </a:r>
            <a:endParaRPr lang="en-US" dirty="0"/>
          </a:p>
        </p:txBody>
      </p:sp>
      <p:sp>
        <p:nvSpPr>
          <p:cNvPr id="5" name="Text Placeholder 4"/>
          <p:cNvSpPr>
            <a:spLocks noGrp="1"/>
          </p:cNvSpPr>
          <p:nvPr>
            <p:ph type="body" idx="1"/>
          </p:nvPr>
        </p:nvSpPr>
        <p:spPr/>
        <p:txBody>
          <a:bodyPr/>
          <a:lstStyle/>
          <a:p>
            <a:r>
              <a:rPr lang="en-US" dirty="0" smtClean="0"/>
              <a:t>AN ASP.NET CORE WEB APP</a:t>
            </a:r>
            <a:endParaRPr lang="en-US" dirty="0"/>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an ASP.NET Core Web (MVC) </a:t>
            </a:r>
            <a:endParaRPr lang="en-US" dirty="0"/>
          </a:p>
        </p:txBody>
      </p:sp>
      <p:pic>
        <p:nvPicPr>
          <p:cNvPr id="4" name="Picture Placeholder 1"/>
          <p:cNvPicPr>
            <a:picLocks/>
          </p:cNvPicPr>
          <p:nvPr/>
        </p:nvPicPr>
        <p:blipFill>
          <a:blip r:embed="rId2">
            <a:extLst>
              <a:ext uri="{28A0092B-C50C-407E-A947-70E740481C1C}">
                <a14:useLocalDpi xmlns:a14="http://schemas.microsoft.com/office/drawing/2010/main" val="0"/>
              </a:ext>
            </a:extLst>
          </a:blip>
          <a:stretch>
            <a:fillRect/>
          </a:stretch>
        </p:blipFill>
        <p:spPr>
          <a:xfrm>
            <a:off x="1446212" y="1676400"/>
            <a:ext cx="6639852" cy="4610743"/>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Next, get the Dapper </a:t>
            </a:r>
            <a:r>
              <a:rPr lang="en-US" dirty="0" err="1"/>
              <a:t>Nuget</a:t>
            </a:r>
            <a:r>
              <a:rPr lang="en-US" dirty="0"/>
              <a:t> package installed into the project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345" y="1676400"/>
            <a:ext cx="6582694" cy="3534268"/>
          </a:xfrm>
          <a:prstGeom prst="rect">
            <a:avLst/>
          </a:prstGeom>
        </p:spPr>
      </p:pic>
    </p:spTree>
    <p:extLst>
      <p:ext uri="{BB962C8B-B14F-4D97-AF65-F5344CB8AC3E}">
        <p14:creationId xmlns:p14="http://schemas.microsoft.com/office/powerpoint/2010/main" val="143861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Let’s use a simple Employee-Department model as seen below and use Dapper to do some most commonly used data access query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274" y="1676400"/>
            <a:ext cx="4004836" cy="3534268"/>
          </a:xfrm>
          <a:prstGeom prst="rect">
            <a:avLst/>
          </a:prstGeom>
        </p:spPr>
      </p:pic>
    </p:spTree>
    <p:extLst>
      <p:ext uri="{BB962C8B-B14F-4D97-AF65-F5344CB8AC3E}">
        <p14:creationId xmlns:p14="http://schemas.microsoft.com/office/powerpoint/2010/main" val="9863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7612" y="618906"/>
            <a:ext cx="10360501" cy="1223963"/>
          </a:xfrm>
        </p:spPr>
        <p:txBody>
          <a:bodyPr>
            <a:normAutofit fontScale="90000"/>
          </a:bodyPr>
          <a:lstStyle/>
          <a:p>
            <a:r>
              <a:rPr lang="en-US" dirty="0" smtClean="0"/>
              <a:t>Create </a:t>
            </a:r>
            <a:r>
              <a:rPr lang="en-US" dirty="0"/>
              <a:t> </a:t>
            </a:r>
            <a:r>
              <a:rPr lang="en-US" dirty="0" err="1"/>
              <a:t>EmployeeController</a:t>
            </a:r>
            <a:r>
              <a:rPr lang="en-US" dirty="0"/>
              <a:t> class </a:t>
            </a:r>
            <a:r>
              <a:rPr lang="en-US" dirty="0" smtClean="0"/>
              <a:t>and declare </a:t>
            </a:r>
            <a:r>
              <a:rPr lang="en-US" dirty="0" err="1"/>
              <a:t>IDbConnection</a:t>
            </a:r>
            <a:r>
              <a:rPr lang="en-US" dirty="0"/>
              <a:t> _</a:t>
            </a:r>
            <a:r>
              <a:rPr lang="en-US" dirty="0" err="1"/>
              <a:t>db</a:t>
            </a:r>
            <a:r>
              <a:rPr lang="en-US" dirty="0"/>
              <a:t> with a database connection using the </a:t>
            </a:r>
            <a:r>
              <a:rPr lang="en-US" dirty="0" err="1"/>
              <a:t>AppSettings</a:t>
            </a:r>
            <a:r>
              <a:rPr lang="en-US" dirty="0"/>
              <a:t> connection </a:t>
            </a:r>
            <a:r>
              <a:rPr lang="en-US" dirty="0" smtClean="0"/>
              <a:t>string below:</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195" y="1861919"/>
            <a:ext cx="8840434" cy="3134162"/>
          </a:xfrm>
          <a:prstGeom prst="rect">
            <a:avLst/>
          </a:prstGeom>
        </p:spPr>
      </p:pic>
    </p:spTree>
    <p:extLst>
      <p:ext uri="{BB962C8B-B14F-4D97-AF65-F5344CB8AC3E}">
        <p14:creationId xmlns:p14="http://schemas.microsoft.com/office/powerpoint/2010/main" val="162971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5212" y="1295400"/>
            <a:ext cx="10360501" cy="1223963"/>
          </a:xfrm>
        </p:spPr>
        <p:txBody>
          <a:bodyPr>
            <a:normAutofit fontScale="90000"/>
          </a:bodyPr>
          <a:lstStyle/>
          <a:p>
            <a:r>
              <a:rPr lang="en-US" dirty="0"/>
              <a:t>Include </a:t>
            </a:r>
            <a:r>
              <a:rPr lang="en-US" dirty="0" err="1"/>
              <a:t>System.Data</a:t>
            </a:r>
            <a:r>
              <a:rPr lang="en-US" dirty="0"/>
              <a:t>, </a:t>
            </a:r>
            <a:r>
              <a:rPr lang="en-US" dirty="0" err="1"/>
              <a:t>System.Data.SqlClient</a:t>
            </a:r>
            <a:r>
              <a:rPr lang="en-US" dirty="0"/>
              <a:t> and Dapper namespace.</a:t>
            </a:r>
            <a:br>
              <a:rPr lang="en-US" dirty="0"/>
            </a:br>
            <a:r>
              <a:rPr lang="en-US" dirty="0"/>
              <a:t>You can see all the data access methods when you type _db. in the action method. The below image gives you a quick list of available methods.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212" y="2519362"/>
            <a:ext cx="6117803" cy="3910295"/>
          </a:xfrm>
          <a:prstGeom prst="rect">
            <a:avLst/>
          </a:prstGeom>
        </p:spPr>
      </p:pic>
    </p:spTree>
    <p:extLst>
      <p:ext uri="{BB962C8B-B14F-4D97-AF65-F5344CB8AC3E}">
        <p14:creationId xmlns:p14="http://schemas.microsoft.com/office/powerpoint/2010/main" val="385645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Overview</a:t>
            </a:r>
            <a:endParaRPr lang="en-US" dirty="0"/>
          </a:p>
        </p:txBody>
      </p:sp>
      <p:sp>
        <p:nvSpPr>
          <p:cNvPr id="14" name="Content Placeholder 13"/>
          <p:cNvSpPr>
            <a:spLocks noGrp="1"/>
          </p:cNvSpPr>
          <p:nvPr>
            <p:ph idx="1"/>
          </p:nvPr>
        </p:nvSpPr>
        <p:spPr/>
        <p:txBody>
          <a:bodyPr>
            <a:normAutofit/>
          </a:bodyPr>
          <a:lstStyle/>
          <a:p>
            <a:r>
              <a:rPr lang="en-US" dirty="0" smtClean="0"/>
              <a:t>What is Dapper?</a:t>
            </a:r>
            <a:endParaRPr lang="en-US" dirty="0"/>
          </a:p>
          <a:p>
            <a:r>
              <a:rPr lang="en-US" dirty="0" smtClean="0"/>
              <a:t>ORM and micro-ORM </a:t>
            </a:r>
            <a:r>
              <a:rPr lang="en-US" dirty="0"/>
              <a:t>frameworks</a:t>
            </a:r>
          </a:p>
          <a:p>
            <a:r>
              <a:rPr lang="en-US" dirty="0" smtClean="0"/>
              <a:t>Difference between ORM and micro-ORM</a:t>
            </a:r>
            <a:endParaRPr lang="en-US" dirty="0"/>
          </a:p>
          <a:p>
            <a:r>
              <a:rPr lang="en-US" dirty="0" smtClean="0"/>
              <a:t>5 </a:t>
            </a:r>
            <a:r>
              <a:rPr lang="en-US" dirty="0" err="1" smtClean="0"/>
              <a:t>Ws</a:t>
            </a:r>
            <a:r>
              <a:rPr lang="en-US" dirty="0" smtClean="0"/>
              <a:t> of Dapper</a:t>
            </a:r>
          </a:p>
          <a:p>
            <a:r>
              <a:rPr lang="en-US" dirty="0" smtClean="0"/>
              <a:t>Dapper vs EF Core Performance</a:t>
            </a:r>
          </a:p>
          <a:p>
            <a:r>
              <a:rPr lang="en-US" dirty="0" smtClean="0"/>
              <a:t>Demo</a:t>
            </a:r>
          </a:p>
          <a:p>
            <a:r>
              <a:rPr lang="en-US" dirty="0" smtClean="0"/>
              <a:t>Prototype</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5212" y="1295400"/>
            <a:ext cx="10360501" cy="1223963"/>
          </a:xfrm>
        </p:spPr>
        <p:txBody>
          <a:bodyPr>
            <a:normAutofit fontScale="90000"/>
          </a:bodyPr>
          <a:lstStyle/>
          <a:p>
            <a:r>
              <a:rPr lang="en-US" dirty="0" smtClean="0"/>
              <a:t>1. Let’s </a:t>
            </a:r>
            <a:r>
              <a:rPr lang="en-US" dirty="0"/>
              <a:t>now see how to call a stored procedure and return an Employee object from the query result. The below code uses </a:t>
            </a:r>
            <a:r>
              <a:rPr lang="en-US" dirty="0" err="1"/>
              <a:t>QueryFirstOrDefault</a:t>
            </a:r>
            <a:r>
              <a:rPr lang="en-US" dirty="0"/>
              <a:t>() method to execute a stored procedure and return an Employee object.</a:t>
            </a:r>
          </a:p>
        </p:txBody>
      </p:sp>
      <p:sp>
        <p:nvSpPr>
          <p:cNvPr id="2" name="Rectangle 1"/>
          <p:cNvSpPr/>
          <p:nvPr/>
        </p:nvSpPr>
        <p:spPr>
          <a:xfrm>
            <a:off x="1065212" y="2519363"/>
            <a:ext cx="10134600" cy="3539430"/>
          </a:xfrm>
          <a:prstGeom prst="rect">
            <a:avLst/>
          </a:prstGeom>
          <a:solidFill>
            <a:schemeClr val="accent1"/>
          </a:solidFill>
        </p:spPr>
        <p:txBody>
          <a:bodyPr wrap="square">
            <a:spAutoFit/>
          </a:bodyPr>
          <a:lstStyle/>
          <a:p>
            <a:r>
              <a:rPr lang="en-US" sz="2000" dirty="0"/>
              <a:t>Employee </a:t>
            </a:r>
            <a:r>
              <a:rPr lang="en-US" sz="2000" dirty="0" err="1"/>
              <a:t>emp</a:t>
            </a:r>
            <a:r>
              <a:rPr lang="en-US" sz="2000" dirty="0"/>
              <a:t> = _</a:t>
            </a:r>
            <a:r>
              <a:rPr lang="en-US" sz="2000" dirty="0" err="1"/>
              <a:t>db.QueryFirstOrDefault</a:t>
            </a:r>
            <a:r>
              <a:rPr lang="en-US" sz="2000" dirty="0"/>
              <a:t>&lt;Employee&gt;("</a:t>
            </a:r>
            <a:r>
              <a:rPr lang="en-US" sz="2000" dirty="0" err="1"/>
              <a:t>EmployeeGet</a:t>
            </a:r>
            <a:r>
              <a:rPr lang="en-US" sz="2000" dirty="0"/>
              <a:t> ", new { </a:t>
            </a:r>
            <a:r>
              <a:rPr lang="en-US" sz="2000" dirty="0" err="1"/>
              <a:t>EmployeeId</a:t>
            </a:r>
            <a:r>
              <a:rPr lang="en-US" sz="2000" dirty="0"/>
              <a:t> = id }, </a:t>
            </a:r>
            <a:r>
              <a:rPr lang="en-US" sz="2000" dirty="0" err="1"/>
              <a:t>commandType</a:t>
            </a:r>
            <a:r>
              <a:rPr lang="en-US" sz="2000" dirty="0"/>
              <a:t>: </a:t>
            </a:r>
            <a:r>
              <a:rPr lang="en-US" sz="2000" dirty="0" err="1"/>
              <a:t>CommandType.StoredProcedure</a:t>
            </a:r>
            <a:r>
              <a:rPr lang="en-US" sz="2000" dirty="0"/>
              <a:t>);</a:t>
            </a:r>
          </a:p>
          <a:p>
            <a:endParaRPr lang="en-US" sz="2000" dirty="0"/>
          </a:p>
          <a:p>
            <a:r>
              <a:rPr lang="en-US" sz="2000" dirty="0"/>
              <a:t> </a:t>
            </a:r>
          </a:p>
          <a:p>
            <a:endParaRPr lang="en-US" sz="2000" dirty="0"/>
          </a:p>
          <a:p>
            <a:r>
              <a:rPr lang="en-US" sz="2000" b="1" dirty="0" err="1"/>
              <a:t>EmployeeGet</a:t>
            </a:r>
            <a:r>
              <a:rPr lang="en-US" sz="2000" b="1" dirty="0"/>
              <a:t> SP:</a:t>
            </a:r>
          </a:p>
          <a:p>
            <a:endParaRPr lang="en-US" sz="2000" dirty="0"/>
          </a:p>
          <a:p>
            <a:r>
              <a:rPr lang="en-US" sz="2000" dirty="0"/>
              <a:t>CREATE PROCEDURE [</a:t>
            </a:r>
            <a:r>
              <a:rPr lang="en-US" sz="2000" dirty="0" err="1"/>
              <a:t>dbo</a:t>
            </a:r>
            <a:r>
              <a:rPr lang="en-US" sz="2000" dirty="0"/>
              <a:t>].[</a:t>
            </a:r>
            <a:r>
              <a:rPr lang="en-US" sz="2000" dirty="0" err="1"/>
              <a:t>EmployeeGet</a:t>
            </a:r>
            <a:r>
              <a:rPr lang="en-US" sz="2000" dirty="0"/>
              <a:t>]</a:t>
            </a:r>
          </a:p>
          <a:p>
            <a:r>
              <a:rPr lang="en-US" sz="2000" dirty="0"/>
              <a:t>    @</a:t>
            </a:r>
            <a:r>
              <a:rPr lang="en-US" sz="2000" dirty="0" err="1"/>
              <a:t>EmployeeId</a:t>
            </a:r>
            <a:r>
              <a:rPr lang="en-US" sz="2000" dirty="0"/>
              <a:t> INT</a:t>
            </a:r>
          </a:p>
          <a:p>
            <a:r>
              <a:rPr lang="en-US" sz="2000" dirty="0"/>
              <a:t>AS</a:t>
            </a:r>
          </a:p>
          <a:p>
            <a:r>
              <a:rPr lang="en-US" sz="2000" dirty="0"/>
              <a:t>    SELECT * FROM Employees WHERE </a:t>
            </a:r>
            <a:r>
              <a:rPr lang="en-US" sz="2000" dirty="0" err="1"/>
              <a:t>EmployeeId</a:t>
            </a:r>
            <a:r>
              <a:rPr lang="en-US" sz="2000" dirty="0"/>
              <a:t> = @</a:t>
            </a:r>
            <a:r>
              <a:rPr lang="en-US" sz="2000" dirty="0" err="1"/>
              <a:t>Employ</a:t>
            </a:r>
            <a:r>
              <a:rPr lang="en-US" dirty="0" err="1"/>
              <a:t>eeId</a:t>
            </a:r>
            <a:endParaRPr lang="en-US" dirty="0"/>
          </a:p>
        </p:txBody>
      </p:sp>
    </p:spTree>
    <p:extLst>
      <p:ext uri="{BB962C8B-B14F-4D97-AF65-F5344CB8AC3E}">
        <p14:creationId xmlns:p14="http://schemas.microsoft.com/office/powerpoint/2010/main" val="327927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5212" y="1295400"/>
            <a:ext cx="10360501" cy="1223963"/>
          </a:xfrm>
        </p:spPr>
        <p:txBody>
          <a:bodyPr>
            <a:normAutofit/>
          </a:bodyPr>
          <a:lstStyle/>
          <a:p>
            <a:r>
              <a:rPr lang="en-US" dirty="0"/>
              <a:t>Alternatively, you can also execute a query directly using Query() method as seen below.</a:t>
            </a:r>
          </a:p>
        </p:txBody>
      </p:sp>
      <p:sp>
        <p:nvSpPr>
          <p:cNvPr id="2" name="Rectangle 1"/>
          <p:cNvSpPr/>
          <p:nvPr/>
        </p:nvSpPr>
        <p:spPr>
          <a:xfrm>
            <a:off x="1065212" y="2519363"/>
            <a:ext cx="10134600" cy="830997"/>
          </a:xfrm>
          <a:prstGeom prst="rect">
            <a:avLst/>
          </a:prstGeom>
          <a:solidFill>
            <a:schemeClr val="accent1"/>
          </a:solidFill>
        </p:spPr>
        <p:txBody>
          <a:bodyPr wrap="square">
            <a:spAutoFit/>
          </a:bodyPr>
          <a:lstStyle/>
          <a:p>
            <a:r>
              <a:rPr lang="en-US" dirty="0"/>
              <a:t>Employee </a:t>
            </a:r>
            <a:r>
              <a:rPr lang="en-US" dirty="0" err="1"/>
              <a:t>emp</a:t>
            </a:r>
            <a:r>
              <a:rPr lang="en-US" dirty="0"/>
              <a:t> = _</a:t>
            </a:r>
            <a:r>
              <a:rPr lang="en-US" dirty="0" err="1"/>
              <a:t>db.Query</a:t>
            </a:r>
            <a:r>
              <a:rPr lang="en-US" dirty="0"/>
              <a:t>&lt;Employee&gt;("select * from Employees where </a:t>
            </a:r>
            <a:r>
              <a:rPr lang="en-US" dirty="0" err="1"/>
              <a:t>EmployeeId</a:t>
            </a:r>
            <a:r>
              <a:rPr lang="en-US" dirty="0"/>
              <a:t>=@</a:t>
            </a:r>
            <a:r>
              <a:rPr lang="en-US" dirty="0" err="1"/>
              <a:t>EmployeeId</a:t>
            </a:r>
            <a:r>
              <a:rPr lang="en-US" dirty="0"/>
              <a:t> ", new { </a:t>
            </a:r>
            <a:r>
              <a:rPr lang="en-US" dirty="0" err="1"/>
              <a:t>EmployeeId</a:t>
            </a:r>
            <a:r>
              <a:rPr lang="en-US" dirty="0"/>
              <a:t> = id }).</a:t>
            </a:r>
            <a:r>
              <a:rPr lang="en-US" dirty="0" err="1"/>
              <a:t>FirstOrDefault</a:t>
            </a:r>
            <a:r>
              <a:rPr lang="en-US" dirty="0"/>
              <a:t>();</a:t>
            </a:r>
          </a:p>
        </p:txBody>
      </p:sp>
    </p:spTree>
    <p:extLst>
      <p:ext uri="{BB962C8B-B14F-4D97-AF65-F5344CB8AC3E}">
        <p14:creationId xmlns:p14="http://schemas.microsoft.com/office/powerpoint/2010/main" val="172751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5212" y="1295400"/>
            <a:ext cx="10360501" cy="1223963"/>
          </a:xfrm>
        </p:spPr>
        <p:txBody>
          <a:bodyPr>
            <a:normAutofit fontScale="90000"/>
          </a:bodyPr>
          <a:lstStyle/>
          <a:p>
            <a:r>
              <a:rPr lang="en-US" dirty="0" smtClean="0"/>
              <a:t>2. </a:t>
            </a:r>
            <a:r>
              <a:rPr lang="en-US" dirty="0"/>
              <a:t>To execute a stored procedure with DML queries, we can use Execute() method. The below code executes a stored procedure </a:t>
            </a:r>
            <a:r>
              <a:rPr lang="en-US" dirty="0" err="1"/>
              <a:t>EmployeeUpdate</a:t>
            </a:r>
            <a:r>
              <a:rPr lang="en-US" dirty="0"/>
              <a:t> to update the Employee table row.</a:t>
            </a:r>
          </a:p>
        </p:txBody>
      </p:sp>
      <p:sp>
        <p:nvSpPr>
          <p:cNvPr id="2" name="Rectangle 1"/>
          <p:cNvSpPr/>
          <p:nvPr/>
        </p:nvSpPr>
        <p:spPr>
          <a:xfrm>
            <a:off x="1065212" y="2519363"/>
            <a:ext cx="10134600" cy="3231654"/>
          </a:xfrm>
          <a:prstGeom prst="rect">
            <a:avLst/>
          </a:prstGeom>
          <a:solidFill>
            <a:schemeClr val="accent1"/>
          </a:solidFill>
        </p:spPr>
        <p:txBody>
          <a:bodyPr wrap="square">
            <a:spAutoFit/>
          </a:bodyPr>
          <a:lstStyle/>
          <a:p>
            <a:r>
              <a:rPr lang="en-US" sz="1200" dirty="0"/>
              <a:t>_</a:t>
            </a:r>
            <a:r>
              <a:rPr lang="en-US" sz="1200" dirty="0" err="1"/>
              <a:t>db.Execute</a:t>
            </a:r>
            <a:r>
              <a:rPr lang="en-US" sz="1200" dirty="0"/>
              <a:t>("</a:t>
            </a:r>
            <a:r>
              <a:rPr lang="en-US" sz="1200" dirty="0" err="1"/>
              <a:t>EmployeeUpdate</a:t>
            </a:r>
            <a:r>
              <a:rPr lang="en-US" sz="1200" dirty="0"/>
              <a:t>",</a:t>
            </a:r>
          </a:p>
          <a:p>
            <a:r>
              <a:rPr lang="en-US" sz="1200" dirty="0"/>
              <a:t> </a:t>
            </a:r>
            <a:r>
              <a:rPr lang="en-US" sz="1200" dirty="0" err="1"/>
              <a:t>FirstName</a:t>
            </a:r>
            <a:r>
              <a:rPr lang="en-US" sz="1200" dirty="0"/>
              <a:t> = </a:t>
            </a:r>
            <a:r>
              <a:rPr lang="en-US" sz="1200" dirty="0" err="1"/>
              <a:t>empModel.FirstName</a:t>
            </a:r>
            <a:r>
              <a:rPr lang="en-US" sz="1200" dirty="0"/>
              <a:t>,</a:t>
            </a:r>
          </a:p>
          <a:p>
            <a:r>
              <a:rPr lang="en-US" sz="1200" dirty="0"/>
              <a:t>                 </a:t>
            </a:r>
            <a:r>
              <a:rPr lang="en-US" sz="1200" dirty="0" err="1"/>
              <a:t>LastName</a:t>
            </a:r>
            <a:r>
              <a:rPr lang="en-US" sz="1200" dirty="0"/>
              <a:t> = </a:t>
            </a:r>
            <a:r>
              <a:rPr lang="en-US" sz="1200" dirty="0" err="1"/>
              <a:t>empModel.LastName</a:t>
            </a:r>
            <a:r>
              <a:rPr lang="en-US" sz="1200" dirty="0"/>
              <a:t>,</a:t>
            </a:r>
          </a:p>
          <a:p>
            <a:r>
              <a:rPr lang="en-US" sz="1200" dirty="0"/>
              <a:t>                 </a:t>
            </a:r>
            <a:r>
              <a:rPr lang="en-US" sz="1200" dirty="0" err="1"/>
              <a:t>DepartmentId</a:t>
            </a:r>
            <a:r>
              <a:rPr lang="en-US" sz="1200" dirty="0"/>
              <a:t> = </a:t>
            </a:r>
            <a:r>
              <a:rPr lang="en-US" sz="1200" dirty="0" err="1"/>
              <a:t>empModel.DepartmentId</a:t>
            </a:r>
            <a:r>
              <a:rPr lang="en-US" sz="1200" dirty="0"/>
              <a:t>,</a:t>
            </a:r>
          </a:p>
          <a:p>
            <a:r>
              <a:rPr lang="en-US" sz="1200" dirty="0"/>
              <a:t>                 Address1 = empModel.Address1,</a:t>
            </a:r>
          </a:p>
          <a:p>
            <a:r>
              <a:rPr lang="en-US" sz="1200" dirty="0"/>
              <a:t>                 Address2 = empModel.Address2,</a:t>
            </a:r>
          </a:p>
          <a:p>
            <a:r>
              <a:rPr lang="en-US" sz="1200" dirty="0"/>
              <a:t>                 City = </a:t>
            </a:r>
            <a:r>
              <a:rPr lang="en-US" sz="1200" dirty="0" err="1"/>
              <a:t>empModel.City</a:t>
            </a:r>
            <a:r>
              <a:rPr lang="en-US" sz="1200" dirty="0"/>
              <a:t>,</a:t>
            </a:r>
          </a:p>
          <a:p>
            <a:r>
              <a:rPr lang="en-US" sz="1200" dirty="0"/>
              <a:t>                 State = </a:t>
            </a:r>
            <a:r>
              <a:rPr lang="en-US" sz="1200" dirty="0" err="1"/>
              <a:t>empModel.State</a:t>
            </a:r>
            <a:r>
              <a:rPr lang="en-US" sz="1200" dirty="0"/>
              <a:t>,</a:t>
            </a:r>
          </a:p>
          <a:p>
            <a:r>
              <a:rPr lang="en-US" sz="1200" dirty="0"/>
              <a:t>                 Country = </a:t>
            </a:r>
            <a:r>
              <a:rPr lang="en-US" sz="1200" dirty="0" err="1"/>
              <a:t>empModel.Country</a:t>
            </a:r>
            <a:r>
              <a:rPr lang="en-US" sz="1200" dirty="0"/>
              <a:t>,</a:t>
            </a:r>
          </a:p>
          <a:p>
            <a:r>
              <a:rPr lang="en-US" sz="1200" dirty="0"/>
              <a:t>                 </a:t>
            </a:r>
            <a:r>
              <a:rPr lang="en-US" sz="1200" dirty="0" err="1"/>
              <a:t>PostalCode</a:t>
            </a:r>
            <a:r>
              <a:rPr lang="en-US" sz="1200" dirty="0"/>
              <a:t> = </a:t>
            </a:r>
            <a:r>
              <a:rPr lang="en-US" sz="1200" dirty="0" err="1"/>
              <a:t>empModel.PostalCode</a:t>
            </a:r>
            <a:r>
              <a:rPr lang="en-US" sz="1200" dirty="0"/>
              <a:t>,</a:t>
            </a:r>
          </a:p>
          <a:p>
            <a:r>
              <a:rPr lang="en-US" sz="1200" dirty="0"/>
              <a:t>                 Email = </a:t>
            </a:r>
            <a:r>
              <a:rPr lang="en-US" sz="1200" dirty="0" err="1"/>
              <a:t>empModel.Email</a:t>
            </a:r>
            <a:r>
              <a:rPr lang="en-US" sz="1200" dirty="0"/>
              <a:t>,</a:t>
            </a:r>
          </a:p>
          <a:p>
            <a:r>
              <a:rPr lang="en-US" sz="1200" dirty="0"/>
              <a:t>                 </a:t>
            </a:r>
            <a:r>
              <a:rPr lang="en-US" sz="1200" dirty="0" err="1"/>
              <a:t>ConfirmEmail</a:t>
            </a:r>
            <a:r>
              <a:rPr lang="en-US" sz="1200" dirty="0"/>
              <a:t> = </a:t>
            </a:r>
            <a:r>
              <a:rPr lang="en-US" sz="1200" dirty="0" err="1"/>
              <a:t>empModel.ConfirmEmail</a:t>
            </a:r>
            <a:r>
              <a:rPr lang="en-US" sz="1200" dirty="0"/>
              <a:t>,</a:t>
            </a:r>
          </a:p>
          <a:p>
            <a:r>
              <a:rPr lang="en-US" sz="1200" dirty="0"/>
              <a:t>                 DOB = </a:t>
            </a:r>
            <a:r>
              <a:rPr lang="en-US" sz="1200" dirty="0" err="1"/>
              <a:t>empModel.DOB</a:t>
            </a:r>
            <a:r>
              <a:rPr lang="en-US" sz="1200" dirty="0"/>
              <a:t>,</a:t>
            </a:r>
          </a:p>
          <a:p>
            <a:r>
              <a:rPr lang="en-US" sz="1200" dirty="0"/>
              <a:t>                 Salary = </a:t>
            </a:r>
            <a:r>
              <a:rPr lang="en-US" sz="1200" dirty="0" err="1"/>
              <a:t>empModel.Salary</a:t>
            </a:r>
            <a:r>
              <a:rPr lang="en-US" sz="1200" dirty="0"/>
              <a:t>,</a:t>
            </a:r>
          </a:p>
          <a:p>
            <a:r>
              <a:rPr lang="en-US" sz="1200" dirty="0"/>
              <a:t>                 </a:t>
            </a:r>
            <a:r>
              <a:rPr lang="en-US" sz="1200" dirty="0" err="1"/>
              <a:t>IsPermanent</a:t>
            </a:r>
            <a:r>
              <a:rPr lang="en-US" sz="1200" dirty="0"/>
              <a:t> = </a:t>
            </a:r>
            <a:r>
              <a:rPr lang="en-US" sz="1200" dirty="0" err="1"/>
              <a:t>empModel.IsPermanent</a:t>
            </a:r>
            <a:r>
              <a:rPr lang="en-US" sz="1200" dirty="0"/>
              <a:t>,</a:t>
            </a:r>
          </a:p>
          <a:p>
            <a:r>
              <a:rPr lang="en-US" sz="1200" dirty="0"/>
              <a:t>                 Gender = </a:t>
            </a:r>
            <a:r>
              <a:rPr lang="en-US" sz="1200" dirty="0" err="1"/>
              <a:t>empModel.Gender</a:t>
            </a:r>
            <a:r>
              <a:rPr lang="en-US" sz="1200" dirty="0"/>
              <a:t>,</a:t>
            </a:r>
          </a:p>
          <a:p>
            <a:r>
              <a:rPr lang="en-US" sz="1200" dirty="0"/>
              <a:t>                 </a:t>
            </a:r>
            <a:r>
              <a:rPr lang="en-US" sz="1200" dirty="0" err="1"/>
              <a:t>EmployeeId</a:t>
            </a:r>
            <a:r>
              <a:rPr lang="en-US" sz="1200" dirty="0"/>
              <a:t> = </a:t>
            </a:r>
            <a:r>
              <a:rPr lang="en-US" sz="1200" dirty="0" err="1"/>
              <a:t>empModel.EmployeeId</a:t>
            </a:r>
            <a:r>
              <a:rPr lang="en-US" sz="1200" dirty="0"/>
              <a:t>   </a:t>
            </a:r>
            <a:r>
              <a:rPr lang="en-US" sz="1200" dirty="0" smtClean="0"/>
              <a:t> </a:t>
            </a:r>
            <a:r>
              <a:rPr lang="en-US" sz="1200" dirty="0"/>
              <a:t>}, </a:t>
            </a:r>
            <a:r>
              <a:rPr lang="en-US" sz="1200" dirty="0" err="1"/>
              <a:t>commandType</a:t>
            </a:r>
            <a:r>
              <a:rPr lang="en-US" sz="1200" dirty="0"/>
              <a:t>: </a:t>
            </a:r>
            <a:r>
              <a:rPr lang="en-US" sz="1200" dirty="0" err="1"/>
              <a:t>CommandType.StoredProcedure</a:t>
            </a:r>
            <a:r>
              <a:rPr lang="en-US" sz="1200" dirty="0"/>
              <a:t>);</a:t>
            </a:r>
          </a:p>
        </p:txBody>
      </p:sp>
    </p:spTree>
    <p:extLst>
      <p:ext uri="{BB962C8B-B14F-4D97-AF65-F5344CB8AC3E}">
        <p14:creationId xmlns:p14="http://schemas.microsoft.com/office/powerpoint/2010/main" val="292866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7612" y="136743"/>
            <a:ext cx="10134600" cy="6740307"/>
          </a:xfrm>
          <a:prstGeom prst="rect">
            <a:avLst/>
          </a:prstGeom>
          <a:solidFill>
            <a:schemeClr val="accent1"/>
          </a:solidFill>
        </p:spPr>
        <p:txBody>
          <a:bodyPr wrap="square">
            <a:spAutoFit/>
          </a:bodyPr>
          <a:lstStyle/>
          <a:p>
            <a:r>
              <a:rPr lang="en-US" sz="1200" b="1" u="sng" dirty="0" err="1"/>
              <a:t>EmployeeUpdate</a:t>
            </a:r>
            <a:r>
              <a:rPr lang="en-US" sz="1200" b="1" u="sng" dirty="0"/>
              <a:t> SP:</a:t>
            </a:r>
          </a:p>
          <a:p>
            <a:r>
              <a:rPr lang="en-US" sz="1200" dirty="0"/>
              <a:t>CREATE PROCEDURE [</a:t>
            </a:r>
            <a:r>
              <a:rPr lang="en-US" sz="1200" dirty="0" err="1"/>
              <a:t>dbo</a:t>
            </a:r>
            <a:r>
              <a:rPr lang="en-US" sz="1200" dirty="0"/>
              <a:t>].[</a:t>
            </a:r>
            <a:r>
              <a:rPr lang="en-US" sz="1200" dirty="0" err="1"/>
              <a:t>EmployeeUpdate</a:t>
            </a:r>
            <a:r>
              <a:rPr lang="en-US" sz="1200" dirty="0"/>
              <a:t>]</a:t>
            </a:r>
            <a:br>
              <a:rPr lang="en-US" sz="1200" dirty="0"/>
            </a:br>
            <a:r>
              <a:rPr lang="en-US" sz="1200" dirty="0"/>
              <a:t>    @</a:t>
            </a:r>
            <a:r>
              <a:rPr lang="en-US" sz="1200" dirty="0" err="1"/>
              <a:t>EmployeeId</a:t>
            </a:r>
            <a:r>
              <a:rPr lang="en-US" sz="1200" dirty="0"/>
              <a:t> INT,</a:t>
            </a:r>
            <a:br>
              <a:rPr lang="en-US" sz="1200" dirty="0"/>
            </a:br>
            <a:r>
              <a:rPr lang="en-US" sz="1200" dirty="0"/>
              <a:t>    @</a:t>
            </a:r>
            <a:r>
              <a:rPr lang="en-US" sz="1200" dirty="0" err="1"/>
              <a:t>FirstName</a:t>
            </a:r>
            <a:r>
              <a:rPr lang="en-US" sz="1200" dirty="0"/>
              <a:t> VARCHAR(50),</a:t>
            </a:r>
            <a:br>
              <a:rPr lang="en-US" sz="1200" dirty="0"/>
            </a:br>
            <a:r>
              <a:rPr lang="en-US" sz="1200" dirty="0"/>
              <a:t>    @</a:t>
            </a:r>
            <a:r>
              <a:rPr lang="en-US" sz="1200" dirty="0" err="1"/>
              <a:t>LastName</a:t>
            </a:r>
            <a:r>
              <a:rPr lang="en-US" sz="1200" dirty="0"/>
              <a:t> VARCHAR(50),</a:t>
            </a:r>
            <a:br>
              <a:rPr lang="en-US" sz="1200" dirty="0"/>
            </a:br>
            <a:r>
              <a:rPr lang="en-US" sz="1200" dirty="0"/>
              <a:t>    @</a:t>
            </a:r>
            <a:r>
              <a:rPr lang="en-US" sz="1200" dirty="0" err="1"/>
              <a:t>DepartmentId</a:t>
            </a:r>
            <a:r>
              <a:rPr lang="en-US" sz="1200" dirty="0"/>
              <a:t> INT,</a:t>
            </a:r>
            <a:br>
              <a:rPr lang="en-US" sz="1200" dirty="0"/>
            </a:br>
            <a:r>
              <a:rPr lang="en-US" sz="1200" dirty="0"/>
              <a:t>    @Address1 VARCHAR(50),</a:t>
            </a:r>
            <a:br>
              <a:rPr lang="en-US" sz="1200" dirty="0"/>
            </a:br>
            <a:r>
              <a:rPr lang="en-US" sz="1200" dirty="0"/>
              <a:t>    @Address2 VARCHAR(50),</a:t>
            </a:r>
            <a:br>
              <a:rPr lang="en-US" sz="1200" dirty="0"/>
            </a:br>
            <a:r>
              <a:rPr lang="en-US" sz="1200" dirty="0"/>
              <a:t>    @City VARCHAR(50),</a:t>
            </a:r>
            <a:br>
              <a:rPr lang="en-US" sz="1200" dirty="0"/>
            </a:br>
            <a:r>
              <a:rPr lang="en-US" sz="1200" dirty="0"/>
              <a:t>    @State VARCHAR(50),</a:t>
            </a:r>
            <a:br>
              <a:rPr lang="en-US" sz="1200" dirty="0"/>
            </a:br>
            <a:r>
              <a:rPr lang="en-US" sz="1200" dirty="0"/>
              <a:t>    @Country VARCHAR(50),</a:t>
            </a:r>
            <a:br>
              <a:rPr lang="en-US" sz="1200" dirty="0"/>
            </a:br>
            <a:r>
              <a:rPr lang="en-US" sz="1200" dirty="0"/>
              <a:t>    @</a:t>
            </a:r>
            <a:r>
              <a:rPr lang="en-US" sz="1200" dirty="0" err="1"/>
              <a:t>PostalCode</a:t>
            </a:r>
            <a:r>
              <a:rPr lang="en-US" sz="1200" dirty="0"/>
              <a:t> VARCHAR(50),</a:t>
            </a:r>
            <a:br>
              <a:rPr lang="en-US" sz="1200" dirty="0"/>
            </a:br>
            <a:r>
              <a:rPr lang="en-US" sz="1200" dirty="0"/>
              <a:t>    @Email VARCHAR(50),</a:t>
            </a:r>
            <a:br>
              <a:rPr lang="en-US" sz="1200" dirty="0"/>
            </a:br>
            <a:r>
              <a:rPr lang="en-US" sz="1200" dirty="0"/>
              <a:t>    @</a:t>
            </a:r>
            <a:r>
              <a:rPr lang="en-US" sz="1200" dirty="0" err="1"/>
              <a:t>ConfirmEmail</a:t>
            </a:r>
            <a:r>
              <a:rPr lang="en-US" sz="1200" dirty="0"/>
              <a:t> VARCHAR(50),</a:t>
            </a:r>
            <a:br>
              <a:rPr lang="en-US" sz="1200" dirty="0"/>
            </a:br>
            <a:r>
              <a:rPr lang="en-US" sz="1200" dirty="0"/>
              <a:t>    @DOB DATETIME,</a:t>
            </a:r>
            <a:br>
              <a:rPr lang="en-US" sz="1200" dirty="0"/>
            </a:br>
            <a:r>
              <a:rPr lang="en-US" sz="1200" dirty="0"/>
              <a:t>    @Gender VARCHAR(50),</a:t>
            </a:r>
            <a:br>
              <a:rPr lang="en-US" sz="1200" dirty="0"/>
            </a:br>
            <a:r>
              <a:rPr lang="en-US" sz="1200" dirty="0"/>
              <a:t>    @</a:t>
            </a:r>
            <a:r>
              <a:rPr lang="en-US" sz="1200" dirty="0" err="1"/>
              <a:t>IsPermanent</a:t>
            </a:r>
            <a:r>
              <a:rPr lang="en-US" sz="1200" dirty="0"/>
              <a:t> BIT,</a:t>
            </a:r>
            <a:br>
              <a:rPr lang="en-US" sz="1200" dirty="0"/>
            </a:br>
            <a:r>
              <a:rPr lang="en-US" sz="1200" dirty="0"/>
              <a:t>    @Salary DECIMAL(9,2)</a:t>
            </a:r>
            <a:br>
              <a:rPr lang="en-US" sz="1200" dirty="0"/>
            </a:br>
            <a:r>
              <a:rPr lang="en-US" sz="1200" dirty="0"/>
              <a:t>AS</a:t>
            </a:r>
            <a:br>
              <a:rPr lang="en-US" sz="1200" dirty="0"/>
            </a:br>
            <a:r>
              <a:rPr lang="en-US" sz="1200" dirty="0"/>
              <a:t>    UPDATE Employees</a:t>
            </a:r>
            <a:br>
              <a:rPr lang="en-US" sz="1200" dirty="0"/>
            </a:br>
            <a:r>
              <a:rPr lang="en-US" sz="1200" dirty="0"/>
              <a:t>    SET </a:t>
            </a:r>
            <a:r>
              <a:rPr lang="en-US" sz="1200" dirty="0" err="1"/>
              <a:t>FirstName</a:t>
            </a:r>
            <a:r>
              <a:rPr lang="en-US" sz="1200" dirty="0"/>
              <a:t> = @</a:t>
            </a:r>
            <a:r>
              <a:rPr lang="en-US" sz="1200" dirty="0" err="1"/>
              <a:t>FirstName</a:t>
            </a:r>
            <a:r>
              <a:rPr lang="en-US" sz="1200" dirty="0"/>
              <a:t>,</a:t>
            </a:r>
            <a:br>
              <a:rPr lang="en-US" sz="1200" dirty="0"/>
            </a:br>
            <a:r>
              <a:rPr lang="en-US" sz="1200" dirty="0"/>
              <a:t>        </a:t>
            </a:r>
            <a:r>
              <a:rPr lang="en-US" sz="1200" dirty="0" err="1"/>
              <a:t>LastName</a:t>
            </a:r>
            <a:r>
              <a:rPr lang="en-US" sz="1200" dirty="0"/>
              <a:t> = @</a:t>
            </a:r>
            <a:r>
              <a:rPr lang="en-US" sz="1200" dirty="0" err="1"/>
              <a:t>LastName</a:t>
            </a:r>
            <a:r>
              <a:rPr lang="en-US" sz="1200" dirty="0"/>
              <a:t>,</a:t>
            </a:r>
            <a:br>
              <a:rPr lang="en-US" sz="1200" dirty="0"/>
            </a:br>
            <a:r>
              <a:rPr lang="en-US" sz="1200" dirty="0"/>
              <a:t>        </a:t>
            </a:r>
            <a:r>
              <a:rPr lang="en-US" sz="1200" dirty="0" err="1"/>
              <a:t>DepartmentId</a:t>
            </a:r>
            <a:r>
              <a:rPr lang="en-US" sz="1200" dirty="0"/>
              <a:t> = @</a:t>
            </a:r>
            <a:r>
              <a:rPr lang="en-US" sz="1200" dirty="0" err="1"/>
              <a:t>DepartmentId</a:t>
            </a:r>
            <a:r>
              <a:rPr lang="en-US" sz="1200" dirty="0"/>
              <a:t>,</a:t>
            </a:r>
            <a:br>
              <a:rPr lang="en-US" sz="1200" dirty="0"/>
            </a:br>
            <a:r>
              <a:rPr lang="en-US" sz="1200" dirty="0"/>
              <a:t>        Address1 = @Address1,</a:t>
            </a:r>
            <a:br>
              <a:rPr lang="en-US" sz="1200" dirty="0"/>
            </a:br>
            <a:r>
              <a:rPr lang="en-US" sz="1200" dirty="0"/>
              <a:t>        Address2 = @Address2,</a:t>
            </a:r>
            <a:br>
              <a:rPr lang="en-US" sz="1200" dirty="0"/>
            </a:br>
            <a:r>
              <a:rPr lang="en-US" sz="1200" dirty="0"/>
              <a:t>        City = @City,</a:t>
            </a:r>
            <a:br>
              <a:rPr lang="en-US" sz="1200" dirty="0"/>
            </a:br>
            <a:r>
              <a:rPr lang="en-US" sz="1200" dirty="0"/>
              <a:t>        State = @State,</a:t>
            </a:r>
            <a:br>
              <a:rPr lang="en-US" sz="1200" dirty="0"/>
            </a:br>
            <a:r>
              <a:rPr lang="en-US" sz="1200" dirty="0"/>
              <a:t>        Country = @Country,</a:t>
            </a:r>
            <a:br>
              <a:rPr lang="en-US" sz="1200" dirty="0"/>
            </a:br>
            <a:r>
              <a:rPr lang="en-US" sz="1200" dirty="0"/>
              <a:t>        </a:t>
            </a:r>
            <a:r>
              <a:rPr lang="en-US" sz="1200" dirty="0" err="1"/>
              <a:t>PostalCode</a:t>
            </a:r>
            <a:r>
              <a:rPr lang="en-US" sz="1200" dirty="0"/>
              <a:t> = @</a:t>
            </a:r>
            <a:r>
              <a:rPr lang="en-US" sz="1200" dirty="0" err="1"/>
              <a:t>PostalCode</a:t>
            </a:r>
            <a:r>
              <a:rPr lang="en-US" sz="1200" dirty="0"/>
              <a:t>,</a:t>
            </a:r>
            <a:br>
              <a:rPr lang="en-US" sz="1200" dirty="0"/>
            </a:br>
            <a:r>
              <a:rPr lang="en-US" sz="1200" dirty="0"/>
              <a:t>        Email = @Email,</a:t>
            </a:r>
            <a:br>
              <a:rPr lang="en-US" sz="1200" dirty="0"/>
            </a:br>
            <a:r>
              <a:rPr lang="en-US" sz="1200" dirty="0"/>
              <a:t>        </a:t>
            </a:r>
            <a:r>
              <a:rPr lang="en-US" sz="1200" dirty="0" err="1"/>
              <a:t>ConfirmEmail</a:t>
            </a:r>
            <a:r>
              <a:rPr lang="en-US" sz="1200" dirty="0"/>
              <a:t> = @</a:t>
            </a:r>
            <a:r>
              <a:rPr lang="en-US" sz="1200" dirty="0" err="1"/>
              <a:t>ConfirmEmail</a:t>
            </a:r>
            <a:r>
              <a:rPr lang="en-US" sz="1200" dirty="0"/>
              <a:t>,</a:t>
            </a:r>
            <a:br>
              <a:rPr lang="en-US" sz="1200" dirty="0"/>
            </a:br>
            <a:r>
              <a:rPr lang="en-US" sz="1200" dirty="0"/>
              <a:t>        DOB = @DOB,</a:t>
            </a:r>
            <a:br>
              <a:rPr lang="en-US" sz="1200" dirty="0"/>
            </a:br>
            <a:r>
              <a:rPr lang="en-US" sz="1200" dirty="0"/>
              <a:t>        Gender = @Gender,</a:t>
            </a:r>
            <a:br>
              <a:rPr lang="en-US" sz="1200" dirty="0"/>
            </a:br>
            <a:r>
              <a:rPr lang="en-US" sz="1200" dirty="0"/>
              <a:t>        </a:t>
            </a:r>
            <a:r>
              <a:rPr lang="en-US" sz="1200" dirty="0" err="1"/>
              <a:t>IsPermanent</a:t>
            </a:r>
            <a:r>
              <a:rPr lang="en-US" sz="1200" dirty="0"/>
              <a:t> = @</a:t>
            </a:r>
            <a:r>
              <a:rPr lang="en-US" sz="1200" dirty="0" err="1"/>
              <a:t>IsPermanent</a:t>
            </a:r>
            <a:r>
              <a:rPr lang="en-US" sz="1200" dirty="0"/>
              <a:t>,</a:t>
            </a:r>
            <a:br>
              <a:rPr lang="en-US" sz="1200" dirty="0"/>
            </a:br>
            <a:r>
              <a:rPr lang="en-US" sz="1200" dirty="0"/>
              <a:t>        Salary = @Salary</a:t>
            </a:r>
            <a:br>
              <a:rPr lang="en-US" sz="1200" dirty="0"/>
            </a:br>
            <a:r>
              <a:rPr lang="en-US" sz="1200" dirty="0"/>
              <a:t>    WHERE </a:t>
            </a:r>
            <a:r>
              <a:rPr lang="en-US" sz="1200" dirty="0" err="1"/>
              <a:t>EmployeeId</a:t>
            </a:r>
            <a:r>
              <a:rPr lang="en-US" sz="1200" dirty="0"/>
              <a:t> = @</a:t>
            </a:r>
            <a:r>
              <a:rPr lang="en-US" sz="1200" dirty="0" err="1"/>
              <a:t>EmployeeId</a:t>
            </a:r>
            <a:endParaRPr lang="en-US" sz="1200" dirty="0"/>
          </a:p>
        </p:txBody>
      </p:sp>
    </p:spTree>
    <p:extLst>
      <p:ext uri="{BB962C8B-B14F-4D97-AF65-F5344CB8AC3E}">
        <p14:creationId xmlns:p14="http://schemas.microsoft.com/office/powerpoint/2010/main" val="37171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5212" y="1295400"/>
            <a:ext cx="10360501" cy="1223963"/>
          </a:xfrm>
        </p:spPr>
        <p:txBody>
          <a:bodyPr>
            <a:normAutofit/>
          </a:bodyPr>
          <a:lstStyle/>
          <a:p>
            <a:r>
              <a:rPr lang="en-US" dirty="0"/>
              <a:t>3</a:t>
            </a:r>
            <a:r>
              <a:rPr lang="en-US" dirty="0" smtClean="0"/>
              <a:t>. </a:t>
            </a:r>
            <a:r>
              <a:rPr lang="en-US" b="1" dirty="0"/>
              <a:t>Executing a Stored Procedure to return a Complex </a:t>
            </a:r>
            <a:r>
              <a:rPr lang="en-US" b="1" dirty="0" smtClean="0"/>
              <a:t>Object</a:t>
            </a:r>
            <a:endParaRPr lang="en-US" dirty="0"/>
          </a:p>
        </p:txBody>
      </p:sp>
      <p:sp>
        <p:nvSpPr>
          <p:cNvPr id="2" name="Rectangle 1"/>
          <p:cNvSpPr/>
          <p:nvPr/>
        </p:nvSpPr>
        <p:spPr>
          <a:xfrm>
            <a:off x="1065212" y="2519363"/>
            <a:ext cx="10134600" cy="3416320"/>
          </a:xfrm>
          <a:prstGeom prst="rect">
            <a:avLst/>
          </a:prstGeom>
          <a:solidFill>
            <a:schemeClr val="accent1"/>
          </a:solidFill>
        </p:spPr>
        <p:txBody>
          <a:bodyPr wrap="square">
            <a:spAutoFit/>
          </a:bodyPr>
          <a:lstStyle/>
          <a:p>
            <a:r>
              <a:rPr lang="en-US" dirty="0" smtClean="0"/>
              <a:t>CREATE </a:t>
            </a:r>
            <a:r>
              <a:rPr lang="en-US" dirty="0"/>
              <a:t>PROCEDURE [</a:t>
            </a:r>
            <a:r>
              <a:rPr lang="en-US" dirty="0" err="1"/>
              <a:t>dbo</a:t>
            </a:r>
            <a:r>
              <a:rPr lang="en-US" dirty="0"/>
              <a:t>].[</a:t>
            </a:r>
            <a:r>
              <a:rPr lang="en-US" dirty="0" err="1"/>
              <a:t>GetEmployeesSummary</a:t>
            </a:r>
            <a:r>
              <a:rPr lang="en-US" dirty="0"/>
              <a:t>]</a:t>
            </a:r>
            <a:r>
              <a:rPr lang="en-US" sz="1200" dirty="0"/>
              <a:t/>
            </a:r>
            <a:br>
              <a:rPr lang="en-US" sz="1200" dirty="0"/>
            </a:br>
            <a:r>
              <a:rPr lang="en-US" dirty="0"/>
              <a:t>AS</a:t>
            </a:r>
            <a:r>
              <a:rPr lang="en-US" sz="1200" dirty="0"/>
              <a:t/>
            </a:r>
            <a:br>
              <a:rPr lang="en-US" sz="1200" dirty="0"/>
            </a:br>
            <a:r>
              <a:rPr lang="en-US" dirty="0"/>
              <a:t>    SELECT</a:t>
            </a:r>
            <a:r>
              <a:rPr lang="en-US" sz="1200" dirty="0"/>
              <a:t/>
            </a:r>
            <a:br>
              <a:rPr lang="en-US" sz="1200" dirty="0"/>
            </a:br>
            <a:r>
              <a:rPr lang="en-US" dirty="0"/>
              <a:t>    </a:t>
            </a:r>
            <a:r>
              <a:rPr lang="en-US" dirty="0" err="1"/>
              <a:t>EmployeeId</a:t>
            </a:r>
            <a:r>
              <a:rPr lang="en-US" dirty="0"/>
              <a:t>,</a:t>
            </a:r>
            <a:r>
              <a:rPr lang="en-US" sz="1200" dirty="0"/>
              <a:t/>
            </a:r>
            <a:br>
              <a:rPr lang="en-US" sz="1200" dirty="0"/>
            </a:br>
            <a:r>
              <a:rPr lang="en-US" dirty="0"/>
              <a:t>    </a:t>
            </a:r>
            <a:r>
              <a:rPr lang="en-US" dirty="0" err="1"/>
              <a:t>FirstName</a:t>
            </a:r>
            <a:r>
              <a:rPr lang="en-US" dirty="0"/>
              <a:t> + ' ' + </a:t>
            </a:r>
            <a:r>
              <a:rPr lang="en-US" dirty="0" err="1"/>
              <a:t>LastName</a:t>
            </a:r>
            <a:r>
              <a:rPr lang="en-US" dirty="0"/>
              <a:t> As Name,</a:t>
            </a:r>
            <a:r>
              <a:rPr lang="en-US" sz="1200" dirty="0"/>
              <a:t/>
            </a:r>
            <a:br>
              <a:rPr lang="en-US" sz="1200" dirty="0"/>
            </a:br>
            <a:r>
              <a:rPr lang="en-US" dirty="0"/>
              <a:t>    </a:t>
            </a:r>
            <a:r>
              <a:rPr lang="en-US" dirty="0" err="1"/>
              <a:t>d.DepartmentId</a:t>
            </a:r>
            <a:r>
              <a:rPr lang="en-US" dirty="0"/>
              <a:t> as </a:t>
            </a:r>
            <a:r>
              <a:rPr lang="en-US" dirty="0" err="1"/>
              <a:t>DepartmentId</a:t>
            </a:r>
            <a:r>
              <a:rPr lang="en-US" dirty="0"/>
              <a:t>,</a:t>
            </a:r>
            <a:r>
              <a:rPr lang="en-US" sz="1200" dirty="0"/>
              <a:t/>
            </a:r>
            <a:br>
              <a:rPr lang="en-US" sz="1200" dirty="0"/>
            </a:br>
            <a:r>
              <a:rPr lang="en-US" dirty="0"/>
              <a:t>    </a:t>
            </a:r>
            <a:r>
              <a:rPr lang="en-US" dirty="0" err="1"/>
              <a:t>d.DepartmentName</a:t>
            </a:r>
            <a:r>
              <a:rPr lang="en-US" dirty="0"/>
              <a:t> as </a:t>
            </a:r>
            <a:r>
              <a:rPr lang="en-US" dirty="0" err="1"/>
              <a:t>DepartmentName</a:t>
            </a:r>
            <a:r>
              <a:rPr lang="en-US" sz="1200" dirty="0"/>
              <a:t/>
            </a:r>
            <a:br>
              <a:rPr lang="en-US" sz="1200" dirty="0"/>
            </a:br>
            <a:r>
              <a:rPr lang="en-US" dirty="0"/>
              <a:t>    FROM Employees e INNER JOIN Departments d</a:t>
            </a:r>
            <a:r>
              <a:rPr lang="en-US" sz="1200" dirty="0"/>
              <a:t/>
            </a:r>
            <a:br>
              <a:rPr lang="en-US" sz="1200" dirty="0"/>
            </a:br>
            <a:r>
              <a:rPr lang="en-US" dirty="0"/>
              <a:t>    ON </a:t>
            </a:r>
            <a:r>
              <a:rPr lang="en-US" dirty="0" err="1"/>
              <a:t>e.DepartmentId</a:t>
            </a:r>
            <a:r>
              <a:rPr lang="en-US" dirty="0"/>
              <a:t> = </a:t>
            </a:r>
            <a:r>
              <a:rPr lang="en-US" dirty="0" err="1"/>
              <a:t>d.DepartmentId</a:t>
            </a:r>
            <a:endParaRPr lang="en-US" sz="1200" dirty="0"/>
          </a:p>
        </p:txBody>
      </p:sp>
    </p:spTree>
    <p:extLst>
      <p:ext uri="{BB962C8B-B14F-4D97-AF65-F5344CB8AC3E}">
        <p14:creationId xmlns:p14="http://schemas.microsoft.com/office/powerpoint/2010/main" val="10380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5212" y="685800"/>
            <a:ext cx="10360501" cy="1223963"/>
          </a:xfrm>
        </p:spPr>
        <p:txBody>
          <a:bodyPr>
            <a:normAutofit fontScale="90000"/>
          </a:bodyPr>
          <a:lstStyle/>
          <a:p>
            <a:r>
              <a:rPr lang="en-US" dirty="0"/>
              <a:t>The below </a:t>
            </a:r>
            <a:r>
              <a:rPr lang="en-US" dirty="0" err="1"/>
              <a:t>EmployeeSummary</a:t>
            </a:r>
            <a:r>
              <a:rPr lang="en-US" dirty="0"/>
              <a:t> class has Department as child object which can be used to get the result of above stored procedure.</a:t>
            </a:r>
          </a:p>
        </p:txBody>
      </p:sp>
      <p:sp>
        <p:nvSpPr>
          <p:cNvPr id="2" name="Rectangle 1"/>
          <p:cNvSpPr/>
          <p:nvPr/>
        </p:nvSpPr>
        <p:spPr>
          <a:xfrm>
            <a:off x="1065212" y="2519363"/>
            <a:ext cx="10134600" cy="2677656"/>
          </a:xfrm>
          <a:prstGeom prst="rect">
            <a:avLst/>
          </a:prstGeom>
          <a:solidFill>
            <a:schemeClr val="accent1"/>
          </a:solidFill>
        </p:spPr>
        <p:txBody>
          <a:bodyPr wrap="square">
            <a:spAutoFit/>
          </a:bodyPr>
          <a:lstStyle/>
          <a:p>
            <a:r>
              <a:rPr lang="en-US" dirty="0"/>
              <a:t>public class </a:t>
            </a:r>
            <a:r>
              <a:rPr lang="en-US" dirty="0" err="1"/>
              <a:t>EmployeeSummary</a:t>
            </a:r>
            <a:r>
              <a:rPr lang="en-US" dirty="0"/>
              <a:t/>
            </a:r>
            <a:br>
              <a:rPr lang="en-US" dirty="0"/>
            </a:br>
            <a:r>
              <a:rPr lang="en-US" dirty="0"/>
              <a:t>{</a:t>
            </a:r>
            <a:br>
              <a:rPr lang="en-US" dirty="0"/>
            </a:br>
            <a:r>
              <a:rPr lang="en-US" dirty="0"/>
              <a:t>    public </a:t>
            </a:r>
            <a:r>
              <a:rPr lang="en-US" dirty="0" err="1"/>
              <a:t>int</a:t>
            </a:r>
            <a:r>
              <a:rPr lang="en-US" dirty="0"/>
              <a:t> </a:t>
            </a:r>
            <a:r>
              <a:rPr lang="en-US" dirty="0" err="1"/>
              <a:t>EmployeeId</a:t>
            </a:r>
            <a:r>
              <a:rPr lang="en-US" dirty="0"/>
              <a:t> { get; set; }</a:t>
            </a:r>
            <a:br>
              <a:rPr lang="en-US" dirty="0"/>
            </a:br>
            <a:r>
              <a:rPr lang="en-US" dirty="0"/>
              <a:t>    public string Name { get; set; }</a:t>
            </a:r>
            <a:br>
              <a:rPr lang="en-US" dirty="0"/>
            </a:br>
            <a:r>
              <a:rPr lang="en-US" dirty="0"/>
              <a:t/>
            </a:r>
            <a:br>
              <a:rPr lang="en-US" dirty="0"/>
            </a:br>
            <a:r>
              <a:rPr lang="en-US" dirty="0"/>
              <a:t>    public Department </a:t>
            </a:r>
            <a:r>
              <a:rPr lang="en-US" dirty="0" err="1"/>
              <a:t>Department</a:t>
            </a:r>
            <a:r>
              <a:rPr lang="en-US" dirty="0"/>
              <a:t> { get; set; }</a:t>
            </a:r>
            <a:br>
              <a:rPr lang="en-US" dirty="0"/>
            </a:br>
            <a:r>
              <a:rPr lang="en-US" dirty="0"/>
              <a:t>}</a:t>
            </a:r>
            <a:endParaRPr lang="en-US" sz="1200" dirty="0"/>
          </a:p>
        </p:txBody>
      </p:sp>
    </p:spTree>
    <p:extLst>
      <p:ext uri="{BB962C8B-B14F-4D97-AF65-F5344CB8AC3E}">
        <p14:creationId xmlns:p14="http://schemas.microsoft.com/office/powerpoint/2010/main" val="106431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5212" y="685800"/>
            <a:ext cx="10360501" cy="1223963"/>
          </a:xfrm>
        </p:spPr>
        <p:txBody>
          <a:bodyPr>
            <a:normAutofit fontScale="90000"/>
          </a:bodyPr>
          <a:lstStyle/>
          <a:p>
            <a:r>
              <a:rPr lang="en-US" dirty="0"/>
              <a:t>To get the result of the stored procedure as </a:t>
            </a:r>
            <a:r>
              <a:rPr lang="en-US" dirty="0" err="1"/>
              <a:t>EmployeeSummary</a:t>
            </a:r>
            <a:r>
              <a:rPr lang="en-US" dirty="0"/>
              <a:t> object, we can use the below Query&lt;</a:t>
            </a:r>
            <a:r>
              <a:rPr lang="en-US" dirty="0" err="1"/>
              <a:t>TFirst,TSecond,TReturn</a:t>
            </a:r>
            <a:r>
              <a:rPr lang="en-US" dirty="0"/>
              <a:t>&gt;() overload as seen below.</a:t>
            </a:r>
          </a:p>
        </p:txBody>
      </p:sp>
      <p:sp>
        <p:nvSpPr>
          <p:cNvPr id="2" name="Rectangle 1"/>
          <p:cNvSpPr/>
          <p:nvPr/>
        </p:nvSpPr>
        <p:spPr>
          <a:xfrm>
            <a:off x="1065212" y="2519363"/>
            <a:ext cx="10134600" cy="3416320"/>
          </a:xfrm>
          <a:prstGeom prst="rect">
            <a:avLst/>
          </a:prstGeom>
          <a:solidFill>
            <a:schemeClr val="accent1"/>
          </a:solidFill>
        </p:spPr>
        <p:txBody>
          <a:bodyPr wrap="square">
            <a:spAutoFit/>
          </a:bodyPr>
          <a:lstStyle/>
          <a:p>
            <a:r>
              <a:rPr lang="en-US" dirty="0"/>
              <a:t>public </a:t>
            </a:r>
            <a:r>
              <a:rPr lang="en-US" dirty="0" err="1"/>
              <a:t>ActionResult</a:t>
            </a:r>
            <a:r>
              <a:rPr lang="en-US" dirty="0"/>
              <a:t> </a:t>
            </a:r>
            <a:r>
              <a:rPr lang="en-US" dirty="0" err="1"/>
              <a:t>EmployeeSummary</a:t>
            </a:r>
            <a:r>
              <a:rPr lang="en-US" dirty="0"/>
              <a:t>()</a:t>
            </a:r>
            <a:br>
              <a:rPr lang="en-US" dirty="0"/>
            </a:br>
            <a:r>
              <a:rPr lang="en-US" dirty="0"/>
              <a:t>{</a:t>
            </a:r>
            <a:br>
              <a:rPr lang="en-US" dirty="0"/>
            </a:br>
            <a:r>
              <a:rPr lang="en-US" dirty="0"/>
              <a:t>    </a:t>
            </a:r>
            <a:r>
              <a:rPr lang="en-US" dirty="0" err="1"/>
              <a:t>IList</a:t>
            </a:r>
            <a:r>
              <a:rPr lang="en-US" dirty="0"/>
              <a:t>&lt;</a:t>
            </a:r>
            <a:r>
              <a:rPr lang="en-US" dirty="0" err="1"/>
              <a:t>EmployeeSummary</a:t>
            </a:r>
            <a:r>
              <a:rPr lang="en-US" dirty="0"/>
              <a:t>&gt; </a:t>
            </a:r>
            <a:r>
              <a:rPr lang="en-US" dirty="0" err="1"/>
              <a:t>empSummary</a:t>
            </a:r>
            <a:r>
              <a:rPr lang="en-US" dirty="0"/>
              <a:t> = _</a:t>
            </a:r>
            <a:r>
              <a:rPr lang="en-US" dirty="0" err="1"/>
              <a:t>db.Query</a:t>
            </a:r>
            <a:r>
              <a:rPr lang="en-US" dirty="0"/>
              <a:t>&lt;</a:t>
            </a:r>
            <a:r>
              <a:rPr lang="en-US" dirty="0" err="1"/>
              <a:t>EmployeeSummary</a:t>
            </a:r>
            <a:r>
              <a:rPr lang="en-US" dirty="0"/>
              <a:t>, Department, </a:t>
            </a:r>
            <a:r>
              <a:rPr lang="en-US" dirty="0" err="1"/>
              <a:t>EmployeeSummary</a:t>
            </a:r>
            <a:r>
              <a:rPr lang="en-US" dirty="0"/>
              <a:t>&gt;("[</a:t>
            </a:r>
            <a:r>
              <a:rPr lang="en-US" dirty="0" err="1"/>
              <a:t>GetEmployeesSummary</a:t>
            </a:r>
            <a:r>
              <a:rPr lang="en-US" dirty="0"/>
              <a:t>]",</a:t>
            </a:r>
            <a:br>
              <a:rPr lang="en-US" dirty="0"/>
            </a:br>
            <a:r>
              <a:rPr lang="en-US" dirty="0"/>
              <a:t>        (</a:t>
            </a:r>
            <a:r>
              <a:rPr lang="en-US" dirty="0" err="1"/>
              <a:t>emp</a:t>
            </a:r>
            <a:r>
              <a:rPr lang="en-US" dirty="0"/>
              <a:t>, </a:t>
            </a:r>
            <a:r>
              <a:rPr lang="en-US" dirty="0" err="1"/>
              <a:t>dept</a:t>
            </a:r>
            <a:r>
              <a:rPr lang="en-US" dirty="0"/>
              <a:t>) =&gt; { </a:t>
            </a:r>
            <a:r>
              <a:rPr lang="en-US" dirty="0" err="1"/>
              <a:t>emp.Department</a:t>
            </a:r>
            <a:r>
              <a:rPr lang="en-US" dirty="0"/>
              <a:t> = </a:t>
            </a:r>
            <a:r>
              <a:rPr lang="en-US" dirty="0" err="1"/>
              <a:t>dept</a:t>
            </a:r>
            <a:r>
              <a:rPr lang="en-US" dirty="0"/>
              <a:t>; return </a:t>
            </a:r>
            <a:r>
              <a:rPr lang="en-US" dirty="0" err="1"/>
              <a:t>emp</a:t>
            </a:r>
            <a:r>
              <a:rPr lang="en-US" dirty="0"/>
              <a:t>; },</a:t>
            </a:r>
            <a:br>
              <a:rPr lang="en-US" dirty="0"/>
            </a:br>
            <a:r>
              <a:rPr lang="en-US" dirty="0"/>
              <a:t>        </a:t>
            </a:r>
            <a:r>
              <a:rPr lang="en-US" dirty="0" err="1"/>
              <a:t>splitOn</a:t>
            </a:r>
            <a:r>
              <a:rPr lang="en-US" dirty="0"/>
              <a:t>: "</a:t>
            </a:r>
            <a:r>
              <a:rPr lang="en-US" dirty="0" err="1"/>
              <a:t>EmployeeId,DepartmentId</a:t>
            </a:r>
            <a:r>
              <a:rPr lang="en-US" dirty="0"/>
              <a:t>").</a:t>
            </a:r>
            <a:r>
              <a:rPr lang="en-US" dirty="0" err="1"/>
              <a:t>ToList</a:t>
            </a:r>
            <a:r>
              <a:rPr lang="en-US" dirty="0"/>
              <a:t>();</a:t>
            </a:r>
            <a:br>
              <a:rPr lang="en-US" dirty="0"/>
            </a:br>
            <a:r>
              <a:rPr lang="en-US" dirty="0"/>
              <a:t>    </a:t>
            </a:r>
            <a:br>
              <a:rPr lang="en-US" dirty="0"/>
            </a:br>
            <a:r>
              <a:rPr lang="en-US" dirty="0"/>
              <a:t>return View(</a:t>
            </a:r>
            <a:r>
              <a:rPr lang="en-US" dirty="0" err="1"/>
              <a:t>empSummary</a:t>
            </a:r>
            <a:r>
              <a:rPr lang="en-US" dirty="0"/>
              <a:t>);</a:t>
            </a:r>
            <a:br>
              <a:rPr lang="en-US" dirty="0"/>
            </a:br>
            <a:r>
              <a:rPr lang="en-US" dirty="0"/>
              <a:t>}</a:t>
            </a:r>
            <a:endParaRPr lang="en-US" sz="1200" dirty="0"/>
          </a:p>
        </p:txBody>
      </p:sp>
    </p:spTree>
    <p:extLst>
      <p:ext uri="{BB962C8B-B14F-4D97-AF65-F5344CB8AC3E}">
        <p14:creationId xmlns:p14="http://schemas.microsoft.com/office/powerpoint/2010/main" val="115201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ProtoType</a:t>
            </a:r>
            <a:r>
              <a:rPr lang="en-US" dirty="0" smtClean="0"/>
              <a:t> that uses Dapper </a:t>
            </a:r>
            <a:endParaRPr lang="en-US" dirty="0"/>
          </a:p>
        </p:txBody>
      </p:sp>
      <p:sp>
        <p:nvSpPr>
          <p:cNvPr id="5" name="Text Placeholder 4"/>
          <p:cNvSpPr>
            <a:spLocks noGrp="1"/>
          </p:cNvSpPr>
          <p:nvPr>
            <p:ph type="body" idx="1"/>
          </p:nvPr>
        </p:nvSpPr>
        <p:spPr/>
        <p:txBody>
          <a:bodyPr/>
          <a:lstStyle/>
          <a:p>
            <a:r>
              <a:rPr lang="en-US" dirty="0" smtClean="0"/>
              <a:t>Aide cross platform</a:t>
            </a:r>
            <a:endParaRPr lang="en-US" dirty="0"/>
          </a:p>
        </p:txBody>
      </p:sp>
    </p:spTree>
    <p:extLst>
      <p:ext uri="{BB962C8B-B14F-4D97-AF65-F5344CB8AC3E}">
        <p14:creationId xmlns:p14="http://schemas.microsoft.com/office/powerpoint/2010/main" val="278475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What is Dapper?</a:t>
            </a:r>
            <a:endParaRPr lang="en-US" dirty="0"/>
          </a:p>
        </p:txBody>
      </p:sp>
      <p:sp>
        <p:nvSpPr>
          <p:cNvPr id="14" name="Content Placeholder 13"/>
          <p:cNvSpPr>
            <a:spLocks noGrp="1"/>
          </p:cNvSpPr>
          <p:nvPr>
            <p:ph idx="1"/>
          </p:nvPr>
        </p:nvSpPr>
        <p:spPr/>
        <p:txBody>
          <a:bodyPr/>
          <a:lstStyle/>
          <a:p>
            <a:r>
              <a:rPr lang="en-US" dirty="0"/>
              <a:t>micro </a:t>
            </a:r>
            <a:r>
              <a:rPr lang="en-US" dirty="0" smtClean="0"/>
              <a:t>ORM</a:t>
            </a:r>
            <a:endParaRPr lang="en-US" dirty="0"/>
          </a:p>
          <a:p>
            <a:r>
              <a:rPr lang="en-US" dirty="0"/>
              <a:t>simple object mapper framework which helps to map the native query output to a domain class or a C# </a:t>
            </a:r>
            <a:r>
              <a:rPr lang="en-US" dirty="0" smtClean="0"/>
              <a:t>class</a:t>
            </a:r>
          </a:p>
          <a:p>
            <a:r>
              <a:rPr lang="en-US" dirty="0"/>
              <a:t>a high performance data access system built by </a:t>
            </a:r>
            <a:r>
              <a:rPr lang="en-US" dirty="0" err="1"/>
              <a:t>StackOverflow</a:t>
            </a:r>
            <a:r>
              <a:rPr lang="en-US" dirty="0"/>
              <a:t> team and released as open source</a:t>
            </a:r>
            <a:endParaRPr lang="en-US" dirty="0" smtClean="0"/>
          </a:p>
        </p:txBody>
      </p:sp>
    </p:spTree>
    <p:extLst>
      <p:ext uri="{BB962C8B-B14F-4D97-AF65-F5344CB8AC3E}">
        <p14:creationId xmlns:p14="http://schemas.microsoft.com/office/powerpoint/2010/main" val="217223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Some of ORM Frameworks</a:t>
            </a:r>
            <a:endParaRPr lang="en-US" dirty="0"/>
          </a:p>
        </p:txBody>
      </p:sp>
      <p:sp>
        <p:nvSpPr>
          <p:cNvPr id="14" name="Content Placeholder 13"/>
          <p:cNvSpPr>
            <a:spLocks noGrp="1"/>
          </p:cNvSpPr>
          <p:nvPr>
            <p:ph idx="1"/>
          </p:nvPr>
        </p:nvSpPr>
        <p:spPr/>
        <p:txBody>
          <a:bodyPr/>
          <a:lstStyle/>
          <a:p>
            <a:r>
              <a:rPr lang="en-US" dirty="0" smtClean="0"/>
              <a:t>Java </a:t>
            </a:r>
            <a:r>
              <a:rPr lang="en-US" dirty="0"/>
              <a:t>- </a:t>
            </a:r>
            <a:r>
              <a:rPr lang="en-US" dirty="0" err="1"/>
              <a:t>Ebean</a:t>
            </a:r>
            <a:r>
              <a:rPr lang="en-US" dirty="0"/>
              <a:t>, open-source ORM </a:t>
            </a:r>
            <a:r>
              <a:rPr lang="en-US" dirty="0" smtClean="0"/>
              <a:t>framework, EJB</a:t>
            </a:r>
          </a:p>
          <a:p>
            <a:r>
              <a:rPr lang="en-US" dirty="0" smtClean="0"/>
              <a:t>.</a:t>
            </a:r>
            <a:r>
              <a:rPr lang="en-US" dirty="0"/>
              <a:t>NET – Dapper, Entity </a:t>
            </a:r>
            <a:r>
              <a:rPr lang="en-US" dirty="0" smtClean="0"/>
              <a:t>Framework, </a:t>
            </a:r>
            <a:r>
              <a:rPr lang="en-US" dirty="0" err="1" smtClean="0"/>
              <a:t>Linq</a:t>
            </a:r>
            <a:r>
              <a:rPr lang="en-US" dirty="0" smtClean="0"/>
              <a:t> to SQL</a:t>
            </a:r>
          </a:p>
          <a:p>
            <a:r>
              <a:rPr lang="en-US" dirty="0" smtClean="0"/>
              <a:t>Python - Django</a:t>
            </a:r>
            <a:endParaRPr lang="en-US" dirty="0"/>
          </a:p>
          <a:p>
            <a:r>
              <a:rPr lang="en-US" dirty="0" smtClean="0"/>
              <a:t>PHP - </a:t>
            </a:r>
            <a:r>
              <a:rPr lang="en-US" dirty="0" err="1" smtClean="0"/>
              <a:t>CakePHP</a:t>
            </a:r>
            <a:endParaRPr lang="en-US" dirty="0" smtClean="0"/>
          </a:p>
          <a:p>
            <a:r>
              <a:rPr lang="en-US" dirty="0" smtClean="0"/>
              <a:t>Ruby - </a:t>
            </a:r>
            <a:r>
              <a:rPr lang="en-US" dirty="0" err="1" smtClean="0"/>
              <a:t>DataMapper</a:t>
            </a:r>
            <a:endParaRPr lang="en-US" dirty="0" smtClean="0"/>
          </a:p>
        </p:txBody>
      </p:sp>
    </p:spTree>
    <p:extLst>
      <p:ext uri="{BB962C8B-B14F-4D97-AF65-F5344CB8AC3E}">
        <p14:creationId xmlns:p14="http://schemas.microsoft.com/office/powerpoint/2010/main" val="91863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List of micro-ORM Frameworks</a:t>
            </a:r>
            <a:endParaRPr lang="en-US" dirty="0"/>
          </a:p>
        </p:txBody>
      </p:sp>
      <p:sp>
        <p:nvSpPr>
          <p:cNvPr id="14" name="Content Placeholder 13"/>
          <p:cNvSpPr>
            <a:spLocks noGrp="1"/>
          </p:cNvSpPr>
          <p:nvPr>
            <p:ph idx="1"/>
          </p:nvPr>
        </p:nvSpPr>
        <p:spPr/>
        <p:txBody>
          <a:bodyPr/>
          <a:lstStyle/>
          <a:p>
            <a:r>
              <a:rPr lang="en-US" dirty="0" smtClean="0"/>
              <a:t>Major – Dapper and </a:t>
            </a:r>
            <a:r>
              <a:rPr lang="en-US" dirty="0" err="1" smtClean="0"/>
              <a:t>PetaPOCO</a:t>
            </a:r>
            <a:endParaRPr lang="en-US" dirty="0" smtClean="0"/>
          </a:p>
          <a:p>
            <a:r>
              <a:rPr lang="en-US" dirty="0" smtClean="0"/>
              <a:t>Massive</a:t>
            </a:r>
          </a:p>
          <a:p>
            <a:r>
              <a:rPr lang="en-US" dirty="0" smtClean="0"/>
              <a:t>Mighty</a:t>
            </a:r>
            <a:endParaRPr lang="en-US" dirty="0"/>
          </a:p>
        </p:txBody>
      </p:sp>
    </p:spTree>
    <p:extLst>
      <p:ext uri="{BB962C8B-B14F-4D97-AF65-F5344CB8AC3E}">
        <p14:creationId xmlns:p14="http://schemas.microsoft.com/office/powerpoint/2010/main" val="240326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ORM and micro-ORM</a:t>
            </a:r>
            <a:endParaRPr lang="en-US" dirty="0"/>
          </a:p>
        </p:txBody>
      </p:sp>
      <p:sp>
        <p:nvSpPr>
          <p:cNvPr id="3" name="Content Placeholder 2"/>
          <p:cNvSpPr>
            <a:spLocks noGrp="1"/>
          </p:cNvSpPr>
          <p:nvPr>
            <p:ph sz="half" idx="1"/>
          </p:nvPr>
        </p:nvSpPr>
        <p:spPr>
          <a:xfrm>
            <a:off x="1218883" y="1706880"/>
            <a:ext cx="3808729" cy="4465320"/>
          </a:xfrm>
        </p:spPr>
        <p:txBody>
          <a:bodyPr>
            <a:normAutofit lnSpcReduction="10000"/>
          </a:bodyPr>
          <a:lstStyle/>
          <a:p>
            <a:r>
              <a:rPr lang="en-US" dirty="0"/>
              <a:t>Dapper falls into a family of tools known as micro-ORMs</a:t>
            </a:r>
          </a:p>
          <a:p>
            <a:r>
              <a:rPr lang="en-US" dirty="0"/>
              <a:t>only a subset of the functionality of full-blown Object Relations Mappers</a:t>
            </a:r>
          </a:p>
          <a:p>
            <a:r>
              <a:rPr lang="en-US" dirty="0"/>
              <a:t>Dapper concentrates its efforts on the O and M of ORM - Object Mapping</a:t>
            </a:r>
          </a:p>
          <a:p>
            <a:endParaRPr lang="en-US" dirty="0" smtClean="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241274666"/>
              </p:ext>
            </p:extLst>
          </p:nvPr>
        </p:nvGraphicFramePr>
        <p:xfrm>
          <a:off x="5408771" y="1719943"/>
          <a:ext cx="6170613" cy="3383754"/>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217613">
                  <a:extLst>
                    <a:ext uri="{9D8B030D-6E8A-4147-A177-3AD203B41FA5}">
                      <a16:colId xmlns:a16="http://schemas.microsoft.com/office/drawing/2014/main" val="20002"/>
                    </a:ext>
                  </a:extLst>
                </a:gridCol>
              </a:tblGrid>
              <a:tr h="563959">
                <a:tc>
                  <a:txBody>
                    <a:bodyPr/>
                    <a:lstStyle/>
                    <a:p>
                      <a:endParaRPr lang="en-US"/>
                    </a:p>
                  </a:txBody>
                  <a:tcPr anchor="ctr">
                    <a:solidFill>
                      <a:srgbClr val="008282"/>
                    </a:solidFill>
                  </a:tcPr>
                </a:tc>
                <a:tc>
                  <a:txBody>
                    <a:bodyPr/>
                    <a:lstStyle/>
                    <a:p>
                      <a:r>
                        <a:rPr lang="en-US" dirty="0" smtClean="0"/>
                        <a:t>Micro</a:t>
                      </a:r>
                      <a:r>
                        <a:rPr lang="en-US" baseline="0" dirty="0" smtClean="0"/>
                        <a:t> ORM</a:t>
                      </a:r>
                      <a:endParaRPr lang="en-US" dirty="0"/>
                    </a:p>
                  </a:txBody>
                  <a:tcPr anchor="ctr">
                    <a:solidFill>
                      <a:srgbClr val="008282"/>
                    </a:solidFill>
                  </a:tcPr>
                </a:tc>
                <a:tc>
                  <a:txBody>
                    <a:bodyPr/>
                    <a:lstStyle/>
                    <a:p>
                      <a:pPr algn="ctr"/>
                      <a:r>
                        <a:rPr lang="en-US" dirty="0" smtClean="0"/>
                        <a:t>ORM</a:t>
                      </a:r>
                      <a:endParaRPr lang="en-US" dirty="0"/>
                    </a:p>
                  </a:txBody>
                  <a:tcPr anchor="ctr">
                    <a:solidFill>
                      <a:srgbClr val="008282"/>
                    </a:solidFill>
                  </a:tcPr>
                </a:tc>
                <a:extLst>
                  <a:ext uri="{0D108BD9-81ED-4DB2-BD59-A6C34878D82A}">
                    <a16:rowId xmlns:a16="http://schemas.microsoft.com/office/drawing/2014/main" val="10000"/>
                  </a:ext>
                </a:extLst>
              </a:tr>
              <a:tr h="563959">
                <a:tc>
                  <a:txBody>
                    <a:bodyPr/>
                    <a:lstStyle/>
                    <a:p>
                      <a:r>
                        <a:rPr lang="en-US" dirty="0" smtClean="0"/>
                        <a:t>Map queries to objects</a:t>
                      </a:r>
                      <a:endParaRPr lang="en-US" dirty="0"/>
                    </a:p>
                  </a:txBody>
                  <a:tcPr anchor="ct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dirty="0" smtClean="0">
                          <a:sym typeface="Wingdings" panose="05000000000000000000" pitchFamily="2" charset="2"/>
                        </a:rPr>
                        <a:t></a:t>
                      </a:r>
                      <a:endParaRPr lang="en-US" dirty="0"/>
                    </a:p>
                  </a:txBody>
                  <a:tcPr anchor="ct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dirty="0" smtClean="0">
                          <a:sym typeface="Wingdings" panose="05000000000000000000" pitchFamily="2" charset="2"/>
                        </a:rPr>
                        <a:t></a:t>
                      </a:r>
                      <a:endParaRPr lang="en-US" dirty="0"/>
                    </a:p>
                  </a:txBody>
                  <a:tcPr anchor="ctr"/>
                </a:tc>
                <a:extLst>
                  <a:ext uri="{0D108BD9-81ED-4DB2-BD59-A6C34878D82A}">
                    <a16:rowId xmlns:a16="http://schemas.microsoft.com/office/drawing/2014/main" val="10001"/>
                  </a:ext>
                </a:extLst>
              </a:tr>
              <a:tr h="563959">
                <a:tc>
                  <a:txBody>
                    <a:bodyPr/>
                    <a:lstStyle/>
                    <a:p>
                      <a:r>
                        <a:rPr lang="en-US" dirty="0" smtClean="0"/>
                        <a:t>Caching results</a:t>
                      </a:r>
                      <a:endParaRPr lang="en-US" dirty="0"/>
                    </a:p>
                  </a:txBody>
                  <a:tcPr anchor="ctr"/>
                </a:tc>
                <a:tc>
                  <a:txBody>
                    <a:bodyPr/>
                    <a:lstStyle/>
                    <a:p>
                      <a:pPr algn="ctr"/>
                      <a:r>
                        <a:rPr lang="en-US" dirty="0" smtClean="0">
                          <a:solidFill>
                            <a:srgbClr val="FF0000"/>
                          </a:solidFill>
                          <a:sym typeface="Wingdings" panose="05000000000000000000" pitchFamily="2" charset="2"/>
                        </a:rPr>
                        <a:t></a:t>
                      </a:r>
                      <a:endParaRPr lang="en-US" dirty="0">
                        <a:solidFill>
                          <a:srgbClr val="FF0000"/>
                        </a:solidFill>
                      </a:endParaRPr>
                    </a:p>
                  </a:txBody>
                  <a:tcPr anchor="ctr"/>
                </a:tc>
                <a:tc>
                  <a:txBody>
                    <a:bodyPr/>
                    <a:lstStyle/>
                    <a:p>
                      <a:pPr algn="ctr"/>
                      <a:r>
                        <a:rPr lang="en-US" dirty="0" smtClean="0">
                          <a:sym typeface="Wingdings" panose="05000000000000000000" pitchFamily="2" charset="2"/>
                        </a:rPr>
                        <a:t></a:t>
                      </a:r>
                      <a:endParaRPr lang="en-US" dirty="0"/>
                    </a:p>
                  </a:txBody>
                  <a:tcPr anchor="ctr"/>
                </a:tc>
                <a:extLst>
                  <a:ext uri="{0D108BD9-81ED-4DB2-BD59-A6C34878D82A}">
                    <a16:rowId xmlns:a16="http://schemas.microsoft.com/office/drawing/2014/main" val="10002"/>
                  </a:ext>
                </a:extLst>
              </a:tr>
              <a:tr h="563959">
                <a:tc>
                  <a:txBody>
                    <a:bodyPr/>
                    <a:lstStyle/>
                    <a:p>
                      <a:r>
                        <a:rPr lang="en-US" dirty="0" smtClean="0"/>
                        <a:t>Change tracking</a:t>
                      </a:r>
                      <a:endParaRPr lang="en-US" dirty="0"/>
                    </a:p>
                  </a:txBody>
                  <a:tcPr anchor="ct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dirty="0" smtClean="0">
                          <a:solidFill>
                            <a:srgbClr val="FF0000"/>
                          </a:solidFill>
                          <a:sym typeface="Wingdings" panose="05000000000000000000" pitchFamily="2" charset="2"/>
                        </a:rPr>
                        <a:t></a:t>
                      </a:r>
                      <a:r>
                        <a:rPr lang="en-US" sz="1200" b="1" dirty="0" smtClean="0">
                          <a:solidFill>
                            <a:schemeClr val="bg1"/>
                          </a:solidFill>
                          <a:sym typeface="Wingdings" panose="05000000000000000000" pitchFamily="2" charset="2"/>
                        </a:rPr>
                        <a:t>1</a:t>
                      </a:r>
                      <a:endParaRPr lang="en-US" b="1" dirty="0">
                        <a:solidFill>
                          <a:schemeClr val="bg1"/>
                        </a:solidFill>
                      </a:endParaRPr>
                    </a:p>
                  </a:txBody>
                  <a:tcPr anchor="ct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dirty="0" smtClean="0">
                          <a:sym typeface="Wingdings" panose="05000000000000000000" pitchFamily="2" charset="2"/>
                        </a:rPr>
                        <a:t></a:t>
                      </a:r>
                      <a:endParaRPr lang="en-US" dirty="0"/>
                    </a:p>
                  </a:txBody>
                  <a:tcPr anchor="ctr"/>
                </a:tc>
                <a:extLst>
                  <a:ext uri="{0D108BD9-81ED-4DB2-BD59-A6C34878D82A}">
                    <a16:rowId xmlns:a16="http://schemas.microsoft.com/office/drawing/2014/main" val="10003"/>
                  </a:ext>
                </a:extLst>
              </a:tr>
              <a:tr h="563959">
                <a:tc>
                  <a:txBody>
                    <a:bodyPr/>
                    <a:lstStyle/>
                    <a:p>
                      <a:r>
                        <a:rPr lang="en-US" dirty="0" smtClean="0"/>
                        <a:t>SQL generation</a:t>
                      </a:r>
                      <a:endParaRPr lang="en-US" dirty="0"/>
                    </a:p>
                  </a:txBody>
                  <a:tcPr anchor="ct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dirty="0" smtClean="0">
                          <a:solidFill>
                            <a:srgbClr val="FF0000"/>
                          </a:solidFill>
                          <a:sym typeface="Wingdings" panose="05000000000000000000" pitchFamily="2" charset="2"/>
                        </a:rPr>
                        <a:t></a:t>
                      </a:r>
                      <a:r>
                        <a:rPr lang="en-US" sz="1200" b="1" dirty="0" smtClean="0">
                          <a:solidFill>
                            <a:schemeClr val="bg1"/>
                          </a:solidFill>
                          <a:sym typeface="Wingdings" panose="05000000000000000000" pitchFamily="2" charset="2"/>
                        </a:rPr>
                        <a:t>2</a:t>
                      </a:r>
                      <a:endParaRPr lang="en-US" dirty="0">
                        <a:solidFill>
                          <a:srgbClr val="FF0000"/>
                        </a:solidFill>
                      </a:endParaRPr>
                    </a:p>
                  </a:txBody>
                  <a:tcPr anchor="ct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dirty="0" smtClean="0">
                          <a:sym typeface="Wingdings" panose="05000000000000000000" pitchFamily="2" charset="2"/>
                        </a:rPr>
                        <a:t></a:t>
                      </a:r>
                      <a:endParaRPr lang="en-US" dirty="0"/>
                    </a:p>
                  </a:txBody>
                  <a:tcPr anchor="ctr"/>
                </a:tc>
                <a:extLst>
                  <a:ext uri="{0D108BD9-81ED-4DB2-BD59-A6C34878D82A}">
                    <a16:rowId xmlns:a16="http://schemas.microsoft.com/office/drawing/2014/main" val="2833765428"/>
                  </a:ext>
                </a:extLst>
              </a:tr>
              <a:tr h="563959">
                <a:tc>
                  <a:txBody>
                    <a:bodyPr/>
                    <a:lstStyle/>
                    <a:p>
                      <a:r>
                        <a:rPr lang="en-US" dirty="0" smtClean="0"/>
                        <a:t>Identity management</a:t>
                      </a:r>
                      <a:endParaRPr lang="en-US" dirty="0"/>
                    </a:p>
                  </a:txBody>
                  <a:tcPr anchor="ct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dirty="0" smtClean="0">
                          <a:solidFill>
                            <a:srgbClr val="FF0000"/>
                          </a:solidFill>
                          <a:sym typeface="Wingdings" panose="05000000000000000000" pitchFamily="2" charset="2"/>
                        </a:rPr>
                        <a:t></a:t>
                      </a:r>
                      <a:endParaRPr lang="en-US" dirty="0">
                        <a:solidFill>
                          <a:srgbClr val="FF0000"/>
                        </a:solidFill>
                      </a:endParaRPr>
                    </a:p>
                  </a:txBody>
                  <a:tcPr anchor="ct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dirty="0" smtClean="0">
                          <a:sym typeface="Wingdings" panose="05000000000000000000" pitchFamily="2" charset="2"/>
                        </a:rPr>
                        <a:t></a:t>
                      </a:r>
                      <a:endParaRPr lang="en-US" dirty="0"/>
                    </a:p>
                  </a:txBody>
                  <a:tcPr anchor="ctr"/>
                </a:tc>
                <a:extLst>
                  <a:ext uri="{0D108BD9-81ED-4DB2-BD59-A6C34878D82A}">
                    <a16:rowId xmlns:a16="http://schemas.microsoft.com/office/drawing/2014/main" val="3660386862"/>
                  </a:ext>
                </a:extLst>
              </a:tr>
            </a:tbl>
          </a:graphicData>
        </a:graphic>
      </p:graphicFrame>
    </p:spTree>
    <p:extLst>
      <p:ext uri="{BB962C8B-B14F-4D97-AF65-F5344CB8AC3E}">
        <p14:creationId xmlns:p14="http://schemas.microsoft.com/office/powerpoint/2010/main" val="302237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ORM and micro-ORM…</a:t>
            </a:r>
            <a:endParaRPr lang="en-US" dirty="0"/>
          </a:p>
        </p:txBody>
      </p:sp>
      <p:sp>
        <p:nvSpPr>
          <p:cNvPr id="3" name="Content Placeholder 2"/>
          <p:cNvSpPr>
            <a:spLocks noGrp="1"/>
          </p:cNvSpPr>
          <p:nvPr>
            <p:ph sz="half" idx="1"/>
          </p:nvPr>
        </p:nvSpPr>
        <p:spPr>
          <a:xfrm>
            <a:off x="1218883" y="1706880"/>
            <a:ext cx="3808729" cy="4465320"/>
          </a:xfrm>
        </p:spPr>
        <p:txBody>
          <a:bodyPr>
            <a:normAutofit/>
          </a:bodyPr>
          <a:lstStyle/>
          <a:p>
            <a:r>
              <a:rPr lang="en-US" dirty="0"/>
              <a:t>[1] Some extensions have been added to Dapper that provide minimal change tracking capability </a:t>
            </a:r>
            <a:endParaRPr lang="en-US" dirty="0" smtClean="0"/>
          </a:p>
          <a:p>
            <a:r>
              <a:rPr lang="en-US" dirty="0" smtClean="0"/>
              <a:t>[</a:t>
            </a:r>
            <a:r>
              <a:rPr lang="en-US" dirty="0"/>
              <a:t>2] Dapper actually does generate SQL, but in a limited fashion</a:t>
            </a:r>
            <a:endParaRPr lang="en-US" dirty="0" smtClean="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954910061"/>
              </p:ext>
            </p:extLst>
          </p:nvPr>
        </p:nvGraphicFramePr>
        <p:xfrm>
          <a:off x="5408771" y="1719943"/>
          <a:ext cx="6170613" cy="3078796"/>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217613">
                  <a:extLst>
                    <a:ext uri="{9D8B030D-6E8A-4147-A177-3AD203B41FA5}">
                      <a16:colId xmlns:a16="http://schemas.microsoft.com/office/drawing/2014/main" val="20002"/>
                    </a:ext>
                  </a:extLst>
                </a:gridCol>
              </a:tblGrid>
              <a:tr h="563959">
                <a:tc>
                  <a:txBody>
                    <a:bodyPr/>
                    <a:lstStyle/>
                    <a:p>
                      <a:endParaRPr lang="en-US"/>
                    </a:p>
                  </a:txBody>
                  <a:tcPr anchor="ctr">
                    <a:solidFill>
                      <a:srgbClr val="008282"/>
                    </a:solidFill>
                  </a:tcPr>
                </a:tc>
                <a:tc>
                  <a:txBody>
                    <a:bodyPr/>
                    <a:lstStyle/>
                    <a:p>
                      <a:r>
                        <a:rPr lang="en-US" dirty="0" smtClean="0"/>
                        <a:t>Micro</a:t>
                      </a:r>
                      <a:r>
                        <a:rPr lang="en-US" baseline="0" dirty="0" smtClean="0"/>
                        <a:t> ORM</a:t>
                      </a:r>
                      <a:endParaRPr lang="en-US" dirty="0"/>
                    </a:p>
                  </a:txBody>
                  <a:tcPr anchor="ctr">
                    <a:solidFill>
                      <a:srgbClr val="008282"/>
                    </a:solidFill>
                  </a:tcPr>
                </a:tc>
                <a:tc>
                  <a:txBody>
                    <a:bodyPr/>
                    <a:lstStyle/>
                    <a:p>
                      <a:pPr algn="ctr"/>
                      <a:r>
                        <a:rPr lang="en-US" dirty="0" smtClean="0"/>
                        <a:t>ORM</a:t>
                      </a:r>
                      <a:endParaRPr lang="en-US" dirty="0"/>
                    </a:p>
                  </a:txBody>
                  <a:tcPr anchor="ctr">
                    <a:solidFill>
                      <a:srgbClr val="008282"/>
                    </a:solidFill>
                  </a:tcPr>
                </a:tc>
                <a:extLst>
                  <a:ext uri="{0D108BD9-81ED-4DB2-BD59-A6C34878D82A}">
                    <a16:rowId xmlns:a16="http://schemas.microsoft.com/office/drawing/2014/main" val="10000"/>
                  </a:ext>
                </a:extLst>
              </a:tr>
              <a:tr h="563959">
                <a:tc>
                  <a:txBody>
                    <a:bodyPr/>
                    <a:lstStyle/>
                    <a:p>
                      <a:r>
                        <a:rPr lang="en-US" dirty="0" smtClean="0"/>
                        <a:t>Association management</a:t>
                      </a:r>
                      <a:endParaRPr lang="en-US" dirty="0"/>
                    </a:p>
                  </a:txBody>
                  <a:tcPr anchor="ct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dirty="0" smtClean="0">
                          <a:solidFill>
                            <a:srgbClr val="FF0000"/>
                          </a:solidFill>
                          <a:sym typeface="Wingdings" panose="05000000000000000000" pitchFamily="2" charset="2"/>
                        </a:rPr>
                        <a:t></a:t>
                      </a:r>
                      <a:endParaRPr lang="en-US" dirty="0">
                        <a:solidFill>
                          <a:srgbClr val="FF0000"/>
                        </a:solidFill>
                      </a:endParaRPr>
                    </a:p>
                  </a:txBody>
                  <a:tcPr anchor="ctr"/>
                </a:tc>
                <a:tc>
                  <a:txBody>
                    <a:bodyPr/>
                    <a:lstStyle/>
                    <a:p>
                      <a:pPr algn="ctr"/>
                      <a:r>
                        <a:rPr lang="en-US" dirty="0" smtClean="0">
                          <a:sym typeface="Wingdings" panose="05000000000000000000" pitchFamily="2" charset="2"/>
                        </a:rPr>
                        <a:t></a:t>
                      </a:r>
                      <a:endParaRPr lang="en-US" dirty="0"/>
                    </a:p>
                  </a:txBody>
                  <a:tcPr anchor="ctr"/>
                </a:tc>
                <a:extLst>
                  <a:ext uri="{0D108BD9-81ED-4DB2-BD59-A6C34878D82A}">
                    <a16:rowId xmlns:a16="http://schemas.microsoft.com/office/drawing/2014/main" val="10001"/>
                  </a:ext>
                </a:extLst>
              </a:tr>
              <a:tr h="563959">
                <a:tc>
                  <a:txBody>
                    <a:bodyPr/>
                    <a:lstStyle/>
                    <a:p>
                      <a:r>
                        <a:rPr lang="en-US" dirty="0" smtClean="0"/>
                        <a:t>Lazy loading</a:t>
                      </a:r>
                      <a:endParaRPr lang="en-US" dirty="0"/>
                    </a:p>
                  </a:txBody>
                  <a:tcPr anchor="ct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dirty="0" smtClean="0">
                          <a:solidFill>
                            <a:srgbClr val="FF0000"/>
                          </a:solidFill>
                          <a:sym typeface="Wingdings" panose="05000000000000000000" pitchFamily="2" charset="2"/>
                        </a:rPr>
                        <a:t></a:t>
                      </a:r>
                      <a:endParaRPr lang="en-US" dirty="0">
                        <a:solidFill>
                          <a:srgbClr val="FF0000"/>
                        </a:solidFill>
                      </a:endParaRPr>
                    </a:p>
                  </a:txBody>
                  <a:tcPr anchor="ctr"/>
                </a:tc>
                <a:tc>
                  <a:txBody>
                    <a:bodyPr/>
                    <a:lstStyle/>
                    <a:p>
                      <a:pPr algn="ctr"/>
                      <a:r>
                        <a:rPr lang="en-US" dirty="0" smtClean="0">
                          <a:sym typeface="Wingdings" panose="05000000000000000000" pitchFamily="2" charset="2"/>
                        </a:rPr>
                        <a:t></a:t>
                      </a:r>
                      <a:endParaRPr lang="en-US" dirty="0"/>
                    </a:p>
                  </a:txBody>
                  <a:tcPr anchor="ctr"/>
                </a:tc>
                <a:extLst>
                  <a:ext uri="{0D108BD9-81ED-4DB2-BD59-A6C34878D82A}">
                    <a16:rowId xmlns:a16="http://schemas.microsoft.com/office/drawing/2014/main" val="10002"/>
                  </a:ext>
                </a:extLst>
              </a:tr>
              <a:tr h="563959">
                <a:tc>
                  <a:txBody>
                    <a:bodyPr/>
                    <a:lstStyle/>
                    <a:p>
                      <a:r>
                        <a:rPr lang="en-US" dirty="0" smtClean="0"/>
                        <a:t>Unit of work support</a:t>
                      </a:r>
                      <a:endParaRPr lang="en-US" dirty="0"/>
                    </a:p>
                  </a:txBody>
                  <a:tcPr anchor="ct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dirty="0" smtClean="0">
                          <a:solidFill>
                            <a:srgbClr val="FF0000"/>
                          </a:solidFill>
                          <a:sym typeface="Wingdings" panose="05000000000000000000" pitchFamily="2" charset="2"/>
                        </a:rPr>
                        <a:t></a:t>
                      </a:r>
                      <a:endParaRPr lang="en-US" dirty="0">
                        <a:solidFill>
                          <a:srgbClr val="FF0000"/>
                        </a:solidFill>
                      </a:endParaRPr>
                    </a:p>
                  </a:txBody>
                  <a:tcPr anchor="ctr"/>
                </a:tc>
                <a:tc>
                  <a:txBody>
                    <a:bodyPr/>
                    <a:lstStyle/>
                    <a:p>
                      <a:pPr algn="ctr"/>
                      <a:r>
                        <a:rPr lang="en-US" dirty="0" smtClean="0">
                          <a:sym typeface="Wingdings" panose="05000000000000000000" pitchFamily="2" charset="2"/>
                        </a:rPr>
                        <a:t></a:t>
                      </a:r>
                      <a:endParaRPr lang="en-US" dirty="0"/>
                    </a:p>
                  </a:txBody>
                  <a:tcPr anchor="ctr"/>
                </a:tc>
                <a:extLst>
                  <a:ext uri="{0D108BD9-81ED-4DB2-BD59-A6C34878D82A}">
                    <a16:rowId xmlns:a16="http://schemas.microsoft.com/office/drawing/2014/main" val="10003"/>
                  </a:ext>
                </a:extLst>
              </a:tr>
              <a:tr h="563959">
                <a:tc>
                  <a:txBody>
                    <a:bodyPr/>
                    <a:lstStyle/>
                    <a:p>
                      <a:r>
                        <a:rPr lang="en-US" dirty="0" smtClean="0"/>
                        <a:t>Database migrations</a:t>
                      </a:r>
                      <a:endParaRPr lang="en-US" dirty="0"/>
                    </a:p>
                  </a:txBody>
                  <a:tcPr anchor="ct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dirty="0" smtClean="0">
                          <a:solidFill>
                            <a:srgbClr val="FF0000"/>
                          </a:solidFill>
                          <a:sym typeface="Wingdings" panose="05000000000000000000" pitchFamily="2" charset="2"/>
                        </a:rPr>
                        <a:t></a:t>
                      </a:r>
                      <a:endParaRPr lang="en-US" dirty="0">
                        <a:solidFill>
                          <a:srgbClr val="FF0000"/>
                        </a:solidFill>
                      </a:endParaRPr>
                    </a:p>
                  </a:txBody>
                  <a:tcPr anchor="ct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dirty="0" smtClean="0">
                          <a:sym typeface="Wingdings" panose="05000000000000000000" pitchFamily="2" charset="2"/>
                        </a:rPr>
                        <a:t></a:t>
                      </a:r>
                      <a:endParaRPr lang="en-US" dirty="0"/>
                    </a:p>
                  </a:txBody>
                  <a:tcPr anchor="ctr"/>
                </a:tc>
                <a:extLst>
                  <a:ext uri="{0D108BD9-81ED-4DB2-BD59-A6C34878D82A}">
                    <a16:rowId xmlns:a16="http://schemas.microsoft.com/office/drawing/2014/main" val="2833765428"/>
                  </a:ext>
                </a:extLst>
              </a:tr>
            </a:tbl>
          </a:graphicData>
        </a:graphic>
      </p:graphicFrame>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dirty="0" err="1" smtClean="0"/>
              <a:t>Ws</a:t>
            </a:r>
            <a:r>
              <a:rPr lang="en-US" dirty="0" smtClean="0"/>
              <a:t> of Dapper</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err="1" smtClean="0"/>
              <a:t>Stackoverflow</a:t>
            </a:r>
            <a:r>
              <a:rPr lang="en-US" dirty="0" smtClean="0"/>
              <a:t> developed it as micro-ORM</a:t>
            </a:r>
          </a:p>
          <a:p>
            <a:r>
              <a:rPr lang="en-US" dirty="0" smtClean="0"/>
              <a:t>Performance and ease of use is of greater value</a:t>
            </a:r>
            <a:endParaRPr lang="en-US" dirty="0"/>
          </a:p>
          <a:p>
            <a:r>
              <a:rPr lang="en-US" dirty="0" smtClean="0"/>
              <a:t>Easily execute </a:t>
            </a:r>
            <a:r>
              <a:rPr lang="en-US" dirty="0"/>
              <a:t>queries (scalar, multi-rows, multi-grids, and no-results</a:t>
            </a:r>
            <a:r>
              <a:rPr lang="en-US" dirty="0" smtClean="0"/>
              <a:t>)</a:t>
            </a:r>
          </a:p>
          <a:p>
            <a:r>
              <a:rPr lang="en-US" dirty="0" smtClean="0"/>
              <a:t>Dapper </a:t>
            </a:r>
            <a:r>
              <a:rPr lang="en-US" dirty="0"/>
              <a:t>is available from </a:t>
            </a:r>
            <a:r>
              <a:rPr lang="en-US" dirty="0" err="1" smtClean="0"/>
              <a:t>Nuget</a:t>
            </a:r>
            <a:r>
              <a:rPr lang="en-US" dirty="0" smtClean="0"/>
              <a:t>.</a:t>
            </a:r>
          </a:p>
          <a:p>
            <a:r>
              <a:rPr lang="en-US" dirty="0"/>
              <a:t>extremely lightweight and simple to use</a:t>
            </a:r>
            <a:endParaRPr lang="en-US" dirty="0" smtClean="0"/>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2"/>
            <p:extLst>
              <p:ext uri="{D42A27DB-BD31-4B8C-83A1-F6EECF244321}">
                <p14:modId xmlns:p14="http://schemas.microsoft.com/office/powerpoint/2010/main" val="3383464080"/>
              </p:ext>
            </p:extLst>
          </p:nvPr>
        </p:nvGraphicFramePr>
        <p:xfrm>
          <a:off x="6500813" y="1706563"/>
          <a:ext cx="5078412" cy="4465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0"/>
            <a:ext cx="10360501" cy="1223963"/>
          </a:xfrm>
        </p:spPr>
        <p:txBody>
          <a:bodyPr/>
          <a:lstStyle/>
          <a:p>
            <a:r>
              <a:rPr lang="en-US" dirty="0" smtClean="0"/>
              <a:t>Entity </a:t>
            </a:r>
            <a:r>
              <a:rPr lang="en-US" dirty="0"/>
              <a:t>Framework vs </a:t>
            </a:r>
            <a:r>
              <a:rPr lang="en-US" dirty="0" smtClean="0"/>
              <a:t>Dapper?</a:t>
            </a:r>
            <a:endParaRPr lang="en-US" dirty="0"/>
          </a:p>
        </p:txBody>
      </p:sp>
      <p:sp>
        <p:nvSpPr>
          <p:cNvPr id="8" name="Text Placeholder 7"/>
          <p:cNvSpPr>
            <a:spLocks noGrp="1"/>
          </p:cNvSpPr>
          <p:nvPr>
            <p:ph type="body" idx="1"/>
          </p:nvPr>
        </p:nvSpPr>
        <p:spPr>
          <a:xfrm>
            <a:off x="1281277" y="1095248"/>
            <a:ext cx="5082740" cy="914400"/>
          </a:xfrm>
        </p:spPr>
        <p:txBody>
          <a:bodyPr/>
          <a:lstStyle/>
          <a:p>
            <a:r>
              <a:rPr lang="en-US" dirty="0" smtClean="0"/>
              <a:t>EF Advantages</a:t>
            </a:r>
            <a:endParaRPr lang="en-US" dirty="0"/>
          </a:p>
        </p:txBody>
      </p:sp>
      <p:sp>
        <p:nvSpPr>
          <p:cNvPr id="10" name="Content Placeholder 9"/>
          <p:cNvSpPr>
            <a:spLocks noGrp="1"/>
          </p:cNvSpPr>
          <p:nvPr>
            <p:ph sz="half" idx="2"/>
          </p:nvPr>
        </p:nvSpPr>
        <p:spPr>
          <a:xfrm>
            <a:off x="1218883" y="2009648"/>
            <a:ext cx="5078677" cy="3454400"/>
          </a:xfrm>
        </p:spPr>
        <p:txBody>
          <a:bodyPr/>
          <a:lstStyle/>
          <a:p>
            <a:r>
              <a:rPr lang="en-US" dirty="0" smtClean="0"/>
              <a:t>allows </a:t>
            </a:r>
            <a:r>
              <a:rPr lang="en-US" dirty="0"/>
              <a:t>you to create a model by writing code or using boxes and lines in the EF Designer and generate a new database.</a:t>
            </a:r>
          </a:p>
          <a:p>
            <a:r>
              <a:rPr lang="en-US" dirty="0" smtClean="0"/>
              <a:t>the </a:t>
            </a:r>
            <a:r>
              <a:rPr lang="en-US" dirty="0"/>
              <a:t>system will automatically produce objects for you as well as track changes on those objects and simplify the process of updating the database</a:t>
            </a:r>
            <a:r>
              <a:rPr lang="en-US" dirty="0" smtClean="0"/>
              <a:t>.</a:t>
            </a:r>
            <a:endParaRPr lang="en-US" dirty="0"/>
          </a:p>
        </p:txBody>
      </p:sp>
      <p:sp>
        <p:nvSpPr>
          <p:cNvPr id="9" name="Text Placeholder 8"/>
          <p:cNvSpPr>
            <a:spLocks noGrp="1"/>
          </p:cNvSpPr>
          <p:nvPr>
            <p:ph type="body" sz="quarter" idx="3"/>
          </p:nvPr>
        </p:nvSpPr>
        <p:spPr>
          <a:xfrm>
            <a:off x="6445715" y="1095248"/>
            <a:ext cx="5082740" cy="914400"/>
          </a:xfrm>
        </p:spPr>
        <p:txBody>
          <a:bodyPr/>
          <a:lstStyle/>
          <a:p>
            <a:r>
              <a:rPr lang="en-US" dirty="0" smtClean="0"/>
              <a:t>Dapper advantages</a:t>
            </a:r>
            <a:endParaRPr lang="en-US" dirty="0"/>
          </a:p>
        </p:txBody>
      </p:sp>
      <p:sp>
        <p:nvSpPr>
          <p:cNvPr id="11" name="Content Placeholder 10"/>
          <p:cNvSpPr>
            <a:spLocks noGrp="1"/>
          </p:cNvSpPr>
          <p:nvPr>
            <p:ph sz="quarter" idx="4"/>
          </p:nvPr>
        </p:nvSpPr>
        <p:spPr>
          <a:xfrm>
            <a:off x="6399133" y="2024571"/>
            <a:ext cx="5078677" cy="3454400"/>
          </a:xfrm>
        </p:spPr>
        <p:txBody>
          <a:bodyPr/>
          <a:lstStyle/>
          <a:p>
            <a:r>
              <a:rPr lang="en-US" dirty="0" smtClean="0"/>
              <a:t>Makes it </a:t>
            </a:r>
            <a:r>
              <a:rPr lang="en-US" dirty="0"/>
              <a:t>easy to correctly parameterize queries</a:t>
            </a:r>
          </a:p>
          <a:p>
            <a:r>
              <a:rPr lang="en-US" dirty="0"/>
              <a:t>It can easily execute queries (scalar, multi-rows, multi-grids, and no-results)</a:t>
            </a:r>
          </a:p>
          <a:p>
            <a:r>
              <a:rPr lang="en-US" dirty="0"/>
              <a:t>Make it easy to turn results into objects</a:t>
            </a:r>
          </a:p>
          <a:p>
            <a:r>
              <a:rPr lang="en-US" dirty="0"/>
              <a:t>It is very efficient and owns the title of King of Micro ORM in terms of performance.</a:t>
            </a:r>
          </a:p>
          <a:p>
            <a:endParaRPr lang="en-US"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terms/"/>
    <ds:schemaRef ds:uri="4873beb7-5857-4685-be1f-d57550cc96cc"/>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1934</TotalTime>
  <Words>1305</Words>
  <Application>Microsoft Office PowerPoint</Application>
  <PresentationFormat>Custom</PresentationFormat>
  <Paragraphs>195</Paragraphs>
  <Slides>27</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Wingdings</vt:lpstr>
      <vt:lpstr>Tech 16x9</vt:lpstr>
      <vt:lpstr>Dapper</vt:lpstr>
      <vt:lpstr>Overview</vt:lpstr>
      <vt:lpstr>What is Dapper?</vt:lpstr>
      <vt:lpstr>Some of ORM Frameworks</vt:lpstr>
      <vt:lpstr>List of micro-ORM Frameworks</vt:lpstr>
      <vt:lpstr>Difference between ORM and micro-ORM</vt:lpstr>
      <vt:lpstr>Difference between ORM and micro-ORM…</vt:lpstr>
      <vt:lpstr>5 Ws of Dapper</vt:lpstr>
      <vt:lpstr>Entity Framework vs Dapper?</vt:lpstr>
      <vt:lpstr>Entity Framework vs Dapper? (cont…)</vt:lpstr>
      <vt:lpstr>Entity Framework vs Dapper? (cont…)</vt:lpstr>
      <vt:lpstr>Entity Framework vs Dapper? (cont…)</vt:lpstr>
      <vt:lpstr>Dapper vs EF Core 2 Benchmark</vt:lpstr>
      <vt:lpstr>Dapper Demo</vt:lpstr>
      <vt:lpstr>Create an ASP.NET Core Web (MVC) </vt:lpstr>
      <vt:lpstr>Next, get the Dapper Nuget package installed into the project</vt:lpstr>
      <vt:lpstr>Let’s use a simple Employee-Department model as seen below and use Dapper to do some most commonly used data access query</vt:lpstr>
      <vt:lpstr>Create  EmployeeController class and declare IDbConnection _db with a database connection using the AppSettings connection string below:</vt:lpstr>
      <vt:lpstr>Include System.Data, System.Data.SqlClient and Dapper namespace. You can see all the data access methods when you type _db. in the action method. The below image gives you a quick list of available methods.</vt:lpstr>
      <vt:lpstr>1. Let’s now see how to call a stored procedure and return an Employee object from the query result. The below code uses QueryFirstOrDefault() method to execute a stored procedure and return an Employee object.</vt:lpstr>
      <vt:lpstr>Alternatively, you can also execute a query directly using Query() method as seen below.</vt:lpstr>
      <vt:lpstr>2. To execute a stored procedure with DML queries, we can use Execute() method. The below code executes a stored procedure EmployeeUpdate to update the Employee table row.</vt:lpstr>
      <vt:lpstr>PowerPoint Presentation</vt:lpstr>
      <vt:lpstr>3. Executing a Stored Procedure to return a Complex Object</vt:lpstr>
      <vt:lpstr>The below EmployeeSummary class has Department as child object which can be used to get the result of above stored procedure.</vt:lpstr>
      <vt:lpstr>To get the result of the stored procedure as EmployeeSummary object, we can use the below Query&lt;TFirst,TSecond,TReturn&gt;() overload as seen below.</vt:lpstr>
      <vt:lpstr>ProtoType that uses Dapper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Dapper</dc:title>
  <dc:creator>Christopher Guevara</dc:creator>
  <cp:lastModifiedBy>Christopher Guevara</cp:lastModifiedBy>
  <cp:revision>44</cp:revision>
  <dcterms:created xsi:type="dcterms:W3CDTF">2020-07-13T03:53:06Z</dcterms:created>
  <dcterms:modified xsi:type="dcterms:W3CDTF">2020-08-03T03:33:54Z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