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65" r:id="rId8"/>
    <p:sldId id="269" r:id="rId9"/>
    <p:sldId id="266" r:id="rId10"/>
    <p:sldId id="267" r:id="rId11"/>
    <p:sldId id="270" r:id="rId12"/>
    <p:sldId id="268" r:id="rId13"/>
    <p:sldId id="26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73C"/>
    <a:srgbClr val="CCCC00"/>
    <a:srgbClr val="DAB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B46-94F3-49C0-8675-11FB079F5A53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8C2-467A-4DBE-BF1C-97194363C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80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B46-94F3-49C0-8675-11FB079F5A53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8C2-467A-4DBE-BF1C-97194363C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31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B46-94F3-49C0-8675-11FB079F5A53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8C2-467A-4DBE-BF1C-97194363C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7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B46-94F3-49C0-8675-11FB079F5A53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8C2-467A-4DBE-BF1C-97194363C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76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B46-94F3-49C0-8675-11FB079F5A53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8C2-467A-4DBE-BF1C-97194363C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03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B46-94F3-49C0-8675-11FB079F5A53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8C2-467A-4DBE-BF1C-97194363C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27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B46-94F3-49C0-8675-11FB079F5A53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8C2-467A-4DBE-BF1C-97194363C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9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B46-94F3-49C0-8675-11FB079F5A53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8C2-467A-4DBE-BF1C-97194363C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39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B46-94F3-49C0-8675-11FB079F5A53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8C2-467A-4DBE-BF1C-97194363C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88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B46-94F3-49C0-8675-11FB079F5A53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8C2-467A-4DBE-BF1C-97194363C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0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B46-94F3-49C0-8675-11FB079F5A53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8C2-467A-4DBE-BF1C-97194363C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15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CCB46-94F3-49C0-8675-11FB079F5A53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A8C2-467A-4DBE-BF1C-97194363C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56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57" y="5016012"/>
            <a:ext cx="2700924" cy="13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15211" y="599607"/>
            <a:ext cx="75226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Processo de avaliação</a:t>
            </a:r>
          </a:p>
          <a:p>
            <a:endParaRPr lang="pt-BR" dirty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dirty="0" smtClean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rgbClr val="D4B73C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182599" y="1939966"/>
            <a:ext cx="1828800" cy="1181686"/>
          </a:xfrm>
          <a:prstGeom prst="roundRect">
            <a:avLst/>
          </a:prstGeom>
          <a:solidFill>
            <a:srgbClr val="DABB39">
              <a:alpha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Motorista envia documentos para avaliação</a:t>
            </a:r>
            <a:endParaRPr lang="pt-BR" sz="16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801142" y="1895050"/>
            <a:ext cx="1968151" cy="1181686"/>
          </a:xfrm>
          <a:prstGeom prst="roundRect">
            <a:avLst/>
          </a:prstGeom>
          <a:solidFill>
            <a:srgbClr val="DABB39">
              <a:alpha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Driver equipe recepciona os documentos para análise em até 48h</a:t>
            </a:r>
            <a:endParaRPr lang="pt-BR" sz="1600" dirty="0"/>
          </a:p>
        </p:txBody>
      </p:sp>
      <p:sp>
        <p:nvSpPr>
          <p:cNvPr id="10" name="Seta para a direita 9"/>
          <p:cNvSpPr/>
          <p:nvPr/>
        </p:nvSpPr>
        <p:spPr>
          <a:xfrm>
            <a:off x="3181087" y="2404965"/>
            <a:ext cx="576775" cy="29542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9019142" y="1781514"/>
            <a:ext cx="2150153" cy="1794014"/>
          </a:xfrm>
          <a:prstGeom prst="roundRect">
            <a:avLst/>
          </a:prstGeom>
          <a:solidFill>
            <a:srgbClr val="DABB39">
              <a:alpha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Motorista receberá termos de uso juntamente com seu </a:t>
            </a:r>
            <a:r>
              <a:rPr lang="pt-BR" sz="1600" dirty="0" err="1"/>
              <a:t>login</a:t>
            </a:r>
            <a:r>
              <a:rPr lang="pt-BR" sz="1600" dirty="0"/>
              <a:t> e senha para começar a usar o </a:t>
            </a:r>
            <a:r>
              <a:rPr lang="pt-BR" sz="1600" dirty="0" err="1"/>
              <a:t>app</a:t>
            </a:r>
            <a:r>
              <a:rPr lang="pt-BR" sz="1600" dirty="0"/>
              <a:t>.</a:t>
            </a:r>
          </a:p>
        </p:txBody>
      </p:sp>
      <p:sp>
        <p:nvSpPr>
          <p:cNvPr id="14" name="Seta para a direita 13"/>
          <p:cNvSpPr/>
          <p:nvPr/>
        </p:nvSpPr>
        <p:spPr>
          <a:xfrm>
            <a:off x="5881608" y="2476679"/>
            <a:ext cx="576775" cy="29542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578397" y="2226177"/>
            <a:ext cx="1589650" cy="73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Aprovado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8259487" y="2476679"/>
            <a:ext cx="576775" cy="29542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5400000">
            <a:off x="4496829" y="3333146"/>
            <a:ext cx="576775" cy="29542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891491" y="3877634"/>
            <a:ext cx="1709226" cy="73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Reprovado</a:t>
            </a:r>
            <a:endParaRPr lang="pt-BR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746409" y="5364129"/>
            <a:ext cx="1916725" cy="1303653"/>
          </a:xfrm>
          <a:prstGeom prst="roundRect">
            <a:avLst/>
          </a:prstGeom>
          <a:solidFill>
            <a:srgbClr val="DABB39">
              <a:alpha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Driver equipe fará contato no caso de documentos pendentes ou incorretos. </a:t>
            </a:r>
            <a:endParaRPr lang="pt-BR" sz="1600" dirty="0"/>
          </a:p>
        </p:txBody>
      </p:sp>
      <p:sp>
        <p:nvSpPr>
          <p:cNvPr id="20" name="Seta para a direita 19"/>
          <p:cNvSpPr/>
          <p:nvPr/>
        </p:nvSpPr>
        <p:spPr>
          <a:xfrm rot="5400000">
            <a:off x="4457715" y="4874152"/>
            <a:ext cx="576775" cy="29542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2015210" y="5720941"/>
            <a:ext cx="1633647" cy="3938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16200000">
            <a:off x="899524" y="4269606"/>
            <a:ext cx="2278839" cy="35169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2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8978" y="427685"/>
            <a:ext cx="1063517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Avaliação usuário       motorista </a:t>
            </a:r>
            <a:endParaRPr lang="pt-BR" sz="3600" dirty="0" smtClean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ctr"/>
            <a:endParaRPr lang="pt-BR" sz="36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endParaRPr lang="pt-BR" sz="24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Após cada </a:t>
            </a: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viagem, o usuário será remetido a uma tela de avaliação do serviço, que envolve quesitos relacionados ao motorista e ao veículo.</a:t>
            </a: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Este feedback irá alimentar a nota atribuída ao parceiro da Driver, o qual deverá estar dentro da pontuação exigida para permanecer utilizando a plataforma.</a:t>
            </a:r>
          </a:p>
          <a:p>
            <a:pPr algn="r"/>
            <a:endParaRPr lang="pt-BR" sz="24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O usuário será avaliado pelo motorista ao final de cada viagem.</a:t>
            </a:r>
          </a:p>
          <a:p>
            <a:pPr algn="r"/>
            <a:endParaRPr lang="pt-BR" sz="24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 média de pontuação tanto de usuário quanto do motorista estará disponível no perfil de cada um.</a:t>
            </a:r>
            <a:endParaRPr lang="pt-BR" sz="24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sz="24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dirty="0" smtClean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rgbClr val="D4B73C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eta para a esquerda e para a direita 2"/>
          <p:cNvSpPr/>
          <p:nvPr/>
        </p:nvSpPr>
        <p:spPr>
          <a:xfrm>
            <a:off x="6595412" y="651801"/>
            <a:ext cx="745588" cy="30949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trela de 5 pontas 3"/>
          <p:cNvSpPr/>
          <p:nvPr/>
        </p:nvSpPr>
        <p:spPr>
          <a:xfrm>
            <a:off x="4550893" y="1252025"/>
            <a:ext cx="464233" cy="4783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trela de 5 pontas 22"/>
          <p:cNvSpPr/>
          <p:nvPr/>
        </p:nvSpPr>
        <p:spPr>
          <a:xfrm>
            <a:off x="5091326" y="1252024"/>
            <a:ext cx="464233" cy="4783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trela de 5 pontas 23"/>
          <p:cNvSpPr/>
          <p:nvPr/>
        </p:nvSpPr>
        <p:spPr>
          <a:xfrm>
            <a:off x="5595423" y="1233268"/>
            <a:ext cx="464233" cy="4783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6121796" y="1236991"/>
            <a:ext cx="464233" cy="4783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6639953" y="1241681"/>
            <a:ext cx="464233" cy="4783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8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998807" y="288291"/>
            <a:ext cx="969264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Muito mais qualidade para o usuário	</a:t>
            </a:r>
          </a:p>
          <a:p>
            <a:pPr algn="r"/>
            <a:endParaRPr lang="pt-BR" sz="2400" dirty="0" smtClean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 Driver presa pelo conforto, elegância e segurança no transporte dos passageiros. </a:t>
            </a: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Disponibilizamos a plataforma somente a motoristas qualificados, referenciados e que preencham </a:t>
            </a:r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todos os quesitos que compõem a avaliação de </a:t>
            </a: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cadastro. </a:t>
            </a:r>
          </a:p>
          <a:p>
            <a:pPr algn="r"/>
            <a:endParaRPr lang="pt-BR" sz="2400" dirty="0" smtClean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Há </a:t>
            </a:r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uma pesquisa minuciosa com relação ao histórico de cada motorista </a:t>
            </a: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para </a:t>
            </a:r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que assim possamos garantir ao </a:t>
            </a:r>
            <a:endParaRPr lang="pt-BR" sz="2400" dirty="0" smtClean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usuário </a:t>
            </a:r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confiança e segurança na execução do serviço</a:t>
            </a: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.</a:t>
            </a:r>
          </a:p>
          <a:p>
            <a:pPr algn="r"/>
            <a:endParaRPr lang="pt-BR" sz="24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Os veículos são vistoriados sazonalmente a fim de garantir carros de alto padrão.</a:t>
            </a:r>
          </a:p>
          <a:p>
            <a:pPr algn="r"/>
            <a:endParaRPr lang="pt-BR" sz="24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O usuário desfruta de um transporte de alto padrão por </a:t>
            </a:r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um valor acessível.</a:t>
            </a:r>
            <a:endParaRPr lang="pt-BR" sz="24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48" y="4647111"/>
            <a:ext cx="4887007" cy="195289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78" y="3719481"/>
            <a:ext cx="2386745" cy="12174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5" t="28468" r="33884" b="27398"/>
          <a:stretch/>
        </p:blipFill>
        <p:spPr>
          <a:xfrm>
            <a:off x="4580100" y="1299803"/>
            <a:ext cx="2637900" cy="27291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77" b="3191"/>
          <a:stretch/>
        </p:blipFill>
        <p:spPr>
          <a:xfrm>
            <a:off x="9060726" y="4028970"/>
            <a:ext cx="3131274" cy="27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hatsApp Video 2017-04-03 at 18.49.4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7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4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95377" y="575787"/>
            <a:ext cx="1060704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 Driv</a:t>
            </a:r>
            <a:r>
              <a:rPr lang="pt-BR" sz="28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er chega ao mercado </a:t>
            </a:r>
            <a:r>
              <a:rPr lang="pt-BR" sz="28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como </a:t>
            </a:r>
            <a:r>
              <a:rPr lang="pt-BR" sz="28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 revolução do transporte executivo</a:t>
            </a:r>
            <a:r>
              <a:rPr lang="pt-BR" sz="28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.</a:t>
            </a:r>
          </a:p>
          <a:p>
            <a:pPr algn="r"/>
            <a:endParaRPr lang="pt-BR" sz="28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8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Veículos de alto padrão para </a:t>
            </a:r>
            <a:r>
              <a:rPr lang="pt-BR" sz="28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atender clientes </a:t>
            </a:r>
            <a:r>
              <a:rPr lang="pt-BR" sz="28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com </a:t>
            </a:r>
            <a:r>
              <a:rPr lang="pt-BR" sz="28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estilo, conforto </a:t>
            </a:r>
            <a:r>
              <a:rPr lang="pt-BR" sz="28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e </a:t>
            </a:r>
            <a:r>
              <a:rPr lang="pt-BR" sz="28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segurança a um valor </a:t>
            </a:r>
            <a:r>
              <a:rPr lang="pt-BR" sz="28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acessível.</a:t>
            </a:r>
          </a:p>
          <a:p>
            <a:pPr algn="r"/>
            <a:endParaRPr lang="pt-BR" sz="2800" dirty="0" smtClean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8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Os motoristas parceiros da Driver passam por criteriosa seleçã</a:t>
            </a:r>
            <a:r>
              <a:rPr lang="pt-BR" sz="28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o. </a:t>
            </a:r>
            <a:r>
              <a:rPr lang="pt-BR" sz="28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O perfil do motorista e o veículo a ser utilizado devem estar dentro das exigências da plataforma.</a:t>
            </a:r>
            <a:endParaRPr lang="pt-BR" sz="2800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pt-BR" sz="1200" dirty="0" smtClean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r>
              <a:rPr lang="pt-BR" sz="1200" dirty="0" smtClean="0">
                <a:solidFill>
                  <a:srgbClr val="D4B73C"/>
                </a:solidFill>
                <a:latin typeface="Arial Black" panose="020B0A04020102020204" pitchFamily="34" charset="0"/>
              </a:rPr>
              <a:t> </a:t>
            </a:r>
          </a:p>
          <a:p>
            <a:endParaRPr lang="pt-BR" sz="1200" dirty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sz="1200" dirty="0" smtClean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r>
              <a:rPr lang="pt-BR" sz="1200" dirty="0" smtClean="0">
                <a:solidFill>
                  <a:srgbClr val="D4B73C"/>
                </a:solidFill>
                <a:latin typeface="Arial Black" panose="020B0A04020102020204" pitchFamily="34" charset="0"/>
              </a:rPr>
              <a:t>   </a:t>
            </a:r>
            <a:endParaRPr lang="pt-BR" sz="1200" dirty="0">
              <a:solidFill>
                <a:srgbClr val="D4B73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4000" t="-3000" r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7" r="75202"/>
          <a:stretch/>
        </p:blipFill>
        <p:spPr>
          <a:xfrm>
            <a:off x="0" y="0"/>
            <a:ext cx="3031588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756139" y="749287"/>
            <a:ext cx="5282418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Uma vitrine para o </a:t>
            </a:r>
            <a:r>
              <a:rPr lang="pt-BR" sz="48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transporte executivo:</a:t>
            </a:r>
            <a:r>
              <a:rPr lang="pt-BR" sz="40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 </a:t>
            </a:r>
            <a:endParaRPr lang="pt-BR" sz="4000" dirty="0" smtClean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ctr"/>
            <a:endParaRPr lang="pt-BR" sz="4000" dirty="0" smtClean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ctr"/>
            <a:endParaRPr lang="pt-BR" sz="4000" dirty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sz="4000" dirty="0" smtClean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r>
              <a:rPr lang="pt-BR" sz="4000" dirty="0" smtClean="0">
                <a:solidFill>
                  <a:srgbClr val="D4B73C"/>
                </a:solidFill>
                <a:latin typeface="Arial Black" panose="020B0A04020102020204" pitchFamily="34" charset="0"/>
              </a:rPr>
              <a:t> </a:t>
            </a:r>
          </a:p>
          <a:p>
            <a:endParaRPr lang="pt-BR" sz="4000" dirty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sz="4000" dirty="0" smtClean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r>
              <a:rPr lang="pt-BR" sz="4000" dirty="0" smtClean="0">
                <a:solidFill>
                  <a:srgbClr val="D4B73C"/>
                </a:solidFill>
                <a:latin typeface="Arial Black" panose="020B0A04020102020204" pitchFamily="34" charset="0"/>
              </a:rPr>
              <a:t>   </a:t>
            </a:r>
            <a:endParaRPr lang="pt-BR" sz="4000" dirty="0">
              <a:solidFill>
                <a:srgbClr val="D4B73C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14400" y="4135903"/>
            <a:ext cx="46142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SEM </a:t>
            </a:r>
            <a:endParaRPr lang="pt-BR" sz="3200" dirty="0" smtClean="0">
              <a:ln>
                <a:solidFill>
                  <a:schemeClr val="tx1"/>
                </a:solidFill>
              </a:ln>
              <a:solidFill>
                <a:srgbClr val="D4B73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pt-BR" sz="32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PORCENTAGEM </a:t>
            </a:r>
          </a:p>
          <a:p>
            <a:pPr algn="ctr"/>
            <a:r>
              <a:rPr lang="pt-BR" sz="32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SOBRE AS</a:t>
            </a:r>
          </a:p>
          <a:p>
            <a:pPr algn="ctr"/>
            <a:r>
              <a:rPr lang="pt-BR" sz="32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VIAGENS</a:t>
            </a:r>
            <a:r>
              <a:rPr lang="pt-BR" sz="32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00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4622705" y="98474"/>
            <a:ext cx="9692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r>
              <a:rPr lang="pt-BR" sz="3600" u="sng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Driver Black</a:t>
            </a:r>
          </a:p>
          <a:p>
            <a:r>
              <a:rPr lang="pt-BR" sz="2400" i="1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T</a:t>
            </a:r>
            <a:r>
              <a:rPr lang="pt-BR" sz="2400" i="1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ransporte com elegância e conforto </a:t>
            </a:r>
          </a:p>
          <a:p>
            <a:pPr marL="342900" indent="-342900">
              <a:buBlip>
                <a:blip r:embed="rId3"/>
              </a:buBlip>
            </a:pPr>
            <a:endParaRPr lang="pt-BR" sz="2400" i="1" dirty="0" smtClean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Veículos </a:t>
            </a:r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2012 ou mais novos </a:t>
            </a:r>
          </a:p>
          <a:p>
            <a:pPr marL="342900" indent="-342900">
              <a:buBlip>
                <a:blip r:embed="rId3"/>
              </a:buBlip>
            </a:pP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Banco </a:t>
            </a:r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de couro</a:t>
            </a:r>
          </a:p>
          <a:p>
            <a:pPr marL="342900" indent="-342900">
              <a:buBlip>
                <a:blip r:embed="rId3"/>
              </a:buBlip>
            </a:pP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4 portas</a:t>
            </a:r>
          </a:p>
          <a:p>
            <a:pPr marL="342900" indent="-342900">
              <a:buBlip>
                <a:blip r:embed="rId3"/>
              </a:buBlip>
            </a:pPr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</a:t>
            </a: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r </a:t>
            </a: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condicionado</a:t>
            </a:r>
          </a:p>
          <a:p>
            <a:endParaRPr lang="pt-BR" sz="2400" dirty="0" smtClean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r>
              <a:rPr lang="pt-BR" sz="2400" dirty="0" smtClean="0">
                <a:solidFill>
                  <a:srgbClr val="D4B73C"/>
                </a:solidFill>
                <a:latin typeface="Arial Black" panose="020B0A04020102020204" pitchFamily="34" charset="0"/>
              </a:rPr>
              <a:t> 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1" y="641898"/>
            <a:ext cx="4335780" cy="2668172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  <a:softEdge rad="101600"/>
          </a:effectLst>
        </p:spPr>
      </p:pic>
      <p:sp>
        <p:nvSpPr>
          <p:cNvPr id="3" name="Retângulo 2"/>
          <p:cNvSpPr/>
          <p:nvPr/>
        </p:nvSpPr>
        <p:spPr>
          <a:xfrm>
            <a:off x="2090958" y="3853493"/>
            <a:ext cx="557593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600" b="1" u="sng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Driver </a:t>
            </a:r>
            <a:r>
              <a:rPr lang="pt-BR" sz="3600" b="1" u="sng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Pink</a:t>
            </a:r>
            <a:endParaRPr lang="pt-BR" sz="3600" u="sng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400" i="1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Apenas motoristas </a:t>
            </a:r>
            <a:r>
              <a:rPr lang="pt-BR" sz="2400" i="1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mulheres </a:t>
            </a:r>
            <a:endParaRPr lang="pt-BR" sz="2400" i="1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marL="342900" indent="-342900">
              <a:buBlip>
                <a:blip r:embed="rId3"/>
              </a:buBlip>
            </a:pPr>
            <a:endParaRPr lang="pt-BR" sz="2400" i="1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Veículos 2012 ou mais </a:t>
            </a: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novos </a:t>
            </a:r>
            <a:endParaRPr lang="pt-BR" sz="24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4 portas</a:t>
            </a:r>
          </a:p>
          <a:p>
            <a:pPr marL="342900" indent="-342900">
              <a:buBlip>
                <a:blip r:embed="rId3"/>
              </a:buBlip>
            </a:pPr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</a:t>
            </a: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r </a:t>
            </a: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condicionado</a:t>
            </a:r>
            <a:endParaRPr lang="pt-BR" sz="24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94" y="3970318"/>
            <a:ext cx="4262510" cy="2843936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24229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19976" y="-745588"/>
            <a:ext cx="8637563" cy="8402300"/>
          </a:xfrm>
          <a:prstGeom prst="rect">
            <a:avLst/>
          </a:prstGeom>
          <a:ln>
            <a:solidFill>
              <a:schemeClr val="bg1">
                <a:lumMod val="65000"/>
                <a:alpha val="6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3600" u="sng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</a:p>
          <a:p>
            <a:pPr algn="r"/>
            <a:endParaRPr lang="pt-BR" sz="3600" b="1" dirty="0" smtClean="0">
              <a:ln>
                <a:solidFill>
                  <a:schemeClr val="tx1"/>
                </a:solidFill>
              </a:ln>
              <a:solidFill>
                <a:srgbClr val="D4B73C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pt-BR" sz="3600" b="1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Driver </a:t>
            </a:r>
            <a:r>
              <a:rPr lang="pt-BR" sz="3600" b="1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Pink</a:t>
            </a:r>
            <a:endParaRPr lang="pt-BR" sz="3600" u="sng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400" i="1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Somente para mulheres e com mulheres atrás do volante</a:t>
            </a: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.</a:t>
            </a:r>
          </a:p>
          <a:p>
            <a:pPr algn="r"/>
            <a:endParaRPr lang="pt-BR" sz="24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 Driver respeita a escolha das usuárias. </a:t>
            </a: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Queremos que a decisão possa ser delas, por isso a opção é feita por elas e para elas.</a:t>
            </a:r>
            <a:endParaRPr lang="pt-BR" sz="24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No momento da solicitação, a usuária seleciona a opção “Gold” e a plataforma distribui a chamada apenas para as motoristas mulheres. </a:t>
            </a: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Para as motoristas que queiram prestar serviço apenas para mulheres, haverá a opção também.</a:t>
            </a:r>
          </a:p>
          <a:p>
            <a:pPr algn="r"/>
            <a:endParaRPr lang="pt-BR" sz="24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16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O serviço abrirá exceções para crianças menores de 13 anos de idade de qualquer </a:t>
            </a:r>
            <a:r>
              <a:rPr lang="pt-BR" sz="16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sexo.</a:t>
            </a:r>
            <a:endParaRPr lang="pt-BR" sz="16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pt-BR" sz="2400" u="sng" dirty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dirty="0" smtClean="0"/>
          </a:p>
          <a:p>
            <a:endParaRPr lang="pt-BR" dirty="0">
              <a:latin typeface="Arial Black" panose="020B0A04020102020204" pitchFamily="34" charset="0"/>
            </a:endParaRPr>
          </a:p>
          <a:p>
            <a:endParaRPr lang="pt-BR" dirty="0">
              <a:latin typeface="Arial Black" panose="020B0A04020102020204" pitchFamily="34" charset="0"/>
            </a:endParaRPr>
          </a:p>
          <a:p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132186" y="2880905"/>
            <a:ext cx="7765961" cy="11755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Freeform 17"/>
          <p:cNvSpPr>
            <a:spLocks/>
          </p:cNvSpPr>
          <p:nvPr/>
        </p:nvSpPr>
        <p:spPr bwMode="auto">
          <a:xfrm>
            <a:off x="179388" y="1467046"/>
            <a:ext cx="2017712" cy="4117828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503" y="0"/>
              </a:cxn>
              <a:cxn ang="0">
                <a:pos x="519" y="7"/>
              </a:cxn>
              <a:cxn ang="0">
                <a:pos x="533" y="24"/>
              </a:cxn>
              <a:cxn ang="0">
                <a:pos x="538" y="44"/>
              </a:cxn>
              <a:cxn ang="0">
                <a:pos x="538" y="960"/>
              </a:cxn>
              <a:cxn ang="0">
                <a:pos x="533" y="981"/>
              </a:cxn>
              <a:cxn ang="0">
                <a:pos x="519" y="997"/>
              </a:cxn>
              <a:cxn ang="0">
                <a:pos x="503" y="1002"/>
              </a:cxn>
              <a:cxn ang="0">
                <a:pos x="35" y="1002"/>
              </a:cxn>
              <a:cxn ang="0">
                <a:pos x="19" y="997"/>
              </a:cxn>
              <a:cxn ang="0">
                <a:pos x="5" y="981"/>
              </a:cxn>
              <a:cxn ang="0">
                <a:pos x="0" y="960"/>
              </a:cxn>
              <a:cxn ang="0">
                <a:pos x="0" y="44"/>
              </a:cxn>
              <a:cxn ang="0">
                <a:pos x="5" y="24"/>
              </a:cxn>
              <a:cxn ang="0">
                <a:pos x="19" y="7"/>
              </a:cxn>
              <a:cxn ang="0">
                <a:pos x="35" y="0"/>
              </a:cxn>
            </a:cxnLst>
            <a:rect l="0" t="0" r="r" b="b"/>
            <a:pathLst>
              <a:path w="538" h="1002">
                <a:moveTo>
                  <a:pt x="35" y="0"/>
                </a:moveTo>
                <a:lnTo>
                  <a:pt x="503" y="0"/>
                </a:lnTo>
                <a:lnTo>
                  <a:pt x="519" y="7"/>
                </a:lnTo>
                <a:lnTo>
                  <a:pt x="533" y="24"/>
                </a:lnTo>
                <a:lnTo>
                  <a:pt x="538" y="44"/>
                </a:lnTo>
                <a:lnTo>
                  <a:pt x="538" y="960"/>
                </a:lnTo>
                <a:lnTo>
                  <a:pt x="533" y="981"/>
                </a:lnTo>
                <a:lnTo>
                  <a:pt x="519" y="997"/>
                </a:lnTo>
                <a:lnTo>
                  <a:pt x="503" y="1002"/>
                </a:lnTo>
                <a:lnTo>
                  <a:pt x="35" y="1002"/>
                </a:lnTo>
                <a:lnTo>
                  <a:pt x="19" y="997"/>
                </a:lnTo>
                <a:lnTo>
                  <a:pt x="5" y="981"/>
                </a:lnTo>
                <a:lnTo>
                  <a:pt x="0" y="960"/>
                </a:lnTo>
                <a:lnTo>
                  <a:pt x="0" y="44"/>
                </a:lnTo>
                <a:lnTo>
                  <a:pt x="5" y="24"/>
                </a:lnTo>
                <a:lnTo>
                  <a:pt x="19" y="7"/>
                </a:lnTo>
                <a:lnTo>
                  <a:pt x="3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Retângulo 3"/>
          <p:cNvSpPr/>
          <p:nvPr/>
        </p:nvSpPr>
        <p:spPr bwMode="auto">
          <a:xfrm>
            <a:off x="252413" y="1882775"/>
            <a:ext cx="1871662" cy="3171801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pt-BR">
              <a:latin typeface="Times New Roman" pitchFamily="16" charset="0"/>
              <a:ea typeface="Microsoft YaHei" charset="-122"/>
            </a:endParaRPr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1027113" y="1699822"/>
            <a:ext cx="322262" cy="46038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82" y="0"/>
              </a:cxn>
              <a:cxn ang="0">
                <a:pos x="86" y="5"/>
              </a:cxn>
              <a:cxn ang="0">
                <a:pos x="82" y="10"/>
              </a:cxn>
              <a:cxn ang="0">
                <a:pos x="5" y="10"/>
              </a:cxn>
              <a:cxn ang="0">
                <a:pos x="0" y="5"/>
              </a:cxn>
              <a:cxn ang="0">
                <a:pos x="5" y="0"/>
              </a:cxn>
            </a:cxnLst>
            <a:rect l="0" t="0" r="r" b="b"/>
            <a:pathLst>
              <a:path w="86" h="10">
                <a:moveTo>
                  <a:pt x="5" y="0"/>
                </a:moveTo>
                <a:lnTo>
                  <a:pt x="82" y="0"/>
                </a:lnTo>
                <a:lnTo>
                  <a:pt x="86" y="5"/>
                </a:lnTo>
                <a:lnTo>
                  <a:pt x="82" y="10"/>
                </a:lnTo>
                <a:lnTo>
                  <a:pt x="5" y="10"/>
                </a:lnTo>
                <a:lnTo>
                  <a:pt x="0" y="5"/>
                </a:lnTo>
                <a:lnTo>
                  <a:pt x="5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8" name="Freeform 20"/>
          <p:cNvSpPr>
            <a:spLocks/>
          </p:cNvSpPr>
          <p:nvPr/>
        </p:nvSpPr>
        <p:spPr bwMode="auto">
          <a:xfrm>
            <a:off x="993775" y="5148275"/>
            <a:ext cx="355600" cy="342900"/>
          </a:xfrm>
          <a:custGeom>
            <a:avLst/>
            <a:gdLst/>
            <a:ahLst/>
            <a:cxnLst>
              <a:cxn ang="0">
                <a:pos x="47" y="0"/>
              </a:cxn>
              <a:cxn ang="0">
                <a:pos x="65" y="5"/>
              </a:cxn>
              <a:cxn ang="0">
                <a:pos x="81" y="14"/>
              </a:cxn>
              <a:cxn ang="0">
                <a:pos x="91" y="28"/>
              </a:cxn>
              <a:cxn ang="0">
                <a:pos x="95" y="47"/>
              </a:cxn>
              <a:cxn ang="0">
                <a:pos x="91" y="66"/>
              </a:cxn>
              <a:cxn ang="0">
                <a:pos x="81" y="82"/>
              </a:cxn>
              <a:cxn ang="0">
                <a:pos x="65" y="91"/>
              </a:cxn>
              <a:cxn ang="0">
                <a:pos x="47" y="96"/>
              </a:cxn>
              <a:cxn ang="0">
                <a:pos x="28" y="91"/>
              </a:cxn>
              <a:cxn ang="0">
                <a:pos x="14" y="82"/>
              </a:cxn>
              <a:cxn ang="0">
                <a:pos x="5" y="66"/>
              </a:cxn>
              <a:cxn ang="0">
                <a:pos x="0" y="47"/>
              </a:cxn>
              <a:cxn ang="0">
                <a:pos x="7" y="24"/>
              </a:cxn>
              <a:cxn ang="0">
                <a:pos x="23" y="7"/>
              </a:cxn>
              <a:cxn ang="0">
                <a:pos x="47" y="0"/>
              </a:cxn>
            </a:cxnLst>
            <a:rect l="0" t="0" r="r" b="b"/>
            <a:pathLst>
              <a:path w="95" h="96">
                <a:moveTo>
                  <a:pt x="47" y="0"/>
                </a:moveTo>
                <a:lnTo>
                  <a:pt x="65" y="5"/>
                </a:lnTo>
                <a:lnTo>
                  <a:pt x="81" y="14"/>
                </a:lnTo>
                <a:lnTo>
                  <a:pt x="91" y="28"/>
                </a:lnTo>
                <a:lnTo>
                  <a:pt x="95" y="47"/>
                </a:lnTo>
                <a:lnTo>
                  <a:pt x="91" y="66"/>
                </a:lnTo>
                <a:lnTo>
                  <a:pt x="81" y="82"/>
                </a:lnTo>
                <a:lnTo>
                  <a:pt x="65" y="91"/>
                </a:lnTo>
                <a:lnTo>
                  <a:pt x="47" y="96"/>
                </a:lnTo>
                <a:lnTo>
                  <a:pt x="28" y="91"/>
                </a:lnTo>
                <a:lnTo>
                  <a:pt x="14" y="82"/>
                </a:lnTo>
                <a:lnTo>
                  <a:pt x="5" y="66"/>
                </a:lnTo>
                <a:lnTo>
                  <a:pt x="0" y="47"/>
                </a:lnTo>
                <a:lnTo>
                  <a:pt x="7" y="24"/>
                </a:lnTo>
                <a:lnTo>
                  <a:pt x="23" y="7"/>
                </a:lnTo>
                <a:lnTo>
                  <a:pt x="47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6" y="3799746"/>
            <a:ext cx="1124086" cy="57335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3" t="28002" r="35148" b="28166"/>
          <a:stretch/>
        </p:blipFill>
        <p:spPr>
          <a:xfrm>
            <a:off x="632846" y="2581519"/>
            <a:ext cx="1196398" cy="137585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627813" y="114737"/>
            <a:ext cx="8774709" cy="6309420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algn="r"/>
            <a: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Cadastro Motorista</a:t>
            </a:r>
          </a:p>
          <a:p>
            <a:pPr algn="r"/>
            <a:endParaRPr lang="pt-BR" sz="32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 Driver oferece ao motorista parceiro uma plataforma de demanda de usuários. </a:t>
            </a:r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U</a:t>
            </a: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ma vitrine de serviços que obedece a planilha de preços vigente para cobrar a viagem.</a:t>
            </a:r>
          </a:p>
          <a:p>
            <a:pPr algn="r"/>
            <a:endParaRPr lang="pt-BR" sz="20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20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Valor </a:t>
            </a:r>
            <a:r>
              <a:rPr lang="pt-BR" sz="20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 </a:t>
            </a:r>
            <a:r>
              <a:rPr lang="pt-BR" sz="20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viagem</a:t>
            </a:r>
            <a:r>
              <a:rPr lang="pt-BR" sz="20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: </a:t>
            </a:r>
            <a:endParaRPr lang="pt-BR" sz="2000" dirty="0" smtClean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20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Driver </a:t>
            </a:r>
            <a:r>
              <a:rPr lang="pt-BR" sz="20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Pink: </a:t>
            </a:r>
            <a:r>
              <a:rPr lang="pt-BR" sz="20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R$ 1,43 o km e R$ 0,35 por minuto </a:t>
            </a:r>
            <a:r>
              <a:rPr lang="pt-BR" sz="20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pt-BR" sz="20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Driver Black: </a:t>
            </a:r>
            <a:r>
              <a:rPr lang="pt-BR" sz="20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R$ 2,42 o km e R$ 0,40 por </a:t>
            </a:r>
            <a:r>
              <a:rPr lang="pt-BR" sz="20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minuto</a:t>
            </a:r>
          </a:p>
          <a:p>
            <a:pPr algn="ctr"/>
            <a:endParaRPr lang="pt-BR" sz="20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000" b="1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Investimento</a:t>
            </a:r>
            <a:r>
              <a:rPr lang="pt-BR" sz="20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: R$ 300,00 mensais. A receita das viagens é integral do motorista, a Driver não cobra qualquer porcentagem sobre este valor. O valor é creditado direto na conta do motorista.</a:t>
            </a:r>
          </a:p>
          <a:p>
            <a:pPr algn="r"/>
            <a:endParaRPr lang="pt-BR" sz="20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0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Bônus: A cada novo assinante cadastrado, o motorista que indicar o serviço ganha um bônus de R$ 100,00</a:t>
            </a:r>
            <a:endParaRPr lang="pt-BR" sz="20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15211" y="599607"/>
            <a:ext cx="75226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Pagamento</a:t>
            </a:r>
          </a:p>
          <a:p>
            <a:endParaRPr lang="pt-BR" dirty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dirty="0" smtClean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rgbClr val="D4B73C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775256" y="2390611"/>
            <a:ext cx="2169510" cy="1675731"/>
          </a:xfrm>
          <a:prstGeom prst="roundRect">
            <a:avLst/>
          </a:prstGeom>
          <a:solidFill>
            <a:srgbClr val="DABB39">
              <a:alpha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Motorista cadastra dados bancários no seu perfil</a:t>
            </a:r>
            <a:endParaRPr lang="pt-BR" sz="20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875785" y="2863129"/>
            <a:ext cx="1801536" cy="813542"/>
          </a:xfrm>
          <a:prstGeom prst="roundRect">
            <a:avLst/>
          </a:prstGeom>
          <a:solidFill>
            <a:srgbClr val="DABB39">
              <a:alpha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Usuário paga com cartão </a:t>
            </a:r>
            <a:endParaRPr lang="pt-BR" sz="2000" dirty="0"/>
          </a:p>
        </p:txBody>
      </p:sp>
      <p:sp>
        <p:nvSpPr>
          <p:cNvPr id="10" name="Seta para a direita 9"/>
          <p:cNvSpPr/>
          <p:nvPr/>
        </p:nvSpPr>
        <p:spPr>
          <a:xfrm>
            <a:off x="4005678" y="3104935"/>
            <a:ext cx="801107" cy="37201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430519" y="2586574"/>
            <a:ext cx="2682491" cy="1283807"/>
          </a:xfrm>
          <a:prstGeom prst="roundRect">
            <a:avLst/>
          </a:prstGeom>
          <a:solidFill>
            <a:srgbClr val="DABB39">
              <a:alpha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Valor é creditado diretamente na conta do motorista.</a:t>
            </a:r>
            <a:endParaRPr lang="pt-BR" sz="2000" dirty="0"/>
          </a:p>
        </p:txBody>
      </p:sp>
      <p:sp>
        <p:nvSpPr>
          <p:cNvPr id="14" name="Seta para a direita 13"/>
          <p:cNvSpPr/>
          <p:nvPr/>
        </p:nvSpPr>
        <p:spPr>
          <a:xfrm>
            <a:off x="6799145" y="3160486"/>
            <a:ext cx="576775" cy="29542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 rot="5400000">
            <a:off x="8352325" y="4248180"/>
            <a:ext cx="707807" cy="3441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7547985" y="4970111"/>
            <a:ext cx="2316486" cy="956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Viagem encerrada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1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>
            <a:spLocks/>
          </p:cNvSpPr>
          <p:nvPr/>
        </p:nvSpPr>
        <p:spPr bwMode="auto">
          <a:xfrm>
            <a:off x="179388" y="1467046"/>
            <a:ext cx="2017712" cy="4117828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503" y="0"/>
              </a:cxn>
              <a:cxn ang="0">
                <a:pos x="519" y="7"/>
              </a:cxn>
              <a:cxn ang="0">
                <a:pos x="533" y="24"/>
              </a:cxn>
              <a:cxn ang="0">
                <a:pos x="538" y="44"/>
              </a:cxn>
              <a:cxn ang="0">
                <a:pos x="538" y="960"/>
              </a:cxn>
              <a:cxn ang="0">
                <a:pos x="533" y="981"/>
              </a:cxn>
              <a:cxn ang="0">
                <a:pos x="519" y="997"/>
              </a:cxn>
              <a:cxn ang="0">
                <a:pos x="503" y="1002"/>
              </a:cxn>
              <a:cxn ang="0">
                <a:pos x="35" y="1002"/>
              </a:cxn>
              <a:cxn ang="0">
                <a:pos x="19" y="997"/>
              </a:cxn>
              <a:cxn ang="0">
                <a:pos x="5" y="981"/>
              </a:cxn>
              <a:cxn ang="0">
                <a:pos x="0" y="960"/>
              </a:cxn>
              <a:cxn ang="0">
                <a:pos x="0" y="44"/>
              </a:cxn>
              <a:cxn ang="0">
                <a:pos x="5" y="24"/>
              </a:cxn>
              <a:cxn ang="0">
                <a:pos x="19" y="7"/>
              </a:cxn>
              <a:cxn ang="0">
                <a:pos x="35" y="0"/>
              </a:cxn>
            </a:cxnLst>
            <a:rect l="0" t="0" r="r" b="b"/>
            <a:pathLst>
              <a:path w="538" h="1002">
                <a:moveTo>
                  <a:pt x="35" y="0"/>
                </a:moveTo>
                <a:lnTo>
                  <a:pt x="503" y="0"/>
                </a:lnTo>
                <a:lnTo>
                  <a:pt x="519" y="7"/>
                </a:lnTo>
                <a:lnTo>
                  <a:pt x="533" y="24"/>
                </a:lnTo>
                <a:lnTo>
                  <a:pt x="538" y="44"/>
                </a:lnTo>
                <a:lnTo>
                  <a:pt x="538" y="960"/>
                </a:lnTo>
                <a:lnTo>
                  <a:pt x="533" y="981"/>
                </a:lnTo>
                <a:lnTo>
                  <a:pt x="519" y="997"/>
                </a:lnTo>
                <a:lnTo>
                  <a:pt x="503" y="1002"/>
                </a:lnTo>
                <a:lnTo>
                  <a:pt x="35" y="1002"/>
                </a:lnTo>
                <a:lnTo>
                  <a:pt x="19" y="997"/>
                </a:lnTo>
                <a:lnTo>
                  <a:pt x="5" y="981"/>
                </a:lnTo>
                <a:lnTo>
                  <a:pt x="0" y="960"/>
                </a:lnTo>
                <a:lnTo>
                  <a:pt x="0" y="44"/>
                </a:lnTo>
                <a:lnTo>
                  <a:pt x="5" y="24"/>
                </a:lnTo>
                <a:lnTo>
                  <a:pt x="19" y="7"/>
                </a:lnTo>
                <a:lnTo>
                  <a:pt x="3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Retângulo 3"/>
          <p:cNvSpPr/>
          <p:nvPr/>
        </p:nvSpPr>
        <p:spPr bwMode="auto">
          <a:xfrm>
            <a:off x="252413" y="1882775"/>
            <a:ext cx="1871662" cy="3171801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pt-BR">
              <a:latin typeface="Times New Roman" pitchFamily="16" charset="0"/>
              <a:ea typeface="Microsoft YaHei" charset="-122"/>
            </a:endParaRPr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1027113" y="1699822"/>
            <a:ext cx="322262" cy="46038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82" y="0"/>
              </a:cxn>
              <a:cxn ang="0">
                <a:pos x="86" y="5"/>
              </a:cxn>
              <a:cxn ang="0">
                <a:pos x="82" y="10"/>
              </a:cxn>
              <a:cxn ang="0">
                <a:pos x="5" y="10"/>
              </a:cxn>
              <a:cxn ang="0">
                <a:pos x="0" y="5"/>
              </a:cxn>
              <a:cxn ang="0">
                <a:pos x="5" y="0"/>
              </a:cxn>
            </a:cxnLst>
            <a:rect l="0" t="0" r="r" b="b"/>
            <a:pathLst>
              <a:path w="86" h="10">
                <a:moveTo>
                  <a:pt x="5" y="0"/>
                </a:moveTo>
                <a:lnTo>
                  <a:pt x="82" y="0"/>
                </a:lnTo>
                <a:lnTo>
                  <a:pt x="86" y="5"/>
                </a:lnTo>
                <a:lnTo>
                  <a:pt x="82" y="10"/>
                </a:lnTo>
                <a:lnTo>
                  <a:pt x="5" y="10"/>
                </a:lnTo>
                <a:lnTo>
                  <a:pt x="0" y="5"/>
                </a:lnTo>
                <a:lnTo>
                  <a:pt x="5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8" name="Freeform 20"/>
          <p:cNvSpPr>
            <a:spLocks/>
          </p:cNvSpPr>
          <p:nvPr/>
        </p:nvSpPr>
        <p:spPr bwMode="auto">
          <a:xfrm>
            <a:off x="993775" y="5148275"/>
            <a:ext cx="355600" cy="342900"/>
          </a:xfrm>
          <a:custGeom>
            <a:avLst/>
            <a:gdLst/>
            <a:ahLst/>
            <a:cxnLst>
              <a:cxn ang="0">
                <a:pos x="47" y="0"/>
              </a:cxn>
              <a:cxn ang="0">
                <a:pos x="65" y="5"/>
              </a:cxn>
              <a:cxn ang="0">
                <a:pos x="81" y="14"/>
              </a:cxn>
              <a:cxn ang="0">
                <a:pos x="91" y="28"/>
              </a:cxn>
              <a:cxn ang="0">
                <a:pos x="95" y="47"/>
              </a:cxn>
              <a:cxn ang="0">
                <a:pos x="91" y="66"/>
              </a:cxn>
              <a:cxn ang="0">
                <a:pos x="81" y="82"/>
              </a:cxn>
              <a:cxn ang="0">
                <a:pos x="65" y="91"/>
              </a:cxn>
              <a:cxn ang="0">
                <a:pos x="47" y="96"/>
              </a:cxn>
              <a:cxn ang="0">
                <a:pos x="28" y="91"/>
              </a:cxn>
              <a:cxn ang="0">
                <a:pos x="14" y="82"/>
              </a:cxn>
              <a:cxn ang="0">
                <a:pos x="5" y="66"/>
              </a:cxn>
              <a:cxn ang="0">
                <a:pos x="0" y="47"/>
              </a:cxn>
              <a:cxn ang="0">
                <a:pos x="7" y="24"/>
              </a:cxn>
              <a:cxn ang="0">
                <a:pos x="23" y="7"/>
              </a:cxn>
              <a:cxn ang="0">
                <a:pos x="47" y="0"/>
              </a:cxn>
            </a:cxnLst>
            <a:rect l="0" t="0" r="r" b="b"/>
            <a:pathLst>
              <a:path w="95" h="96">
                <a:moveTo>
                  <a:pt x="47" y="0"/>
                </a:moveTo>
                <a:lnTo>
                  <a:pt x="65" y="5"/>
                </a:lnTo>
                <a:lnTo>
                  <a:pt x="81" y="14"/>
                </a:lnTo>
                <a:lnTo>
                  <a:pt x="91" y="28"/>
                </a:lnTo>
                <a:lnTo>
                  <a:pt x="95" y="47"/>
                </a:lnTo>
                <a:lnTo>
                  <a:pt x="91" y="66"/>
                </a:lnTo>
                <a:lnTo>
                  <a:pt x="81" y="82"/>
                </a:lnTo>
                <a:lnTo>
                  <a:pt x="65" y="91"/>
                </a:lnTo>
                <a:lnTo>
                  <a:pt x="47" y="96"/>
                </a:lnTo>
                <a:lnTo>
                  <a:pt x="28" y="91"/>
                </a:lnTo>
                <a:lnTo>
                  <a:pt x="14" y="82"/>
                </a:lnTo>
                <a:lnTo>
                  <a:pt x="5" y="66"/>
                </a:lnTo>
                <a:lnTo>
                  <a:pt x="0" y="47"/>
                </a:lnTo>
                <a:lnTo>
                  <a:pt x="7" y="24"/>
                </a:lnTo>
                <a:lnTo>
                  <a:pt x="23" y="7"/>
                </a:lnTo>
                <a:lnTo>
                  <a:pt x="47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6" y="3799746"/>
            <a:ext cx="1124086" cy="57335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3" t="28002" r="35148" b="28166"/>
          <a:stretch/>
        </p:blipFill>
        <p:spPr>
          <a:xfrm>
            <a:off x="632846" y="2581519"/>
            <a:ext cx="1196398" cy="137585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270125" y="363915"/>
            <a:ext cx="9804723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6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Cadastro Seguro</a:t>
            </a: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Os motoristas </a:t>
            </a:r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parceiros da </a:t>
            </a:r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Driver seguirão um alto padrão de elegibilidade, assegurando ao usuário qualidade e segurança no serviço contratado. </a:t>
            </a:r>
          </a:p>
          <a:p>
            <a:pPr algn="r"/>
            <a:endParaRPr lang="pt-BR" sz="2400" dirty="0" smtClean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algn="r"/>
            <a:r>
              <a:rPr lang="pt-BR" sz="24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O motorista deverá enviar os seguintes documentos para análise:</a:t>
            </a:r>
          </a:p>
          <a:p>
            <a:endParaRPr lang="pt-BR" sz="20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marL="342900" indent="-342900">
              <a:buBlip>
                <a:blip r:embed="rId5"/>
              </a:buBlip>
            </a:pPr>
            <a:r>
              <a:rPr lang="pt-BR" sz="20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CNH (mínimo 5 anos</a:t>
            </a:r>
            <a:r>
              <a:rPr lang="pt-BR" sz="20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); </a:t>
            </a:r>
          </a:p>
          <a:p>
            <a:pPr marL="342900" indent="-342900">
              <a:buBlip>
                <a:blip r:embed="rId5"/>
              </a:buBlip>
            </a:pPr>
            <a:r>
              <a:rPr lang="pt-BR" sz="20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Atestado </a:t>
            </a:r>
            <a:r>
              <a:rPr lang="pt-BR" sz="20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de Antecedentes Criminais (Secretaria de Segurança Publica</a:t>
            </a:r>
            <a:r>
              <a:rPr lang="pt-BR" sz="20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);</a:t>
            </a:r>
            <a:endParaRPr lang="pt-BR" sz="2000" dirty="0" smtClean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marL="342900" indent="-342900">
              <a:buBlip>
                <a:blip r:embed="rId5"/>
              </a:buBlip>
            </a:pPr>
            <a:r>
              <a:rPr lang="pt-BR" sz="20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Teste Psicológico (formulário online</a:t>
            </a:r>
            <a:r>
              <a:rPr lang="pt-BR" sz="20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);</a:t>
            </a:r>
            <a:endParaRPr lang="pt-BR" sz="20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marL="342900" indent="-342900">
              <a:buBlip>
                <a:blip r:embed="rId5"/>
              </a:buBlip>
            </a:pPr>
            <a:r>
              <a:rPr lang="pt-BR" sz="20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Certidão de Registro e Licenciamento do </a:t>
            </a:r>
            <a:r>
              <a:rPr lang="pt-BR" sz="20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Veículo;</a:t>
            </a:r>
            <a:endParaRPr lang="pt-BR" sz="20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pPr marL="342900" indent="-342900">
              <a:buBlip>
                <a:blip r:embed="rId5"/>
              </a:buBlip>
            </a:pPr>
            <a:r>
              <a:rPr lang="pt-BR" sz="2000" dirty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Apólice de seguro com cobertura APP (Acidentes Pessoais a Passageiros) a partir de R$50 mil por </a:t>
            </a:r>
            <a:r>
              <a:rPr lang="pt-BR" sz="20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passageiro ( precisa</a:t>
            </a:r>
            <a:r>
              <a:rPr lang="pt-BR" sz="2000" dirty="0" smtClean="0">
                <a:ln>
                  <a:solidFill>
                    <a:schemeClr val="tx1"/>
                  </a:solidFill>
                </a:ln>
                <a:solidFill>
                  <a:srgbClr val="D4B73C"/>
                </a:solidFill>
                <a:latin typeface="Arial Black" panose="020B0A04020102020204" pitchFamily="34" charset="0"/>
              </a:rPr>
              <a:t>).</a:t>
            </a:r>
            <a:endParaRPr lang="pt-BR" sz="2000" dirty="0">
              <a:ln>
                <a:solidFill>
                  <a:schemeClr val="tx1"/>
                </a:solidFill>
              </a:ln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dirty="0" smtClean="0">
              <a:solidFill>
                <a:srgbClr val="D4B73C"/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rgbClr val="D4B73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578</Words>
  <Application>Microsoft Office PowerPoint</Application>
  <PresentationFormat>Widescreen</PresentationFormat>
  <Paragraphs>111</Paragraphs>
  <Slides>13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Microsoft YaHei</vt:lpstr>
      <vt:lpstr>Arial</vt:lpstr>
      <vt:lpstr>Arial Black</vt:lpstr>
      <vt:lpstr>Calibri</vt:lpstr>
      <vt:lpstr>Calibri Light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Bogno</dc:creator>
  <cp:lastModifiedBy>Patricia Bogno</cp:lastModifiedBy>
  <cp:revision>61</cp:revision>
  <dcterms:created xsi:type="dcterms:W3CDTF">2017-05-08T13:10:53Z</dcterms:created>
  <dcterms:modified xsi:type="dcterms:W3CDTF">2017-05-10T19:02:01Z</dcterms:modified>
</cp:coreProperties>
</file>