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7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4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7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7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28124"/>
            <a:ext cx="8911687" cy="1280890"/>
          </a:xfrm>
        </p:spPr>
        <p:txBody>
          <a:bodyPr>
            <a:normAutofit/>
          </a:bodyPr>
          <a:lstStyle>
            <a:lvl1pPr>
              <a:defRPr sz="4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056014"/>
            <a:ext cx="8915400" cy="3777622"/>
          </a:xfrm>
        </p:spPr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B6545B6-70F3-4455-A98E-13BF8FF5B40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797-BFE1-4776-BCC9-BB9B8127871F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tpemartin/shiny_intro/shiny-part-i.html" TargetMode="External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nyapps.io/admin/#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3012" y="1643224"/>
            <a:ext cx="1041014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Web-based Deployment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Package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shiny</a:t>
            </a:r>
            <a:endParaRPr lang="zh-TW" altLang="en-US" i="1" u="sng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084" y="4941957"/>
            <a:ext cx="9144000" cy="498716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編輯者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：蔡長祐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主要是</a:t>
            </a:r>
            <a:r>
              <a:rPr lang="zh-TW" altLang="en-US" u="sng" dirty="0">
                <a:solidFill>
                  <a:srgbClr val="FF0000"/>
                </a:solidFill>
              </a:rPr>
              <a:t>邏輯</a:t>
            </a:r>
            <a:r>
              <a:rPr lang="zh-TW" altLang="en-US" dirty="0"/>
              <a:t>與</a:t>
            </a:r>
            <a:r>
              <a:rPr lang="zh-TW" altLang="en-US" u="sng" dirty="0">
                <a:solidFill>
                  <a:srgbClr val="FF0000"/>
                </a:solidFill>
              </a:rPr>
              <a:t>運算式編輯</a:t>
            </a:r>
            <a:r>
              <a:rPr lang="zh-TW" altLang="en-US" dirty="0" smtClean="0"/>
              <a:t>，在整個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中建立一個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。裡面則放入自己的</a:t>
            </a:r>
            <a:r>
              <a:rPr lang="zh-TW" altLang="en-US" u="sng" dirty="0">
                <a:solidFill>
                  <a:srgbClr val="FF0000"/>
                </a:solidFill>
              </a:rPr>
              <a:t>自訂函數</a:t>
            </a:r>
            <a:r>
              <a:rPr lang="zh-TW" altLang="en-US" dirty="0" smtClean="0"/>
              <a:t>或是所要</a:t>
            </a:r>
            <a:r>
              <a:rPr lang="zh-TW" altLang="en-US" u="sng" dirty="0">
                <a:solidFill>
                  <a:srgbClr val="FF0000"/>
                </a:solidFill>
              </a:rPr>
              <a:t>運算的計算</a:t>
            </a:r>
            <a:r>
              <a:rPr lang="zh-TW" altLang="en-US" u="sng" dirty="0" smtClean="0">
                <a:solidFill>
                  <a:srgbClr val="FF0000"/>
                </a:solidFill>
              </a:rPr>
              <a:t>式</a:t>
            </a:r>
            <a:r>
              <a:rPr lang="zh-TW" altLang="en-US" dirty="0" smtClean="0">
                <a:solidFill>
                  <a:schemeClr val="tx1"/>
                </a:solidFill>
              </a:rPr>
              <a:t>或把</a:t>
            </a:r>
            <a:r>
              <a:rPr lang="zh-TW" altLang="en-US" u="sng" dirty="0" smtClean="0">
                <a:solidFill>
                  <a:srgbClr val="FF0000"/>
                </a:solidFill>
              </a:rPr>
              <a:t>預測模型包裝成自訂函數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en-US" altLang="zh-TW" dirty="0"/>
              <a:t>g function</a:t>
            </a:r>
            <a:r>
              <a:rPr lang="zh-TW" altLang="en-US" dirty="0"/>
              <a:t>，是</a:t>
            </a:r>
            <a:r>
              <a:rPr lang="zh-TW" altLang="en-US" dirty="0" smtClean="0"/>
              <a:t>一個剩餘壽命的預測模型。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在自己自訂的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裡面，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有需要哪些套件</a:t>
            </a:r>
            <a:r>
              <a:rPr lang="zh-TW" altLang="en-US" sz="2400" dirty="0" smtClean="0"/>
              <a:t>就在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這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/>
              <a:t>，如第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br>
              <a:rPr lang="en-US" altLang="zh-TW" u="sng" dirty="0" smtClean="0">
                <a:solidFill>
                  <a:srgbClr val="FF0000"/>
                </a:solidFill>
              </a:rPr>
            </a:b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4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所示。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在</a:t>
            </a:r>
            <a:r>
              <a:rPr lang="en-US" altLang="zh-TW" sz="2400" dirty="0" smtClean="0"/>
              <a:t>server</a:t>
            </a:r>
            <a:r>
              <a:rPr lang="zh-TW" altLang="en-US" dirty="0"/>
              <a:t>放入自訂</a:t>
            </a:r>
            <a:r>
              <a:rPr lang="zh-TW" altLang="en-US" dirty="0" smtClean="0"/>
              <a:t>函數，運算式都可以，</a:t>
            </a:r>
            <a:r>
              <a:rPr lang="zh-TW" altLang="en-US" u="sng" dirty="0" smtClean="0">
                <a:solidFill>
                  <a:srgbClr val="FF0000"/>
                </a:solidFill>
              </a:rPr>
              <a:t>主要需跟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0"/>
            <a:ext cx="10348853" cy="1936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sliderValues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，這裡放你要輸出的內容，例：設定一個資料框架格式，</a:t>
            </a:r>
            <a:r>
              <a:rPr lang="en-US" altLang="zh-TW" u="sng" dirty="0">
                <a:solidFill>
                  <a:srgbClr val="FF0000"/>
                </a:solidFill>
              </a:rPr>
              <a:t>Name</a:t>
            </a:r>
            <a:r>
              <a:rPr lang="zh-TW" altLang="en-US" sz="2400" dirty="0" smtClean="0"/>
              <a:t>為要</a:t>
            </a:r>
            <a:r>
              <a:rPr lang="zh-TW" altLang="en-US" u="sng" dirty="0">
                <a:solidFill>
                  <a:srgbClr val="FF0000"/>
                </a:solidFill>
              </a:rPr>
              <a:t>輸出的該元素的名稱</a:t>
            </a:r>
            <a:r>
              <a:rPr lang="en-US" altLang="zh-TW" u="sng" dirty="0">
                <a:solidFill>
                  <a:srgbClr val="FF0000"/>
                </a:solidFill>
              </a:rPr>
              <a:t>(</a:t>
            </a:r>
            <a:r>
              <a:rPr lang="zh-TW" altLang="en-US" u="sng" dirty="0">
                <a:solidFill>
                  <a:srgbClr val="FF0000"/>
                </a:solidFill>
              </a:rPr>
              <a:t>可自訂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Value</a:t>
            </a:r>
            <a:r>
              <a:rPr lang="zh-TW" altLang="en-US" dirty="0" smtClean="0"/>
              <a:t>為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u="sng" dirty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stringsAsFactors</a:t>
            </a:r>
            <a:r>
              <a:rPr lang="zh-TW" altLang="en-US" dirty="0"/>
              <a:t>為</a:t>
            </a:r>
            <a:r>
              <a:rPr lang="zh-TW" altLang="en-US" dirty="0" smtClean="0"/>
              <a:t>是不是因子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可自選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02" y="3684182"/>
            <a:ext cx="7077075" cy="309086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586194" y="3684182"/>
            <a:ext cx="3417814" cy="309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65</a:t>
            </a:r>
            <a:r>
              <a:rPr lang="zh-TW" altLang="en-US" dirty="0" smtClean="0"/>
              <a:t>行</a:t>
            </a:r>
            <a:r>
              <a:rPr lang="en-US" altLang="zh-TW" u="sng" dirty="0" smtClean="0">
                <a:solidFill>
                  <a:srgbClr val="FF0000"/>
                </a:solidFill>
              </a:rPr>
              <a:t>value3</a:t>
            </a:r>
            <a:r>
              <a:rPr lang="zh-TW" altLang="en-US" sz="2600" u="sng" dirty="0" smtClean="0">
                <a:solidFill>
                  <a:srgbClr val="FF0000"/>
                </a:solidFill>
              </a:rPr>
              <a:t>對應</a:t>
            </a:r>
            <a:r>
              <a:rPr lang="en-US" altLang="zh-TW" sz="2600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35</a:t>
            </a:r>
            <a:r>
              <a:rPr lang="zh-TW" altLang="en-US" dirty="0" smtClean="0"/>
              <a:t>行</a:t>
            </a:r>
            <a:r>
              <a:rPr lang="zh-TW" altLang="en-US" dirty="0"/>
              <a:t>的</a:t>
            </a:r>
            <a:r>
              <a:rPr lang="en-US" altLang="zh-TW" sz="2600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sz="2600" u="sng" dirty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，所要輸出的為</a:t>
            </a:r>
            <a:r>
              <a:rPr lang="en-US" altLang="zh-TW" dirty="0" err="1" smtClean="0"/>
              <a:t>sliderValues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的內容。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66</a:t>
            </a:r>
            <a:r>
              <a:rPr lang="zh-TW" altLang="en-US" dirty="0" smtClean="0"/>
              <a:t>行為輸出</a:t>
            </a:r>
            <a:r>
              <a:rPr lang="en-US" altLang="zh-TW" dirty="0" smtClean="0"/>
              <a:t>g function</a:t>
            </a:r>
            <a:r>
              <a:rPr lang="zh-TW" altLang="en-US" dirty="0" smtClean="0"/>
              <a:t>的</a:t>
            </a:r>
            <a:r>
              <a:rPr lang="zh-TW" altLang="en-US" dirty="0"/>
              <a:t>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86192" y="1673571"/>
            <a:ext cx="10423951" cy="3350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 儲存起來，因此就會有</a:t>
            </a:r>
            <a:r>
              <a:rPr lang="en-US" altLang="zh-TW" dirty="0" err="1" smtClean="0"/>
              <a:t>ui.R</a:t>
            </a:r>
            <a:r>
              <a:rPr lang="zh-TW" altLang="en-US" dirty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server.R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因為要</a:t>
            </a:r>
            <a:r>
              <a:rPr lang="zh-TW" altLang="en-US" u="sng" dirty="0">
                <a:solidFill>
                  <a:srgbClr val="FF0000"/>
                </a:solidFill>
              </a:rPr>
              <a:t>架</a:t>
            </a:r>
            <a:r>
              <a:rPr lang="zh-TW" altLang="en-US" u="sng" dirty="0" smtClean="0">
                <a:solidFill>
                  <a:srgbClr val="FF0000"/>
                </a:solidFill>
              </a:rPr>
              <a:t>接到</a:t>
            </a:r>
            <a:r>
              <a:rPr lang="en-US" altLang="zh-TW" u="sng" dirty="0" smtClean="0">
                <a:solidFill>
                  <a:srgbClr val="FF0000"/>
                </a:solidFill>
              </a:rPr>
              <a:t>web</a:t>
            </a:r>
            <a:r>
              <a:rPr lang="zh-TW" altLang="en-US" dirty="0" smtClean="0"/>
              <a:t>上，所以</a:t>
            </a:r>
            <a:r>
              <a:rPr lang="zh-TW" altLang="en-US" u="sng" dirty="0" smtClean="0">
                <a:solidFill>
                  <a:srgbClr val="FF0000"/>
                </a:solidFill>
              </a:rPr>
              <a:t>須寫一個包裝程式</a:t>
            </a:r>
            <a:r>
              <a:rPr lang="zh-TW" altLang="en-US" dirty="0" smtClean="0"/>
              <a:t>，以後就只該程式執行。先</a:t>
            </a:r>
            <a:r>
              <a:rPr lang="zh-TW" altLang="en-US" u="sng" dirty="0" smtClean="0">
                <a:solidFill>
                  <a:srgbClr val="FF0000"/>
                </a:solidFill>
              </a:rPr>
              <a:t>將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ui.R</a:t>
            </a:r>
            <a:r>
              <a:rPr lang="zh-TW" altLang="en-US" u="sng" dirty="0">
                <a:solidFill>
                  <a:srgbClr val="FF0000"/>
                </a:solidFill>
              </a:rPr>
              <a:t>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server.R</a:t>
            </a:r>
            <a:r>
              <a:rPr lang="zh-TW" altLang="en-US" dirty="0" smtClean="0"/>
              <a:t>，還有</a:t>
            </a:r>
            <a:r>
              <a:rPr lang="zh-TW" altLang="en-US" u="sng" dirty="0" smtClean="0">
                <a:solidFill>
                  <a:srgbClr val="FF0000"/>
                </a:solidFill>
              </a:rPr>
              <a:t>所需數據放在一個資料夾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先</a:t>
            </a:r>
            <a:r>
              <a:rPr lang="zh-TW" altLang="en-US" u="sng" dirty="0" smtClean="0">
                <a:solidFill>
                  <a:srgbClr val="FF0000"/>
                </a:solidFill>
              </a:rPr>
              <a:t>設定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setwd</a:t>
            </a:r>
            <a:r>
              <a:rPr lang="zh-TW" altLang="en-US" u="sng" dirty="0" smtClean="0">
                <a:solidFill>
                  <a:srgbClr val="FF0000"/>
                </a:solidFill>
              </a:rPr>
              <a:t>該資料夾的路徑位址</a:t>
            </a:r>
            <a:r>
              <a:rPr lang="zh-TW" altLang="en-US" dirty="0" smtClean="0"/>
              <a:t>，</a:t>
            </a:r>
            <a:r>
              <a:rPr lang="zh-TW" altLang="en-US" u="sng" dirty="0" smtClean="0">
                <a:solidFill>
                  <a:srgbClr val="FF0000"/>
                </a:solidFill>
              </a:rPr>
              <a:t>設定好後就把它註解</a:t>
            </a:r>
            <a:r>
              <a:rPr lang="zh-TW" altLang="en-US" dirty="0" smtClean="0"/>
              <a:t>起來，若沒有註解架接到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時程式會搞不清楚到底在哪執行，須</a:t>
            </a:r>
            <a:r>
              <a:rPr lang="zh-TW" altLang="en-US" u="sng" dirty="0" smtClean="0">
                <a:solidFill>
                  <a:srgbClr val="FF0000"/>
                </a:solidFill>
              </a:rPr>
              <a:t>避免程式會判斷錯誤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42" y="5050964"/>
            <a:ext cx="7062788" cy="1700213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1586192" y="5023885"/>
            <a:ext cx="3171878" cy="175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行到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行都是在匯入該路徑的相關數據檔案。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Shiny in 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/>
              <a:t>撰寫好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及</a:t>
            </a:r>
            <a:r>
              <a:rPr lang="en-US" altLang="zh-TW" u="sng" dirty="0" smtClean="0">
                <a:solidFill>
                  <a:srgbClr val="FF0000"/>
                </a:solidFill>
              </a:rPr>
              <a:t>global</a:t>
            </a:r>
            <a:r>
              <a:rPr lang="zh-TW" altLang="en-US" dirty="0" smtClean="0"/>
              <a:t>後，</a:t>
            </a:r>
            <a:r>
              <a:rPr lang="zh-TW" altLang="en-US" dirty="0"/>
              <a:t>都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u="sng" dirty="0">
                <a:solidFill>
                  <a:srgbClr val="FF0000"/>
                </a:solidFill>
              </a:rPr>
              <a:t>成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為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dirty="0" smtClean="0"/>
              <a:t>，不然架接到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時會不能執行。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 shiny</a:t>
            </a:r>
            <a:r>
              <a:rPr lang="zh-TW" altLang="en-US" dirty="0" smtClean="0"/>
              <a:t>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，這裡使用</a:t>
            </a:r>
            <a:r>
              <a:rPr lang="en-US" altLang="zh-TW" u="sng" dirty="0" smtClean="0">
                <a:solidFill>
                  <a:srgbClr val="FF0000"/>
                </a:solidFill>
              </a:rPr>
              <a:t>shinyapps.io</a:t>
            </a:r>
            <a:r>
              <a:rPr lang="zh-TW" altLang="en-US" dirty="0" smtClean="0"/>
              <a:t>的這個雲端網站，它可使用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註冊或是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註冊或自行建立一個新的帳號，註冊完成都是免費帳號，而免費帳號最多只能上傳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個檔案，但是可以刪除之前的檔案，再重複上傳。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2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Shiny-save with 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1"/>
            <a:ext cx="10189364" cy="1326600"/>
          </a:xfrm>
        </p:spPr>
        <p:txBody>
          <a:bodyPr/>
          <a:lstStyle/>
          <a:p>
            <a:r>
              <a:rPr lang="zh-TW" altLang="en-US" dirty="0" smtClean="0"/>
              <a:t>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的檔案全部儲存成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才能架接到</a:t>
            </a:r>
            <a:r>
              <a:rPr lang="en-US" altLang="zh-TW" dirty="0" smtClean="0"/>
              <a:t>shinyapp.io</a:t>
            </a:r>
            <a:r>
              <a:rPr lang="zh-TW" altLang="en-US" dirty="0" smtClean="0"/>
              <a:t>的網頁上。</a:t>
            </a:r>
            <a:endParaRPr lang="en-US" altLang="zh-TW" dirty="0" smtClean="0"/>
          </a:p>
          <a:p>
            <a:r>
              <a:rPr lang="en-US" altLang="zh-TW" dirty="0" smtClean="0"/>
              <a:t>File &gt; Save with Encoding &gt; UTF-8 &gt; OK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23" y="2950536"/>
            <a:ext cx="5326601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" y="2950536"/>
            <a:ext cx="6089942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Shiny-Run App with </a:t>
            </a:r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136201" cy="532684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來執行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程式，點選</a:t>
            </a:r>
            <a:r>
              <a:rPr lang="en-US" altLang="zh-TW" dirty="0" smtClean="0"/>
              <a:t>”Run App”</a:t>
            </a:r>
            <a:r>
              <a:rPr lang="zh-TW" altLang="en-US" dirty="0" smtClean="0"/>
              <a:t>，會跳出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的獨立視窗。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25" y="2393275"/>
            <a:ext cx="5762952" cy="365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0" y="2845158"/>
            <a:ext cx="5668589" cy="2752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Shiny-Upload to web step 1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“Publish”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"Publish Application”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它會要你連接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Publishing Account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，按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“next”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後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”ShinyApps.io”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42614"/>
            <a:ext cx="5476194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1" y="2842614"/>
            <a:ext cx="5490531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5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”your account on 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，來創建帳號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會跳出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shinyapp.io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的網站，去註冊帳號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”sign up”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6332549" y="2803479"/>
            <a:ext cx="5512121" cy="3517576"/>
            <a:chOff x="6773800" y="2618015"/>
            <a:chExt cx="4852143" cy="30956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800" y="2618015"/>
              <a:ext cx="4852143" cy="3095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>
              <a:off x="7625443" y="3810000"/>
              <a:ext cx="353786" cy="24492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03479"/>
            <a:ext cx="5516659" cy="351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登入頁面，選擇用哪種方式註冊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Google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GitHub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或創一個新的都可以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創建好並登入後，選擇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Account”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”Tokens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這是一組金鑰，用於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上使用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25351"/>
            <a:ext cx="5541678" cy="35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6352674" y="2825350"/>
            <a:ext cx="5491996" cy="3522287"/>
            <a:chOff x="6724814" y="2615122"/>
            <a:chExt cx="4863029" cy="31025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814" y="2615122"/>
              <a:ext cx="4863029" cy="3102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向下箭號 3"/>
            <p:cNvSpPr/>
            <p:nvPr/>
          </p:nvSpPr>
          <p:spPr>
            <a:xfrm>
              <a:off x="7659461" y="3316571"/>
              <a:ext cx="109537" cy="12025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4338" y="581227"/>
            <a:ext cx="8911687" cy="12635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the Shiny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247843" cy="37776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TW" sz="2000" dirty="0" err="1" smtClean="0"/>
              <a:t>Rstudio</a:t>
            </a:r>
            <a:r>
              <a:rPr lang="zh-TW" altLang="en-US" sz="2000" dirty="0" smtClean="0"/>
              <a:t>的</a:t>
            </a:r>
            <a:r>
              <a:rPr lang="en-US" altLang="zh-TW" sz="2000" i="1" dirty="0" smtClean="0"/>
              <a:t>shiny</a:t>
            </a:r>
            <a:r>
              <a:rPr lang="zh-TW" altLang="en-US" sz="2000" dirty="0" smtClean="0"/>
              <a:t>套件能夠幫助你快速地建立一個互動式網頁，不需要擔心不懂網頁語言。</a:t>
            </a:r>
          </a:p>
          <a:p>
            <a:pPr algn="just">
              <a:lnSpc>
                <a:spcPct val="170000"/>
              </a:lnSpc>
            </a:pPr>
            <a:r>
              <a:rPr lang="zh-TW" altLang="en-US" sz="2000" dirty="0" smtClean="0"/>
              <a:t>互動網頁基本上是透過使用者介面</a:t>
            </a:r>
            <a:r>
              <a:rPr lang="en-US" altLang="zh-TW" sz="2000" dirty="0" smtClean="0"/>
              <a:t>(user interface, </a:t>
            </a:r>
            <a:r>
              <a:rPr lang="en-US" altLang="zh-TW" sz="2000" dirty="0" err="1" smtClean="0"/>
              <a:t>ui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，這裡是網頁瀏覽器，讓使用者輸入參數。這些參數會送到電腦運算，運算完的結果會再傳回到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讓使用者看。這裡的電腦可以是個人主機或雲端主機，統稱為伺服器</a:t>
            </a:r>
            <a:r>
              <a:rPr lang="en-US" altLang="zh-TW" sz="2000" dirty="0" smtClean="0"/>
              <a:t>server——</a:t>
            </a:r>
            <a:r>
              <a:rPr lang="zh-TW" altLang="en-US" sz="2000" dirty="0" smtClean="0"/>
              <a:t>「伺服」的意思是「伺機」在旁等候呼叫「服務」的意思，所以這個電腦是隨時在注意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有沒有動作。很明顯的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，而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output</a:t>
            </a:r>
            <a:r>
              <a:rPr lang="zh-TW" altLang="en-US" sz="2000" dirty="0" smtClean="0"/>
              <a:t>然後放回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讓使用者看到結果。</a:t>
            </a:r>
          </a:p>
          <a:p>
            <a:pPr algn="just">
              <a:lnSpc>
                <a:spcPct val="170000"/>
              </a:lnSpc>
            </a:pP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18" y="4932843"/>
            <a:ext cx="4962525" cy="19145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29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994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“Show”&gt;”Copy to clipboard”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，再將整串複製下來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回到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中，把剛剛的金鑰貼上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57246"/>
            <a:ext cx="5502193" cy="3506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857246"/>
            <a:ext cx="5523614" cy="35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左箭號 7"/>
          <p:cNvSpPr/>
          <p:nvPr/>
        </p:nvSpPr>
        <p:spPr>
          <a:xfrm>
            <a:off x="9851192" y="4270237"/>
            <a:ext cx="402771" cy="277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88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97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左側點選要上傳的檔案，右側點選你要上傳到哪個帳號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打上該網頁名稱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不能有空白格，以英文為主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Rstudio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上開始執行程式，之後就會跳出網頁視窗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網址前面為帳號名稱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，最後為你輸入的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8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4" y="3001608"/>
            <a:ext cx="5513520" cy="350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27" y="3001608"/>
            <a:ext cx="5250302" cy="3500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5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1.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shiny.rstudio.com/gallery/widget-gallery.html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2.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bookdown.org/tpemartin/shiny_intro/shiny-part-i.html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3. </a:t>
            </a:r>
            <a:r>
              <a:rPr lang="en-US" altLang="zh-TW" dirty="0">
                <a:hlinkClick r:id="rId4"/>
              </a:rPr>
              <a:t>https://www.shinyapps.io/admin/#/</a:t>
            </a:r>
            <a:r>
              <a:rPr lang="en-US" altLang="zh-TW" dirty="0" smtClean="0">
                <a:hlinkClick r:id="rId4"/>
              </a:rPr>
              <a:t>login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r>
              <a:rPr lang="en-US" altLang="zh-TW" dirty="0" err="1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25563"/>
            <a:ext cx="11256335" cy="547927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/>
              <a:t>的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/>
              <a:t>設計即</a:t>
            </a:r>
            <a:r>
              <a:rPr lang="zh-TW" altLang="en-US" u="sng" dirty="0">
                <a:solidFill>
                  <a:srgbClr val="FF0000"/>
                </a:solidFill>
              </a:rPr>
              <a:t>為網頁設計</a:t>
            </a:r>
            <a:r>
              <a:rPr lang="zh-TW" altLang="en-US" dirty="0"/>
              <a:t>，而網頁設計時頁面的物件位置有固定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(Fixed)</a:t>
            </a:r>
            <a:r>
              <a:rPr lang="zh-TW" altLang="en-US" dirty="0" smtClean="0"/>
              <a:t>與</a:t>
            </a:r>
            <a:r>
              <a:rPr lang="zh-TW" altLang="en-US" dirty="0"/>
              <a:t>流動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(Fluid)</a:t>
            </a:r>
            <a:r>
              <a:rPr lang="zh-TW" altLang="en-US" dirty="0" smtClean="0"/>
              <a:t>兩大類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混</a:t>
            </a:r>
            <a:r>
              <a:rPr lang="zh-TW" altLang="en-US" dirty="0"/>
              <a:t>用的則稱為</a:t>
            </a:r>
            <a:r>
              <a:rPr lang="en-US" altLang="zh-TW" dirty="0" smtClean="0"/>
              <a:t>Elastic)——</a:t>
            </a:r>
            <a:r>
              <a:rPr lang="zh-TW" altLang="en-US" dirty="0"/>
              <a:t>後者比較不會因為每個人螢幕的尺寸不同而產生頁面扭曲、物件錯置</a:t>
            </a:r>
            <a:r>
              <a:rPr lang="zh-TW" altLang="en-US" dirty="0" smtClean="0"/>
              <a:t>；</a:t>
            </a:r>
            <a:r>
              <a:rPr lang="en-US" altLang="zh-TW" i="1" dirty="0" smtClean="0"/>
              <a:t>shiny</a:t>
            </a:r>
            <a:r>
              <a:rPr lang="zh-TW" altLang="en-US" dirty="0"/>
              <a:t>採流動</a:t>
            </a:r>
            <a:r>
              <a:rPr lang="zh-TW" altLang="en-US" dirty="0" smtClean="0"/>
              <a:t>佈局</a:t>
            </a:r>
            <a:r>
              <a:rPr lang="en-US" altLang="zh-TW" dirty="0" smtClean="0"/>
              <a:t>(Fluid layout)</a:t>
            </a:r>
            <a:r>
              <a:rPr lang="zh-TW" altLang="en-US" dirty="0" smtClean="0"/>
              <a:t>來</a:t>
            </a:r>
            <a:r>
              <a:rPr lang="zh-TW" altLang="en-US" dirty="0"/>
              <a:t>定義</a:t>
            </a:r>
            <a:r>
              <a:rPr lang="en-US" altLang="zh-TW" dirty="0" err="1"/>
              <a:t>ui</a:t>
            </a:r>
            <a:r>
              <a:rPr lang="zh-TW" altLang="en-US" dirty="0"/>
              <a:t>上各物件呈現的位置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在編輯</a:t>
            </a:r>
            <a:r>
              <a:rPr lang="en-US" altLang="zh-TW" dirty="0" err="1"/>
              <a:t>ui</a:t>
            </a:r>
            <a:r>
              <a:rPr lang="zh-TW" altLang="en-US" dirty="0"/>
              <a:t>時，很重要的重點是</a:t>
            </a:r>
            <a:r>
              <a:rPr lang="zh-TW" altLang="en-US" u="sng" dirty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/>
              <a:t>或是</a:t>
            </a:r>
            <a:r>
              <a:rPr lang="zh-TW" altLang="en-US" u="sng" dirty="0">
                <a:solidFill>
                  <a:srgbClr val="FF0000"/>
                </a:solidFill>
              </a:rPr>
              <a:t>撰寫字串</a:t>
            </a:r>
            <a:r>
              <a:rPr lang="zh-TW" altLang="en-US" dirty="0"/>
              <a:t>，會讓</a:t>
            </a:r>
            <a:r>
              <a:rPr lang="en-US" altLang="zh-TW" dirty="0"/>
              <a:t>code</a:t>
            </a:r>
            <a:r>
              <a:rPr lang="zh-TW" altLang="en-US" dirty="0"/>
              <a:t>於網頁版呈現時</a:t>
            </a:r>
            <a:r>
              <a:rPr lang="zh-TW" altLang="en-US" u="sng" dirty="0">
                <a:solidFill>
                  <a:srgbClr val="FF0000"/>
                </a:solidFill>
              </a:rPr>
              <a:t>產生莫名錯誤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儲存</a:t>
            </a:r>
            <a:r>
              <a:rPr lang="en-US" altLang="zh-TW" dirty="0" err="1"/>
              <a:t>ui</a:t>
            </a:r>
            <a:r>
              <a:rPr lang="en-US" altLang="zh-TW" dirty="0"/>
              <a:t> code</a:t>
            </a:r>
            <a:r>
              <a:rPr lang="zh-TW" altLang="en-US" dirty="0" smtClean="0"/>
              <a:t>時，</a:t>
            </a:r>
            <a:r>
              <a:rPr lang="en-US" altLang="zh-TW" dirty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dirty="0"/>
              <a:t>使用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just"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首先，先行寫入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fluidPAge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，再裡面續寫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titlePanel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，裡面放的是該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主題名稱。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sidebarLayout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中續寫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sidebarPanel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，這裡是寫下你要的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輸入元素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fluidPage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為自行輸入數值框，</a:t>
            </a:r>
            <a:r>
              <a:rPr lang="zh-TW" altLang="en-US" dirty="0"/>
              <a:t>可</a:t>
            </a:r>
            <a:r>
              <a:rPr lang="zh-TW" altLang="en-US" dirty="0" smtClean="0"/>
              <a:t>從</a:t>
            </a:r>
            <a:r>
              <a:rPr lang="zh-TW" altLang="en-US" dirty="0"/>
              <a:t>文獻</a:t>
            </a:r>
            <a:r>
              <a:rPr lang="zh-TW" altLang="en-US" dirty="0" smtClean="0"/>
              <a:t>網頁上自行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寫法。</a:t>
            </a:r>
            <a:r>
              <a:rPr lang="en-US" altLang="zh-TW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”temp”</a:t>
            </a:r>
            <a:r>
              <a:rPr lang="zh-TW" altLang="en-US" dirty="0" smtClean="0"/>
              <a:t>為該</a:t>
            </a:r>
            <a:r>
              <a:rPr lang="zh-TW" altLang="en-US" u="sng" dirty="0" smtClean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，要</a:t>
            </a:r>
            <a:r>
              <a:rPr lang="zh-TW" altLang="en-US" u="sng" dirty="0" smtClean="0">
                <a:solidFill>
                  <a:srgbClr val="FF0000"/>
                </a:solidFill>
              </a:rPr>
              <a:t>與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r>
              <a:rPr lang="en-US" altLang="zh-TW" u="sng" dirty="0" smtClean="0">
                <a:solidFill>
                  <a:srgbClr val="FF0000"/>
                </a:solidFill>
              </a:rPr>
              <a:t>label</a:t>
            </a:r>
            <a:r>
              <a:rPr lang="zh-TW" altLang="en-US" u="sng" dirty="0" smtClean="0">
                <a:solidFill>
                  <a:srgbClr val="FF0000"/>
                </a:solidFill>
              </a:rPr>
              <a:t>為輸入框的名稱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h3</a:t>
            </a:r>
            <a:r>
              <a:rPr lang="zh-TW" altLang="en-US" dirty="0" smtClean="0"/>
              <a:t>為字體大小。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可以自行設定初始值，也可以不用設定。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 for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496170" cy="497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在這個網頁</a:t>
            </a:r>
            <a:r>
              <a:rPr lang="zh-TW" altLang="en-US" dirty="0" smtClean="0"/>
              <a:t>上可以看到</a:t>
            </a:r>
            <a:r>
              <a:rPr lang="zh-TW" altLang="en-US" u="sng" dirty="0" smtClean="0">
                <a:solidFill>
                  <a:srgbClr val="FF0000"/>
                </a:solidFill>
              </a:rPr>
              <a:t>各種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的型態</a:t>
            </a:r>
            <a:r>
              <a:rPr lang="zh-TW" altLang="en-US" dirty="0" smtClean="0"/>
              <a:t>，可以點進去看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如何撰寫，</a:t>
            </a:r>
            <a:r>
              <a:rPr lang="zh-TW" altLang="en-US" u="sng" dirty="0" smtClean="0">
                <a:solidFill>
                  <a:srgbClr val="FF0000"/>
                </a:solidFill>
              </a:rPr>
              <a:t>選擇</a:t>
            </a:r>
            <a:r>
              <a:rPr lang="zh-TW" altLang="en-US" dirty="0" smtClean="0"/>
              <a:t>自己所</a:t>
            </a:r>
            <a:r>
              <a:rPr lang="zh-TW" altLang="en-US" u="sng" dirty="0" smtClean="0">
                <a:solidFill>
                  <a:srgbClr val="FF0000"/>
                </a:solidFill>
              </a:rPr>
              <a:t>需要的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型態</a:t>
            </a:r>
            <a:r>
              <a:rPr lang="zh-TW" altLang="en-US" dirty="0" smtClean="0"/>
              <a:t>，再複製起來</a:t>
            </a:r>
            <a:r>
              <a:rPr lang="zh-TW" altLang="en-US" u="sng" dirty="0" smtClean="0">
                <a:solidFill>
                  <a:srgbClr val="FF0000"/>
                </a:solidFill>
              </a:rPr>
              <a:t>放到</a:t>
            </a:r>
            <a:r>
              <a:rPr lang="zh-TW" altLang="en-US" dirty="0" smtClean="0"/>
              <a:t>自己的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 code</a:t>
            </a:r>
            <a:r>
              <a:rPr lang="zh-TW" altLang="en-US" dirty="0" smtClean="0"/>
              <a:t>裡面。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4" y="1875589"/>
            <a:ext cx="6667819" cy="425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 err="1" smtClean="0">
                <a:solidFill>
                  <a:srgbClr val="FF0000"/>
                </a:solidFill>
              </a:rPr>
              <a:t>hr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只是一個</a:t>
            </a:r>
            <a:r>
              <a:rPr lang="zh-TW" altLang="en-US" u="sng" dirty="0">
                <a:solidFill>
                  <a:srgbClr val="FF0000"/>
                </a:solidFill>
              </a:rPr>
              <a:t>分行的</a:t>
            </a:r>
            <a:r>
              <a:rPr lang="zh-TW" altLang="en-US" u="sng" dirty="0" smtClean="0">
                <a:solidFill>
                  <a:srgbClr val="FF0000"/>
                </a:solidFill>
              </a:rPr>
              <a:t>符號</a:t>
            </a:r>
            <a:r>
              <a:rPr lang="zh-TW" altLang="en-US" dirty="0" smtClean="0"/>
              <a:t>，可以在其中添加分行標誌，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fluidRow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這一行主要是</a:t>
            </a:r>
            <a:r>
              <a:rPr lang="zh-TW" altLang="en-US" u="sng" dirty="0">
                <a:solidFill>
                  <a:srgbClr val="FF0000"/>
                </a:solidFill>
              </a:rPr>
              <a:t>在</a:t>
            </a:r>
            <a:r>
              <a:rPr lang="en-US" altLang="zh-TW" u="sng" dirty="0">
                <a:solidFill>
                  <a:srgbClr val="FF0000"/>
                </a:solidFill>
              </a:rPr>
              <a:t>server</a:t>
            </a:r>
            <a:r>
              <a:rPr lang="zh-TW" altLang="en-US" u="sng" dirty="0">
                <a:solidFill>
                  <a:srgbClr val="FF0000"/>
                </a:solidFill>
              </a:rPr>
              <a:t>上</a:t>
            </a:r>
            <a:r>
              <a:rPr lang="zh-TW" altLang="en-US" dirty="0" smtClean="0"/>
              <a:t>你要</a:t>
            </a:r>
            <a:r>
              <a:rPr lang="zh-TW" altLang="en-US" u="sng" dirty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，有對應的點，才能正確輸出該段數值。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mainPanel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裡面主要存放上述的東西需要輸出的對應名稱。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30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為上述的輸入框統整成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因子表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的名稱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31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是</a:t>
            </a:r>
            <a:r>
              <a:rPr lang="zh-TW" altLang="en-US" u="sng" dirty="0" smtClean="0">
                <a:solidFill>
                  <a:srgbClr val="FF0000"/>
                </a:solidFill>
              </a:rPr>
              <a:t>以表格輸出</a:t>
            </a:r>
            <a:r>
              <a:rPr lang="zh-TW" altLang="en-US" dirty="0" smtClean="0"/>
              <a:t>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33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在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中計算結果的元素名稱。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Summy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79" y="4017841"/>
            <a:ext cx="4859080" cy="2642126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 smtClean="0"/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/>
              <a:t>主要是負責</a:t>
            </a:r>
            <a:r>
              <a:rPr lang="zh-TW" altLang="en-US" u="sng" dirty="0" smtClean="0">
                <a:solidFill>
                  <a:srgbClr val="FF0000"/>
                </a:solidFill>
              </a:rPr>
              <a:t>邏輯與事件</a:t>
            </a:r>
            <a:r>
              <a:rPr lang="zh-TW" altLang="en-US" dirty="0" smtClean="0"/>
              <a:t>的部分。計算式或是自訂的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都是在這邊做撰寫與編輯，最主要還是需要與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做呼應，才能正確的輸出。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在編輯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時，很重要的重點是</a:t>
            </a:r>
            <a:r>
              <a:rPr lang="zh-TW" altLang="en-US" u="sng" dirty="0" smtClean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 smtClean="0"/>
              <a:t>或是</a:t>
            </a:r>
            <a:r>
              <a:rPr lang="zh-TW" altLang="en-US" u="sng" dirty="0" smtClean="0">
                <a:solidFill>
                  <a:srgbClr val="FF0000"/>
                </a:solidFill>
              </a:rPr>
              <a:t>撰寫字串</a:t>
            </a:r>
            <a:r>
              <a:rPr lang="zh-TW" altLang="en-US" dirty="0" smtClean="0"/>
              <a:t>，會讓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於網頁版呈現時</a:t>
            </a:r>
            <a:r>
              <a:rPr lang="zh-TW" altLang="en-US" u="sng" dirty="0" smtClean="0">
                <a:solidFill>
                  <a:srgbClr val="FF0000"/>
                </a:solidFill>
              </a:rPr>
              <a:t>產生莫名錯誤。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/>
              <a:t>儲存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需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 smtClean="0"/>
              <a:t>　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1267</Words>
  <Application>Microsoft Office PowerPoint</Application>
  <PresentationFormat>寬螢幕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標楷體</vt:lpstr>
      <vt:lpstr>Arial</vt:lpstr>
      <vt:lpstr>Cambria</vt:lpstr>
      <vt:lpstr>Century Gothic</vt:lpstr>
      <vt:lpstr>Times New Roman</vt:lpstr>
      <vt:lpstr>Wingdings</vt:lpstr>
      <vt:lpstr>Wingdings 3</vt:lpstr>
      <vt:lpstr>絲縷</vt:lpstr>
      <vt:lpstr>A Web-based Deployment  Package: shiny</vt:lpstr>
      <vt:lpstr>Introduction the Shiny</vt:lpstr>
      <vt:lpstr>Summary ui</vt:lpstr>
      <vt:lpstr>ui code</vt:lpstr>
      <vt:lpstr>ui code</vt:lpstr>
      <vt:lpstr>ui code for reference</vt:lpstr>
      <vt:lpstr>ui code</vt:lpstr>
      <vt:lpstr>ui code</vt:lpstr>
      <vt:lpstr>Summy server</vt:lpstr>
      <vt:lpstr>server code</vt:lpstr>
      <vt:lpstr>server code</vt:lpstr>
      <vt:lpstr>server code</vt:lpstr>
      <vt:lpstr>global code</vt:lpstr>
      <vt:lpstr>Summary Shiny in Web</vt:lpstr>
      <vt:lpstr>Shiny-save with UTF-8</vt:lpstr>
      <vt:lpstr>Shiny-Run App with global.R</vt:lpstr>
      <vt:lpstr>Shiny-Upload to web step 1</vt:lpstr>
      <vt:lpstr>Shiny-Upload to web step 2</vt:lpstr>
      <vt:lpstr>Shiny-Upload to web step 3</vt:lpstr>
      <vt:lpstr>Shiny-shinyapp.io</vt:lpstr>
      <vt:lpstr>Shiny-shinyapp.io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Deployment  Package: shiny</dc:title>
  <dc:creator>Microsoft 帳戶</dc:creator>
  <cp:lastModifiedBy>Microsoft 帳戶</cp:lastModifiedBy>
  <cp:revision>2</cp:revision>
  <dcterms:created xsi:type="dcterms:W3CDTF">2021-06-05T15:24:59Z</dcterms:created>
  <dcterms:modified xsi:type="dcterms:W3CDTF">2021-06-05T15:29:19Z</dcterms:modified>
</cp:coreProperties>
</file>