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7" r:id="rId2"/>
    <p:sldId id="269" r:id="rId3"/>
    <p:sldId id="270" r:id="rId4"/>
    <p:sldId id="299" r:id="rId5"/>
    <p:sldId id="298" r:id="rId6"/>
    <p:sldId id="271" r:id="rId7"/>
    <p:sldId id="273" r:id="rId8"/>
    <p:sldId id="29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300" r:id="rId17"/>
    <p:sldId id="282" r:id="rId18"/>
    <p:sldId id="301" r:id="rId19"/>
    <p:sldId id="284" r:id="rId20"/>
    <p:sldId id="297" r:id="rId21"/>
    <p:sldId id="283" r:id="rId22"/>
    <p:sldId id="296" r:id="rId23"/>
    <p:sldId id="287" r:id="rId24"/>
    <p:sldId id="27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07"/>
    <a:srgbClr val="989999"/>
    <a:srgbClr val="172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1"/>
    <p:restoredTop sz="87315" autoAdjust="0"/>
  </p:normalViewPr>
  <p:slideViewPr>
    <p:cSldViewPr snapToGrid="0" snapToObjects="1">
      <p:cViewPr varScale="1">
        <p:scale>
          <a:sx n="76" d="100"/>
          <a:sy n="76" d="100"/>
        </p:scale>
        <p:origin x="6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TP</a:t>
            </a:r>
            <a:r>
              <a:rPr lang="zh-Hans"/>
              <a:t>查询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lt1"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扫描算子1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Sheet1!$A$2:$A$3</c:f>
              <c:strCache>
                <c:ptCount val="2"/>
                <c:pt idx="0">
                  <c:v>Query 1</c:v>
                </c:pt>
                <c:pt idx="1">
                  <c:v>Query 3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0.55000000000000004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3E-1D46-A56A-D17CDEBCA3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扫描算子2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2">
                  <a:lumMod val="75000"/>
                </a:schemeClr>
              </a:contourClr>
            </a:sp3d>
          </c:spPr>
          <c:invertIfNegative val="0"/>
          <c:cat>
            <c:strRef>
              <c:f>Sheet1!$A$2:$A$3</c:f>
              <c:strCache>
                <c:ptCount val="2"/>
                <c:pt idx="0">
                  <c:v>Query 1</c:v>
                </c:pt>
                <c:pt idx="1">
                  <c:v>Query 3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0.18</c:v>
                </c:pt>
                <c:pt idx="1">
                  <c:v>0.54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3E-1D46-A56A-D17CDEBCA38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JOIN算子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3">
                  <a:lumMod val="75000"/>
                </a:schemeClr>
              </a:contourClr>
            </a:sp3d>
          </c:spPr>
          <c:invertIfNegative val="0"/>
          <c:cat>
            <c:strRef>
              <c:f>Sheet1!$A$2:$A$3</c:f>
              <c:strCache>
                <c:ptCount val="2"/>
                <c:pt idx="0">
                  <c:v>Query 1</c:v>
                </c:pt>
                <c:pt idx="1">
                  <c:v>Query 3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4.37</c:v>
                </c:pt>
                <c:pt idx="1">
                  <c:v>3.37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3E-1D46-A56A-D17CDEBCA38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过滤算子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4">
                  <a:lumMod val="75000"/>
                </a:schemeClr>
              </a:contourClr>
            </a:sp3d>
          </c:spPr>
          <c:invertIfNegative val="0"/>
          <c:cat>
            <c:strRef>
              <c:f>Sheet1!$A$2:$A$3</c:f>
              <c:strCache>
                <c:ptCount val="2"/>
                <c:pt idx="0">
                  <c:v>Query 1</c:v>
                </c:pt>
                <c:pt idx="1">
                  <c:v>Query 3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6.31</c:v>
                </c:pt>
                <c:pt idx="1">
                  <c:v>21.39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E3E-1D46-A56A-D17CDEBCA3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38726863"/>
        <c:axId val="1038728559"/>
        <c:axId val="0"/>
      </c:bar3DChart>
      <c:catAx>
        <c:axId val="1038726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8728559"/>
        <c:crosses val="autoZero"/>
        <c:auto val="1"/>
        <c:lblAlgn val="ctr"/>
        <c:lblOffset val="100"/>
        <c:noMultiLvlLbl val="0"/>
      </c:catAx>
      <c:valAx>
        <c:axId val="1038728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8726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TP</a:t>
            </a:r>
            <a:r>
              <a:rPr lang="zh-Hans"/>
              <a:t>查询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lt1"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扫描算子1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Sheet1!$A$2:$A$3</c:f>
              <c:strCache>
                <c:ptCount val="2"/>
                <c:pt idx="0">
                  <c:v>Query 2</c:v>
                </c:pt>
                <c:pt idx="1">
                  <c:v>Query 4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2.4300000000000002</c:v>
                </c:pt>
                <c:pt idx="1">
                  <c:v>2.78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3B-934B-9F3F-F5E31CF4D80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扫描算子2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2">
                  <a:lumMod val="75000"/>
                </a:schemeClr>
              </a:contourClr>
            </a:sp3d>
          </c:spPr>
          <c:invertIfNegative val="0"/>
          <c:cat>
            <c:strRef>
              <c:f>Sheet1!$A$2:$A$3</c:f>
              <c:strCache>
                <c:ptCount val="2"/>
                <c:pt idx="0">
                  <c:v>Query 2</c:v>
                </c:pt>
                <c:pt idx="1">
                  <c:v>Query 4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3.26</c:v>
                </c:pt>
                <c:pt idx="1">
                  <c:v>3.75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3B-934B-9F3F-F5E31CF4D80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JOIN算子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3">
                  <a:lumMod val="75000"/>
                </a:schemeClr>
              </a:contourClr>
            </a:sp3d>
          </c:spPr>
          <c:invertIfNegative val="0"/>
          <c:cat>
            <c:strRef>
              <c:f>Sheet1!$A$2:$A$3</c:f>
              <c:strCache>
                <c:ptCount val="2"/>
                <c:pt idx="0">
                  <c:v>Query 2</c:v>
                </c:pt>
                <c:pt idx="1">
                  <c:v>Query 4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2886.9</c:v>
                </c:pt>
                <c:pt idx="1">
                  <c:v>3064.6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3B-934B-9F3F-F5E31CF4D80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过滤算子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4">
                  <a:lumMod val="75000"/>
                </a:schemeClr>
              </a:contourClr>
            </a:sp3d>
          </c:spPr>
          <c:invertIfNegative val="0"/>
          <c:cat>
            <c:strRef>
              <c:f>Sheet1!$A$2:$A$3</c:f>
              <c:strCache>
                <c:ptCount val="2"/>
                <c:pt idx="0">
                  <c:v>Query 2</c:v>
                </c:pt>
                <c:pt idx="1">
                  <c:v>Query 4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3949.5</c:v>
                </c:pt>
                <c:pt idx="1">
                  <c:v>9146.9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C3B-934B-9F3F-F5E31CF4D8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38726863"/>
        <c:axId val="1038728559"/>
        <c:axId val="0"/>
      </c:bar3DChart>
      <c:catAx>
        <c:axId val="1038726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8728559"/>
        <c:crosses val="autoZero"/>
        <c:auto val="1"/>
        <c:lblAlgn val="ctr"/>
        <c:lblOffset val="100"/>
        <c:noMultiLvlLbl val="0"/>
      </c:catAx>
      <c:valAx>
        <c:axId val="1038728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8726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AP</a:t>
            </a:r>
            <a:r>
              <a:rPr lang="zh-Hans"/>
              <a:t>查询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lt1"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生成抽象语法树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Query 1</c:v>
                </c:pt>
                <c:pt idx="1">
                  <c:v>Query 2</c:v>
                </c:pt>
                <c:pt idx="2">
                  <c:v>Query 3</c:v>
                </c:pt>
                <c:pt idx="3">
                  <c:v>Query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0.01</c:v>
                </c:pt>
                <c:pt idx="1">
                  <c:v>0.01</c:v>
                </c:pt>
                <c:pt idx="2">
                  <c:v>0.02</c:v>
                </c:pt>
                <c:pt idx="3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84-8241-8F2F-AD937A7C83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生成代码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2">
                  <a:lumMod val="75000"/>
                </a:schemeClr>
              </a:contourClr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Query 1</c:v>
                </c:pt>
                <c:pt idx="1">
                  <c:v>Query 2</c:v>
                </c:pt>
                <c:pt idx="2">
                  <c:v>Query 3</c:v>
                </c:pt>
                <c:pt idx="3">
                  <c:v>Query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0.03</c:v>
                </c:pt>
                <c:pt idx="1">
                  <c:v>0.02</c:v>
                </c:pt>
                <c:pt idx="2">
                  <c:v>0.03</c:v>
                </c:pt>
                <c:pt idx="3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84-8241-8F2F-AD937A7C83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动态载入代码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3">
                  <a:lumMod val="75000"/>
                </a:schemeClr>
              </a:contourClr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Query 1</c:v>
                </c:pt>
                <c:pt idx="1">
                  <c:v>Query 2</c:v>
                </c:pt>
                <c:pt idx="2">
                  <c:v>Query 3</c:v>
                </c:pt>
                <c:pt idx="3">
                  <c:v>Query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0.23</c:v>
                </c:pt>
                <c:pt idx="1">
                  <c:v>0.25</c:v>
                </c:pt>
                <c:pt idx="2">
                  <c:v>0.18</c:v>
                </c:pt>
                <c:pt idx="3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84-8241-8F2F-AD937A7C838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执行查询函数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4">
                  <a:lumMod val="75000"/>
                </a:schemeClr>
              </a:contourClr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Query 1</c:v>
                </c:pt>
                <c:pt idx="1">
                  <c:v>Query 2</c:v>
                </c:pt>
                <c:pt idx="2">
                  <c:v>Query 3</c:v>
                </c:pt>
                <c:pt idx="3">
                  <c:v>Query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0.39</c:v>
                </c:pt>
                <c:pt idx="1">
                  <c:v>6.5</c:v>
                </c:pt>
                <c:pt idx="2">
                  <c:v>2.6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684-8241-8F2F-AD937A7C838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卸载动态代码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5">
                  <a:lumMod val="75000"/>
                </a:schemeClr>
              </a:contourClr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Query 1</c:v>
                </c:pt>
                <c:pt idx="1">
                  <c:v>Query 2</c:v>
                </c:pt>
                <c:pt idx="2">
                  <c:v>Query 3</c:v>
                </c:pt>
                <c:pt idx="3">
                  <c:v>Query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0.04</c:v>
                </c:pt>
                <c:pt idx="1">
                  <c:v>0.05</c:v>
                </c:pt>
                <c:pt idx="2">
                  <c:v>0.05</c:v>
                </c:pt>
                <c:pt idx="3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684-8241-8F2F-AD937A7C83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38726863"/>
        <c:axId val="1038728559"/>
        <c:axId val="0"/>
      </c:bar3DChart>
      <c:catAx>
        <c:axId val="1038726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8728559"/>
        <c:crosses val="autoZero"/>
        <c:auto val="1"/>
        <c:lblAlgn val="ctr"/>
        <c:lblOffset val="100"/>
        <c:noMultiLvlLbl val="0"/>
      </c:catAx>
      <c:valAx>
        <c:axId val="1038728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8726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2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  <a:scene3d>
        <a:camera prst="orthographicFront"/>
        <a:lightRig rig="threePt" dir="t"/>
      </a:scene3d>
      <a:sp3d prstMaterial="translucentPowder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  <a:ln>
        <a:solidFill>
          <a:schemeClr val="phClr">
            <a:lumMod val="7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2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  <a:scene3d>
        <a:camera prst="orthographicFront"/>
        <a:lightRig rig="threePt" dir="t"/>
      </a:scene3d>
      <a:sp3d prstMaterial="translucentPowder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  <a:ln>
        <a:solidFill>
          <a:schemeClr val="phClr">
            <a:lumMod val="7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2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  <a:scene3d>
        <a:camera prst="orthographicFront"/>
        <a:lightRig rig="threePt" dir="t"/>
      </a:scene3d>
      <a:sp3d prstMaterial="translucentPowder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  <a:ln>
        <a:solidFill>
          <a:schemeClr val="phClr">
            <a:lumMod val="7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C4166-9641-4A48-9880-42C513869AE8}" type="datetimeFigureOut">
              <a:rPr kumimoji="1" lang="zh-CN" altLang="en-US" smtClean="0"/>
              <a:t>2020/5/17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5558A-E4EB-9747-9903-FE1FB30971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5295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558A-E4EB-9747-9903-FE1FB309715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804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然后是语法分析与查询树的生成，他们是同步进行的</a:t>
            </a:r>
            <a:endParaRPr kumimoji="1" lang="en-US" altLang="zh-CN" dirty="0"/>
          </a:p>
          <a:p>
            <a:r>
              <a:rPr kumimoji="1" lang="zh-CN" altLang="en-US" dirty="0"/>
              <a:t>对上一步的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序列根据</a:t>
            </a:r>
            <a:r>
              <a:rPr kumimoji="1" lang="en-US" altLang="zh-CN" dirty="0"/>
              <a:t>TP</a:t>
            </a:r>
            <a:r>
              <a:rPr kumimoji="1" lang="zh-CN" altLang="en-US" dirty="0"/>
              <a:t>产生式进行语法分析，随着规约的进行，逐步构建查询树</a:t>
            </a:r>
            <a:endParaRPr kumimoji="1" lang="en-US" altLang="zh-CN" dirty="0"/>
          </a:p>
          <a:p>
            <a:r>
              <a:rPr kumimoji="1" lang="zh-CN" altLang="en-US" dirty="0"/>
              <a:t>首先根据</a:t>
            </a:r>
            <a:r>
              <a:rPr kumimoji="1" lang="en-US" altLang="zh-CN" dirty="0"/>
              <a:t>select</a:t>
            </a:r>
            <a:r>
              <a:rPr kumimoji="1" lang="zh-CN" altLang="en-US" dirty="0"/>
              <a:t>子句生成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结点，然后根据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子句生成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结点，并生成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结点</a:t>
            </a:r>
            <a:endParaRPr kumimoji="1" lang="en-US" altLang="zh-CN" dirty="0"/>
          </a:p>
          <a:p>
            <a:r>
              <a:rPr kumimoji="1" lang="zh-CN" altLang="en-US" dirty="0"/>
              <a:t>最后根据</a:t>
            </a:r>
            <a:r>
              <a:rPr kumimoji="1" lang="en-US" altLang="zh-CN" dirty="0"/>
              <a:t>where</a:t>
            </a:r>
            <a:r>
              <a:rPr kumimoji="1" lang="zh-CN" altLang="en-US" dirty="0"/>
              <a:t>子句生成</a:t>
            </a:r>
            <a:r>
              <a:rPr kumimoji="1" lang="en-US" altLang="zh-CN" dirty="0" err="1"/>
              <a:t>fitler</a:t>
            </a:r>
            <a:r>
              <a:rPr kumimoji="1" lang="zh-CN" altLang="en-US" dirty="0"/>
              <a:t>结点和条件树，条件树的构建是这样自底向上完成的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执行时，自底向上处理查询树，首先对所有数据表进行连接，然后用</a:t>
            </a:r>
            <a:r>
              <a:rPr kumimoji="1" lang="en-US" altLang="zh-CN" dirty="0"/>
              <a:t>filter</a:t>
            </a:r>
            <a:r>
              <a:rPr kumimoji="1" lang="zh-CN" altLang="en-US" dirty="0"/>
              <a:t>遍历过滤结果中的每一行</a:t>
            </a:r>
            <a:endParaRPr kumimoji="1" lang="en-US" altLang="zh-CN" dirty="0"/>
          </a:p>
          <a:p>
            <a:r>
              <a:rPr kumimoji="1" lang="zh-CN" altLang="en-US" dirty="0"/>
              <a:t>过滤时，自顶向下，从根结点开始递归调用，在叶子结点时从物理行中获得实际值，并逐级向上返回过滤结果</a:t>
            </a:r>
            <a:endParaRPr kumimoji="1" lang="en-US" altLang="zh-CN" dirty="0"/>
          </a:p>
          <a:p>
            <a:r>
              <a:rPr kumimoji="1" lang="zh-CN" altLang="en-US" dirty="0"/>
              <a:t>这个过程解释执行，存在大量指针转换和内存访问，</a:t>
            </a:r>
            <a:r>
              <a:rPr kumimoji="1" lang="en-US" altLang="zh-CN" dirty="0"/>
              <a:t>filter</a:t>
            </a:r>
            <a:r>
              <a:rPr kumimoji="1" lang="zh-CN" altLang="en-US" dirty="0"/>
              <a:t>结点过滤完成后，由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结点得到用于输出的列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558A-E4EB-9747-9903-FE1FB309715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9757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刚才展示的</a:t>
            </a:r>
            <a:r>
              <a:rPr kumimoji="1" lang="en-US" altLang="zh-CN" dirty="0"/>
              <a:t>TP</a:t>
            </a:r>
            <a:r>
              <a:rPr kumimoji="1" lang="zh-CN" altLang="en-US" dirty="0"/>
              <a:t>数据查询，就是火山迭代器模型的实现，这里我实现的是简化版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558A-E4EB-9747-9903-FE1FB309715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4220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下面我们开始</a:t>
            </a:r>
            <a:r>
              <a:rPr kumimoji="1" lang="en-US" altLang="zh-CN" dirty="0"/>
              <a:t>AP</a:t>
            </a:r>
            <a:r>
              <a:rPr kumimoji="1" lang="zh-CN" altLang="en-US" dirty="0"/>
              <a:t>模式的介绍，这是</a:t>
            </a:r>
            <a:r>
              <a:rPr kumimoji="1" lang="en-US" altLang="zh-CN" dirty="0"/>
              <a:t>AP</a:t>
            </a:r>
            <a:r>
              <a:rPr kumimoji="1" lang="zh-CN" altLang="en-US" dirty="0"/>
              <a:t>的文法产生式，因为主要面向数据查询，所以基本是</a:t>
            </a:r>
            <a:r>
              <a:rPr kumimoji="1" lang="en-US" altLang="zh-CN" dirty="0"/>
              <a:t>TP</a:t>
            </a:r>
            <a:r>
              <a:rPr kumimoji="1" lang="zh-CN" altLang="en-US" dirty="0"/>
              <a:t>模式的子集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558A-E4EB-9747-9903-FE1FB309715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1101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然后介绍</a:t>
            </a:r>
            <a:r>
              <a:rPr kumimoji="1" lang="en-US" altLang="zh-CN" dirty="0"/>
              <a:t>AP</a:t>
            </a:r>
            <a:r>
              <a:rPr kumimoji="1" lang="zh-CN" altLang="en-US" dirty="0"/>
              <a:t>数据查询流程</a:t>
            </a:r>
            <a:endParaRPr kumimoji="1" lang="en-US" altLang="zh-CN" dirty="0"/>
          </a:p>
          <a:p>
            <a:r>
              <a:rPr kumimoji="1" lang="zh-CN" altLang="en-US" dirty="0"/>
              <a:t>这是跟刚才相同的</a:t>
            </a:r>
            <a:r>
              <a:rPr kumimoji="1" lang="en-US" altLang="zh-CN" dirty="0" err="1"/>
              <a:t>sql</a:t>
            </a:r>
            <a:r>
              <a:rPr kumimoji="1" lang="zh-CN" altLang="en-US" dirty="0"/>
              <a:t>语句</a:t>
            </a:r>
            <a:endParaRPr kumimoji="1" lang="en-US" altLang="zh-CN" dirty="0"/>
          </a:p>
          <a:p>
            <a:r>
              <a:rPr kumimoji="1" lang="zh-CN" altLang="en-US" dirty="0"/>
              <a:t>因为使用了相同的词法分析，所以得到的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序列完全相同</a:t>
            </a:r>
            <a:endParaRPr kumimoji="1" lang="en-US" altLang="zh-CN" dirty="0"/>
          </a:p>
          <a:p>
            <a:r>
              <a:rPr kumimoji="1" lang="zh-CN" altLang="en-US" dirty="0"/>
              <a:t>但语法分析的结果不再是查询树，而是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个集合、</a:t>
            </a:r>
            <a:endParaRPr kumimoji="1" lang="en-US" altLang="zh-CN" dirty="0"/>
          </a:p>
          <a:p>
            <a:r>
              <a:rPr kumimoji="1" lang="zh-CN" altLang="en-US" dirty="0"/>
              <a:t>一个是由</a:t>
            </a:r>
            <a:r>
              <a:rPr kumimoji="1" lang="en-US" altLang="zh-CN" dirty="0"/>
              <a:t>where</a:t>
            </a:r>
            <a:r>
              <a:rPr kumimoji="1" lang="zh-CN" altLang="en-US" dirty="0"/>
              <a:t>子句得到的条件集合，分为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条件和简单条件</a:t>
            </a:r>
            <a:endParaRPr kumimoji="1" lang="en-US" altLang="zh-CN" dirty="0"/>
          </a:p>
          <a:p>
            <a:r>
              <a:rPr kumimoji="1" lang="zh-CN" altLang="en-US" dirty="0"/>
              <a:t>一个是由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子句得到的数据表集合</a:t>
            </a:r>
            <a:endParaRPr kumimoji="1" lang="en-US" altLang="zh-CN" dirty="0"/>
          </a:p>
          <a:p>
            <a:r>
              <a:rPr kumimoji="1" lang="zh-CN" altLang="en-US" dirty="0"/>
              <a:t>最后是由</a:t>
            </a:r>
            <a:r>
              <a:rPr kumimoji="1" lang="en-US" altLang="zh-CN" dirty="0"/>
              <a:t>select</a:t>
            </a:r>
            <a:r>
              <a:rPr kumimoji="1" lang="zh-CN" altLang="en-US" dirty="0"/>
              <a:t>子句得到的列集合</a:t>
            </a:r>
            <a:endParaRPr kumimoji="1" lang="en-US" altLang="zh-CN" dirty="0"/>
          </a:p>
          <a:p>
            <a:r>
              <a:rPr kumimoji="1" lang="en-US" altLang="zh-CN" dirty="0"/>
              <a:t>AP</a:t>
            </a:r>
            <a:r>
              <a:rPr kumimoji="1" lang="zh-CN" altLang="en-US" dirty="0"/>
              <a:t>模式中将语法分析和查询树的生成分离，是为了构建更好的树结构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558A-E4EB-9747-9903-FE1FB309715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2087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然后由这三个集合生成查询树</a:t>
            </a:r>
            <a:endParaRPr kumimoji="1" lang="en-US" altLang="zh-CN" dirty="0"/>
          </a:p>
          <a:p>
            <a:r>
              <a:rPr kumimoji="1" lang="zh-CN" altLang="en-US" dirty="0"/>
              <a:t>（这里便于展示，</a:t>
            </a:r>
            <a:r>
              <a:rPr kumimoji="1" lang="en-US" altLang="zh-CN" dirty="0"/>
              <a:t>Op</a:t>
            </a:r>
            <a:r>
              <a:rPr kumimoji="1" lang="zh-CN" altLang="en-US" dirty="0"/>
              <a:t>节点与</a:t>
            </a:r>
            <a:r>
              <a:rPr kumimoji="1" lang="en-US" altLang="zh-CN" dirty="0"/>
              <a:t>TP</a:t>
            </a:r>
            <a:r>
              <a:rPr kumimoji="1" lang="zh-CN" altLang="en-US" dirty="0"/>
              <a:t>模式相同名字，实际都是缩写，定义是不同的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558A-E4EB-9747-9903-FE1FB309715C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8932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接着由查询树生成代码</a:t>
            </a:r>
            <a:endParaRPr kumimoji="1" lang="en-US" altLang="zh-CN" dirty="0"/>
          </a:p>
          <a:p>
            <a:r>
              <a:rPr kumimoji="1" lang="zh-CN" altLang="en-US" dirty="0"/>
              <a:t>这里对此前生成的查询树进行前序遍历，并在遍历过程中调用结点的生成函数</a:t>
            </a:r>
            <a:endParaRPr kumimoji="1" lang="en-US" altLang="zh-CN" dirty="0"/>
          </a:p>
          <a:p>
            <a:r>
              <a:rPr kumimoji="1" lang="zh-CN" altLang="en-US" dirty="0"/>
              <a:t>下面简单展示生成流程，具体实现在论文中有详细说明</a:t>
            </a:r>
            <a:endParaRPr kumimoji="1" lang="en-US" altLang="zh-CN" dirty="0"/>
          </a:p>
          <a:p>
            <a:r>
              <a:rPr kumimoji="1" lang="zh-CN" altLang="en-US" dirty="0"/>
              <a:t>当调用从</a:t>
            </a:r>
            <a:r>
              <a:rPr kumimoji="1" lang="en-US" altLang="zh-CN" dirty="0"/>
              <a:t>Emit</a:t>
            </a:r>
            <a:r>
              <a:rPr kumimoji="1" lang="zh-CN" altLang="en-US" dirty="0"/>
              <a:t>结点开始时，首先生成一段固定代码</a:t>
            </a:r>
            <a:endParaRPr kumimoji="1" lang="en-US" altLang="zh-CN" dirty="0"/>
          </a:p>
          <a:p>
            <a:r>
              <a:rPr kumimoji="1" lang="zh-CN" altLang="en-US" dirty="0"/>
              <a:t>然后不断向下递归调用，在达到表结点时根据表结构生成声明语句和一组流水线代码</a:t>
            </a:r>
            <a:endParaRPr kumimoji="1" lang="en-US" altLang="zh-CN" dirty="0"/>
          </a:p>
          <a:p>
            <a:r>
              <a:rPr kumimoji="1" lang="zh-CN" altLang="en-US" dirty="0"/>
              <a:t>之后向上返回到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结点，并根据底层传递的结构信息生成代码，完成第一组流水线指令的生成</a:t>
            </a:r>
            <a:endParaRPr kumimoji="1" lang="en-US" altLang="zh-CN" dirty="0"/>
          </a:p>
          <a:p>
            <a:r>
              <a:rPr kumimoji="1" lang="zh-CN" altLang="en-US" dirty="0"/>
              <a:t>然后从另一子结点向下调用并生成代码，在返回到第二级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结点时，完成第二组流水线指令的生成</a:t>
            </a:r>
            <a:endParaRPr kumimoji="1" lang="en-US" altLang="zh-CN" dirty="0"/>
          </a:p>
          <a:p>
            <a:r>
              <a:rPr kumimoji="1" lang="zh-CN" altLang="en-US" dirty="0"/>
              <a:t>接着开始最后一组流水线指令的生成，现在调用回到了</a:t>
            </a:r>
            <a:r>
              <a:rPr kumimoji="1" lang="en-US" altLang="zh-CN" dirty="0"/>
              <a:t>Emit</a:t>
            </a:r>
            <a:r>
              <a:rPr kumimoji="1" lang="zh-CN" altLang="en-US" dirty="0"/>
              <a:t>结点，完成全部的代码生成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 err="1"/>
              <a:t>Projectop</a:t>
            </a:r>
            <a:r>
              <a:rPr kumimoji="1" lang="zh-CN" altLang="en-US" dirty="0"/>
              <a:t>实际上应生成</a:t>
            </a:r>
            <a:r>
              <a:rPr kumimoji="1" lang="en-US" altLang="zh-CN" dirty="0"/>
              <a:t>projection</a:t>
            </a:r>
            <a:r>
              <a:rPr kumimoji="1" lang="zh-CN" altLang="en-US" dirty="0"/>
              <a:t>函数的函数体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558A-E4EB-9747-9903-FE1FB309715C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9564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这里完整展示一下刚才生成的代码</a:t>
            </a:r>
            <a:endParaRPr kumimoji="1" lang="en-US" altLang="zh-CN" dirty="0"/>
          </a:p>
          <a:p>
            <a:r>
              <a:rPr kumimoji="1" lang="zh-CN" altLang="en-US" dirty="0"/>
              <a:t>生成的查询代码将通过接口交给</a:t>
            </a:r>
            <a:r>
              <a:rPr kumimoji="1" lang="en-US" altLang="zh-CN" dirty="0"/>
              <a:t>exec</a:t>
            </a:r>
            <a:r>
              <a:rPr kumimoji="1" lang="zh-CN" altLang="en-US" dirty="0"/>
              <a:t>部分加载和运行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558A-E4EB-9747-9903-FE1FB309715C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56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论文中进行了多组实验，这里介绍其中一组具有代表性的实验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实验数据集是几个简单数据表</a:t>
            </a:r>
            <a:r>
              <a:rPr lang="zh-CN" altLang="zh-CN" dirty="0"/>
              <a:t>，所有表的</a:t>
            </a:r>
            <a:r>
              <a:rPr lang="zh-CN" altLang="en-US" dirty="0"/>
              <a:t>都</a:t>
            </a:r>
            <a:r>
              <a:rPr lang="zh-CN" altLang="zh-CN" dirty="0"/>
              <a:t>只有</a:t>
            </a:r>
            <a:r>
              <a:rPr lang="en-US" altLang="zh-CN" dirty="0"/>
              <a:t>id</a:t>
            </a:r>
            <a:r>
              <a:rPr lang="zh-CN" altLang="zh-CN" dirty="0"/>
              <a:t>和</a:t>
            </a:r>
            <a:r>
              <a:rPr lang="en-US" altLang="zh-CN" dirty="0"/>
              <a:t>value</a:t>
            </a:r>
            <a:r>
              <a:rPr lang="zh-CN" altLang="zh-CN" dirty="0"/>
              <a:t>两项，</a:t>
            </a:r>
            <a:r>
              <a:rPr lang="zh-CN" altLang="en-US" dirty="0"/>
              <a:t>他们包含的数据量在左边的图里标明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注意数据表</a:t>
            </a:r>
            <a:r>
              <a:rPr lang="en-US" altLang="zh-CN" dirty="0"/>
              <a:t>DE</a:t>
            </a:r>
            <a:r>
              <a:rPr lang="zh-CN" altLang="en-US" dirty="0"/>
              <a:t>比</a:t>
            </a:r>
            <a:r>
              <a:rPr lang="en-US" altLang="zh-CN" dirty="0"/>
              <a:t>AB</a:t>
            </a:r>
            <a:r>
              <a:rPr lang="zh-CN" altLang="en-US" dirty="0"/>
              <a:t>的数量级高一些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右侧是实验使用的</a:t>
            </a:r>
            <a:r>
              <a:rPr lang="en-US" altLang="zh-CN" dirty="0" err="1"/>
              <a:t>sql</a:t>
            </a:r>
            <a:r>
              <a:rPr lang="zh-CN" altLang="en-US" dirty="0"/>
              <a:t>查询语句，他们都包含</a:t>
            </a:r>
            <a:r>
              <a:rPr lang="en-US" altLang="zh-CN" dirty="0"/>
              <a:t>join</a:t>
            </a:r>
            <a:r>
              <a:rPr lang="zh-CN" altLang="en-US" dirty="0"/>
              <a:t>条件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这组实验能很好的说明</a:t>
            </a:r>
            <a:r>
              <a:rPr lang="en-US" altLang="zh-CN" dirty="0"/>
              <a:t>TP</a:t>
            </a:r>
            <a:r>
              <a:rPr lang="zh-CN" altLang="en-US" dirty="0"/>
              <a:t>和</a:t>
            </a:r>
            <a:r>
              <a:rPr lang="en-US" altLang="zh-CN" dirty="0"/>
              <a:t>AP</a:t>
            </a:r>
            <a:r>
              <a:rPr lang="zh-CN" altLang="zh-CN" dirty="0"/>
              <a:t>模式</a:t>
            </a:r>
            <a:r>
              <a:rPr lang="en-US" altLang="zh-CN" dirty="0"/>
              <a:t>join</a:t>
            </a:r>
            <a:r>
              <a:rPr lang="zh-CN" altLang="zh-CN" dirty="0"/>
              <a:t>性能的差距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558A-E4EB-9747-9903-FE1FB309715C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1423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这里是实验结果</a:t>
            </a:r>
            <a:endParaRPr kumimoji="1" lang="en-US" altLang="zh-CN" dirty="0"/>
          </a:p>
          <a:p>
            <a:r>
              <a:rPr kumimoji="1" lang="zh-CN" altLang="en-US" dirty="0"/>
              <a:t>上面两个图表是</a:t>
            </a:r>
            <a:r>
              <a:rPr kumimoji="1" lang="en-US" altLang="zh-CN" dirty="0"/>
              <a:t>TP</a:t>
            </a:r>
            <a:r>
              <a:rPr kumimoji="1" lang="zh-CN" altLang="en-US" dirty="0"/>
              <a:t>查询的用时，对比左右两个图说明随着数据增加，</a:t>
            </a:r>
            <a:r>
              <a:rPr kumimoji="1" lang="en-US" altLang="zh-CN" dirty="0"/>
              <a:t>TP</a:t>
            </a:r>
            <a:r>
              <a:rPr kumimoji="1" lang="zh-CN" altLang="en-US" dirty="0"/>
              <a:t>模式中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查询的耗时指数增长</a:t>
            </a:r>
            <a:endParaRPr kumimoji="1" lang="en-US" altLang="zh-CN" dirty="0"/>
          </a:p>
          <a:p>
            <a:r>
              <a:rPr kumimoji="1" lang="zh-CN" altLang="en-US" dirty="0"/>
              <a:t>下图是</a:t>
            </a:r>
            <a:r>
              <a:rPr kumimoji="1" lang="en-US" altLang="zh-CN" dirty="0"/>
              <a:t>AP</a:t>
            </a:r>
            <a:r>
              <a:rPr kumimoji="1" lang="zh-CN" altLang="en-US" dirty="0"/>
              <a:t>的查询耗时，显然</a:t>
            </a:r>
            <a:r>
              <a:rPr kumimoji="1" lang="en-US" altLang="zh-CN" dirty="0"/>
              <a:t>AP</a:t>
            </a:r>
            <a:r>
              <a:rPr kumimoji="1" lang="zh-CN" altLang="en-US" dirty="0"/>
              <a:t>数据查询具有非常好的查询效率，而且数据量增加时耗时的增加也很平缓</a:t>
            </a:r>
            <a:endParaRPr kumimoji="1" lang="en-US" altLang="zh-CN" dirty="0"/>
          </a:p>
          <a:p>
            <a:r>
              <a:rPr kumimoji="1" lang="zh-CN" altLang="en-US" dirty="0"/>
              <a:t>（这里没有包含编译代码的时间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558A-E4EB-9747-9903-FE1FB309715C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87575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由于时间原因，项目还有一些可以进一步提升的空间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558A-E4EB-9747-9903-FE1FB309715C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1285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558A-E4EB-9747-9903-FE1FB309715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4454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latinLnBrk="1">
              <a:lnSpc>
                <a:spcPct val="166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42464B"/>
                </a:solidFill>
                <a:latin typeface="Microsoft YaHei"/>
                <a:ea typeface="Microsoft YaHei"/>
              </a:rPr>
              <a:t>随着硬件设备和现代处理器的发展，数据库查询的瓶颈逐步由硬件</a:t>
            </a:r>
            <a:r>
              <a:rPr lang="en-US" altLang="zh-CN" dirty="0">
                <a:solidFill>
                  <a:srgbClr val="42464B"/>
                </a:solidFill>
                <a:latin typeface="Microsoft YaHei"/>
                <a:ea typeface="Microsoft YaHei"/>
              </a:rPr>
              <a:t>IO</a:t>
            </a:r>
            <a:r>
              <a:rPr lang="zh-CN" altLang="en-US" dirty="0">
                <a:solidFill>
                  <a:srgbClr val="42464B"/>
                </a:solidFill>
                <a:latin typeface="Microsoft YaHei"/>
                <a:ea typeface="Microsoft YaHei"/>
              </a:rPr>
              <a:t>速度变为处理器利用率，与此同时，日益普遍的数据分析业务需要更快的数据查询速度</a:t>
            </a:r>
            <a:endParaRPr lang="en-US" altLang="zh-CN" dirty="0">
              <a:solidFill>
                <a:srgbClr val="42464B"/>
              </a:solidFill>
              <a:latin typeface="Microsoft YaHei"/>
              <a:ea typeface="Microsoft YaHei"/>
            </a:endParaRPr>
          </a:p>
          <a:p>
            <a:pPr marL="0" indent="0" latinLnBrk="1">
              <a:lnSpc>
                <a:spcPct val="166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42464B"/>
                </a:solidFill>
                <a:latin typeface="Microsoft YaHei"/>
                <a:ea typeface="Microsoft YaHei"/>
              </a:rPr>
              <a:t>然而，经典数据查询技术使用火山迭代器模型，它使用解释执行的方式实现，耗费大量处理器时间用于指令处理，导致了较低的查询效率</a:t>
            </a:r>
            <a:endParaRPr lang="en-US" altLang="zh-CN" dirty="0">
              <a:solidFill>
                <a:srgbClr val="42464B"/>
              </a:solidFill>
              <a:latin typeface="Microsoft YaHei"/>
              <a:ea typeface="Microsoft YaHei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因此，</a:t>
            </a:r>
            <a:r>
              <a:rPr lang="zh-CN" altLang="en-US" dirty="0">
                <a:solidFill>
                  <a:srgbClr val="42464B"/>
                </a:solidFill>
                <a:latin typeface="Microsoft YaHei"/>
                <a:ea typeface="Microsoft YaHei"/>
              </a:rPr>
              <a:t>我们结合学术界前沿的查询技术和架构思想，利用查询编译和向量化执行等技术，实现了一个能高效完成数据查询处理的数据库系统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558A-E4EB-9747-9903-FE1FB309715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6452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这里是几个项目运行截图，项目实现了一个包括</a:t>
            </a:r>
            <a:r>
              <a:rPr kumimoji="1" lang="en-US" altLang="zh-CN" dirty="0"/>
              <a:t>TP</a:t>
            </a:r>
            <a:r>
              <a:rPr kumimoji="1" lang="zh-CN" altLang="en-US" dirty="0"/>
              <a:t>模式和</a:t>
            </a:r>
            <a:r>
              <a:rPr kumimoji="1" lang="en-US" altLang="zh-CN" dirty="0"/>
              <a:t>AP</a:t>
            </a:r>
            <a:r>
              <a:rPr kumimoji="1" lang="zh-CN" altLang="en-US" dirty="0"/>
              <a:t>模式的简单数据库，提供了增删改查等基本功能。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右边的图是数据查询时的调试信息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558A-E4EB-9747-9903-FE1FB309715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5685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这是项目的流程架构图。</a:t>
            </a:r>
            <a:endParaRPr kumimoji="1" lang="en-US" altLang="zh-CN" dirty="0"/>
          </a:p>
          <a:p>
            <a:r>
              <a:rPr kumimoji="1" lang="en-US" altLang="zh-CN" dirty="0"/>
              <a:t>TP</a:t>
            </a:r>
            <a:r>
              <a:rPr kumimoji="1" lang="zh-CN" altLang="en-US" dirty="0"/>
              <a:t>模式是我们此前参与完成的课程项目，我们在完善</a:t>
            </a:r>
            <a:r>
              <a:rPr lang="en-US" altLang="zh-CN" dirty="0"/>
              <a:t>TP</a:t>
            </a:r>
            <a:r>
              <a:rPr lang="zh-CN" altLang="en-US" dirty="0"/>
              <a:t>模式的基础上，完成了AP数据库的开发。</a:t>
            </a:r>
            <a:endParaRPr lang="en-US" altLang="zh-CN" dirty="0"/>
          </a:p>
          <a:p>
            <a:r>
              <a:rPr lang="zh-CN" altLang="en-US" dirty="0"/>
              <a:t>开发工作分为2部分：codegen和execution。codegen部分由我完成，主要为查询编译；execution部分由任思远同学完成，主要为向量化执行</a:t>
            </a:r>
            <a:endParaRPr lang="en-US" altLang="zh-CN" dirty="0"/>
          </a:p>
          <a:p>
            <a:r>
              <a:rPr kumimoji="1" lang="zh-CN" altLang="en-US" dirty="0"/>
              <a:t>项目中由我负责的部分大致如图所示，包括</a:t>
            </a:r>
            <a:r>
              <a:rPr kumimoji="1" lang="en-US" altLang="zh-CN" dirty="0"/>
              <a:t>TP</a:t>
            </a:r>
            <a:r>
              <a:rPr kumimoji="1" lang="zh-CN" altLang="en-US" dirty="0"/>
              <a:t>和</a:t>
            </a:r>
            <a:r>
              <a:rPr kumimoji="1" lang="en-US" altLang="zh-CN" dirty="0"/>
              <a:t>AP</a:t>
            </a:r>
            <a:r>
              <a:rPr kumimoji="1" lang="zh-CN" altLang="en-US" dirty="0"/>
              <a:t>两个模块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558A-E4EB-9747-9903-FE1FB309715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3128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558A-E4EB-9747-9903-FE1FB309715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7400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首先介绍一下</a:t>
            </a:r>
            <a:r>
              <a:rPr kumimoji="1" lang="en-US" altLang="zh-CN" dirty="0"/>
              <a:t>TP</a:t>
            </a:r>
            <a:r>
              <a:rPr kumimoji="1" lang="zh-CN" altLang="en-US" dirty="0"/>
              <a:t>与</a:t>
            </a:r>
            <a:r>
              <a:rPr kumimoji="1" lang="en-US" altLang="zh-CN" dirty="0"/>
              <a:t>AP</a:t>
            </a:r>
            <a:r>
              <a:rPr kumimoji="1" lang="zh-CN" altLang="en-US" dirty="0"/>
              <a:t>模式的关系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TP</a:t>
            </a:r>
            <a:r>
              <a:rPr kumimoji="1" lang="zh-CN" altLang="en-US" dirty="0"/>
              <a:t>模式负责增删改查等事务处理，侧重实现功能，同时方便与</a:t>
            </a:r>
            <a:r>
              <a:rPr kumimoji="1" lang="en-US" altLang="zh-CN" dirty="0"/>
              <a:t>AP</a:t>
            </a:r>
            <a:r>
              <a:rPr kumimoji="1" lang="zh-CN" altLang="en-US" dirty="0"/>
              <a:t>模式进行实验对照，证明工作的有效性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AP</a:t>
            </a:r>
            <a:r>
              <a:rPr kumimoji="1" lang="zh-CN" altLang="en-US" dirty="0"/>
              <a:t>模式是论文的核心，着力提升数据查询效率。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他们的流程概括如下：获取</a:t>
            </a:r>
            <a:r>
              <a:rPr kumimoji="1" lang="en-US" altLang="zh-CN" dirty="0" err="1"/>
              <a:t>sql</a:t>
            </a:r>
            <a:r>
              <a:rPr kumimoji="1" lang="zh-CN" altLang="en-US" dirty="0"/>
              <a:t>语句，词法分析，文法分析，进行相应处理，转交处理结果到任思远同学的</a:t>
            </a:r>
            <a:r>
              <a:rPr kumimoji="1" lang="en-US" altLang="zh-CN" dirty="0"/>
              <a:t>exec</a:t>
            </a:r>
            <a:r>
              <a:rPr kumimoji="1" lang="zh-CN" altLang="en-US" dirty="0"/>
              <a:t>部分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558A-E4EB-9747-9903-FE1FB309715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472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然后介绍一下</a:t>
            </a:r>
            <a:r>
              <a:rPr kumimoji="1" lang="en-US" altLang="zh-CN" dirty="0"/>
              <a:t>TP</a:t>
            </a:r>
            <a:r>
              <a:rPr kumimoji="1" lang="zh-CN" altLang="en-US" dirty="0"/>
              <a:t>模式的产生式。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大致上是</a:t>
            </a:r>
            <a:r>
              <a:rPr kumimoji="1" lang="en-US" altLang="zh-CN" dirty="0" err="1"/>
              <a:t>sql</a:t>
            </a:r>
            <a:r>
              <a:rPr kumimoji="1" lang="zh-CN" altLang="en-US" dirty="0"/>
              <a:t>的子集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有几个需要注意的地方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首先是添加了用于在两模式间切换的</a:t>
            </a:r>
            <a:r>
              <a:rPr kumimoji="1" lang="en-US" altLang="zh-CN" dirty="0"/>
              <a:t>SWITCH</a:t>
            </a:r>
            <a:r>
              <a:rPr kumimoji="1" lang="zh-CN" altLang="en-US" dirty="0"/>
              <a:t>关键字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提供创建删除表，增删改查功能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支持的数据类型包括</a:t>
            </a:r>
            <a:r>
              <a:rPr kumimoji="1" lang="en-US" altLang="zh-CN" dirty="0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VARCHAR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另外，方便起见，对关键字做了一些改动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通配符 </a:t>
            </a:r>
            <a:r>
              <a:rPr kumimoji="1" lang="en-US" altLang="zh-CN" dirty="0"/>
              <a:t>dollar</a:t>
            </a:r>
            <a:r>
              <a:rPr kumimoji="1" lang="zh-CN" altLang="en-US" dirty="0"/>
              <a:t> </a:t>
            </a:r>
            <a:r>
              <a:rPr kumimoji="1" lang="en-US" altLang="zh-CN" dirty="0"/>
              <a:t>$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（各数据类型的物理存储方面后端负责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558A-E4EB-9747-9903-FE1FB309715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7622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下面用一条</a:t>
            </a:r>
            <a:r>
              <a:rPr kumimoji="1" lang="en-US" altLang="zh-CN" dirty="0" err="1"/>
              <a:t>sql</a:t>
            </a:r>
            <a:r>
              <a:rPr kumimoji="1" lang="zh-CN" altLang="en-US" dirty="0"/>
              <a:t>语句介绍</a:t>
            </a:r>
            <a:r>
              <a:rPr kumimoji="1" lang="en-US" altLang="zh-CN" dirty="0"/>
              <a:t>TP</a:t>
            </a:r>
            <a:r>
              <a:rPr kumimoji="1" lang="zh-CN" altLang="en-US" dirty="0"/>
              <a:t>模式数据查询的实现流程</a:t>
            </a:r>
            <a:endParaRPr kumimoji="1" lang="en-US" altLang="zh-CN" dirty="0"/>
          </a:p>
          <a:p>
            <a:r>
              <a:rPr kumimoji="1" lang="zh-CN" altLang="en-US" dirty="0"/>
              <a:t>这条</a:t>
            </a:r>
            <a:r>
              <a:rPr kumimoji="1" lang="en-US" altLang="zh-CN" dirty="0"/>
              <a:t>SQL</a:t>
            </a:r>
            <a:r>
              <a:rPr kumimoji="1" lang="zh-CN" altLang="en-US" dirty="0"/>
              <a:t>语句之后也会在</a:t>
            </a:r>
            <a:r>
              <a:rPr kumimoji="1" lang="en-US" altLang="zh-CN" dirty="0"/>
              <a:t>AP</a:t>
            </a:r>
            <a:r>
              <a:rPr kumimoji="1" lang="zh-CN" altLang="en-US" dirty="0"/>
              <a:t>数据查询中使用</a:t>
            </a:r>
            <a:endParaRPr kumimoji="1" lang="en-US" altLang="zh-CN" dirty="0"/>
          </a:p>
          <a:p>
            <a:r>
              <a:rPr kumimoji="1" lang="zh-CN" altLang="en-US" dirty="0"/>
              <a:t>不展开具体实现，主要介绍流程，具体实现在论文中有详细说明</a:t>
            </a:r>
            <a:endParaRPr kumimoji="1" lang="en-US" altLang="zh-CN" dirty="0"/>
          </a:p>
          <a:p>
            <a:r>
              <a:rPr kumimoji="1" lang="zh-CN" altLang="en-US" dirty="0"/>
              <a:t>首先是词法分析，将获得的字符串分割为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序列</a:t>
            </a:r>
            <a:endParaRPr kumimoji="1" lang="en-US" altLang="zh-CN" dirty="0"/>
          </a:p>
          <a:p>
            <a:r>
              <a:rPr kumimoji="1" lang="zh-CN" altLang="en-US" dirty="0"/>
              <a:t>对于左边的</a:t>
            </a:r>
            <a:r>
              <a:rPr kumimoji="1" lang="en-US" altLang="zh-CN" dirty="0" err="1"/>
              <a:t>sql</a:t>
            </a:r>
            <a:r>
              <a:rPr kumimoji="1" lang="zh-CN" altLang="en-US" dirty="0"/>
              <a:t>语句，处理得到右侧的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序列</a:t>
            </a:r>
            <a:endParaRPr kumimoji="1" lang="en-US" altLang="zh-CN" dirty="0"/>
          </a:p>
          <a:p>
            <a:r>
              <a:rPr kumimoji="1" lang="zh-CN" altLang="en-US" dirty="0"/>
              <a:t>冒号前为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类型，冒号后为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值</a:t>
            </a:r>
            <a:endParaRPr kumimoji="1" lang="en-US" altLang="zh-CN" dirty="0"/>
          </a:p>
          <a:p>
            <a:r>
              <a:rPr kumimoji="1" lang="zh-CN" altLang="en-US" dirty="0"/>
              <a:t>例如 </a:t>
            </a:r>
            <a:r>
              <a:rPr kumimoji="1" lang="en-US" altLang="zh-CN" dirty="0"/>
              <a:t>select</a:t>
            </a:r>
            <a:r>
              <a:rPr kumimoji="1" lang="zh-CN" altLang="en-US" dirty="0"/>
              <a:t>的类型为关键字，</a:t>
            </a:r>
            <a:r>
              <a:rPr kumimoji="1" lang="en-US" altLang="zh-CN" dirty="0"/>
              <a:t>A</a:t>
            </a:r>
            <a:r>
              <a:rPr kumimoji="1" lang="zh-CN" altLang="en-US" dirty="0"/>
              <a:t>为标识符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debug</a:t>
            </a:r>
            <a:r>
              <a:rPr kumimoji="1" lang="zh-CN" altLang="en-US" dirty="0"/>
              <a:t>模式下控制台输出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558A-E4EB-9747-9903-FE1FB309715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775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A1E12-07B8-8546-853E-CDB90680D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116BD4-F8A1-1747-B937-9F59BB99C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6B464-0CD8-6F42-8364-1D0325AD7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02D-4E23-B249-94B6-5DD25132CAE1}" type="datetimeFigureOut">
              <a:rPr kumimoji="1" lang="zh-CN" altLang="en-US" smtClean="0"/>
              <a:t>2020/5/17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A3043-96FA-2D46-BC1C-32C10B59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769B2-8B46-6F4D-BAA4-D7C4D207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1C53-1F12-9042-8044-510F022CA1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201803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7600A-DEFA-1848-A569-C10FE96F2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DD6AE-F0FF-924F-AAB6-32B2151AF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BB0E6-65F9-8F43-9BED-069BA6804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02D-4E23-B249-94B6-5DD25132CAE1}" type="datetimeFigureOut">
              <a:rPr kumimoji="1" lang="zh-CN" altLang="en-US" smtClean="0"/>
              <a:t>2020/5/17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8234B-BA8F-A546-911D-77470B027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C9D803-9B31-D44D-9254-F0185F6E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1C53-1F12-9042-8044-510F022CA1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501975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998B1A-6EA0-1742-A23C-FF2031526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096A60-5704-DE47-BACB-F9BD1D153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0D61F6-0B29-C642-8425-98D2531EF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02D-4E23-B249-94B6-5DD25132CAE1}" type="datetimeFigureOut">
              <a:rPr kumimoji="1" lang="zh-CN" altLang="en-US" smtClean="0"/>
              <a:t>2020/5/17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8E8A72-5C0A-AD4B-8563-75FC7D39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0C551-9F41-374A-9B46-717A5B7CC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1C53-1F12-9042-8044-510F022CA1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565590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759B8-35F8-6846-82F5-9068F975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32709-B0A1-4343-9F0E-93408FB3E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489E17-EBD2-D74D-96DA-267FFA274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02D-4E23-B249-94B6-5DD25132CAE1}" type="datetimeFigureOut">
              <a:rPr kumimoji="1" lang="zh-CN" altLang="en-US" smtClean="0"/>
              <a:t>2020/5/17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5A668F-A3B8-2C4B-B082-0AA506494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FFB0B-49A7-3F4E-AD42-41B99EE8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1C53-1F12-9042-8044-510F022CA1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345726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DBA23-629A-414E-BC7E-C9E27262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9B1ED-61CB-E949-99B7-E7247D826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3341DE-12FE-9843-8E9B-4081F0EA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02D-4E23-B249-94B6-5DD25132CAE1}" type="datetimeFigureOut">
              <a:rPr kumimoji="1" lang="zh-CN" altLang="en-US" smtClean="0"/>
              <a:t>2020/5/17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B315AB-6904-7441-A54F-0DDF3D52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70D17-F44D-CB4E-B65B-8431646A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1C53-1F12-9042-8044-510F022CA1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772022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726CA-A806-A940-A777-2F91AD6A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F74E71-4E80-E540-B386-2AD0AE365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3B2918-7AAD-EF41-B936-C0BE5D27A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D2DD55-96E6-EB46-9FF3-9B3B4909F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02D-4E23-B249-94B6-5DD25132CAE1}" type="datetimeFigureOut">
              <a:rPr kumimoji="1" lang="zh-CN" altLang="en-US" smtClean="0"/>
              <a:t>2020/5/17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C32660-C19A-544D-9028-DA5EFC45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73F389-30C2-D44C-96D7-C9E4D00F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1C53-1F12-9042-8044-510F022CA1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901154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CD947-0285-EF47-9EFD-7E55A2F18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EBA11D-C7B9-EB48-93B9-6D5ADCAD0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FCA11C-AF3F-8546-ABB7-EB1B3EDDA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74FC1E-F988-0A41-A073-68107B8CC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A61AAF-FC1C-CE4F-8B53-D407EF5E5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4915A0-7489-F34F-BA10-B0FD1E4A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02D-4E23-B249-94B6-5DD25132CAE1}" type="datetimeFigureOut">
              <a:rPr kumimoji="1" lang="zh-CN" altLang="en-US" smtClean="0"/>
              <a:t>2020/5/17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800C11-B7EF-3641-A816-3AB16417D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707F9E-2F0B-8344-9447-EE464227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1C53-1F12-9042-8044-510F022CA1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082665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F7FDA-2732-0C40-879A-2334490CC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8A0521-2BD1-E04F-9959-453C2585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02D-4E23-B249-94B6-5DD25132CAE1}" type="datetimeFigureOut">
              <a:rPr kumimoji="1" lang="zh-CN" altLang="en-US" smtClean="0"/>
              <a:t>2020/5/17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722D2C-62E0-6748-9AAF-40B8B5B5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621AAC-0EB1-0146-8514-0226E419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1C53-1F12-9042-8044-510F022CA1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798060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AE11CF-FFBF-374B-811F-097CB827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02D-4E23-B249-94B6-5DD25132CAE1}" type="datetimeFigureOut">
              <a:rPr kumimoji="1" lang="zh-CN" altLang="en-US" smtClean="0"/>
              <a:t>2020/5/17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B2CE6B-727C-254C-9D29-D6C7B068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D5F64C-DF2B-7B4A-B48D-2C990D88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1C53-1F12-9042-8044-510F022CA1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816657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255D8-AA21-9A4B-B3E1-02C976A2B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DB359-FC49-6842-9956-CFD600E67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7504BC-CB25-A04D-9017-8CE3E0D4D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BBBE73-3BC8-F548-99B6-CFDBCA308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02D-4E23-B249-94B6-5DD25132CAE1}" type="datetimeFigureOut">
              <a:rPr kumimoji="1" lang="zh-CN" altLang="en-US" smtClean="0"/>
              <a:t>2020/5/17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2952CF-C747-5046-95FE-BB26C3C7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1D2E40-382C-F64D-8BEA-BA1AB336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1C53-1F12-9042-8044-510F022CA1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92931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ED5F2-C061-DB4A-9ACD-047EE980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CCCA6A-2720-C340-8D8D-791D8DD9C7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1FE9D0-EEC6-7941-A882-039B51C65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271559-F870-664E-B01B-B6F2008B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02D-4E23-B249-94B6-5DD25132CAE1}" type="datetimeFigureOut">
              <a:rPr kumimoji="1" lang="zh-CN" altLang="en-US" smtClean="0"/>
              <a:t>2020/5/17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831CC1-3818-FB4D-8C7A-66D381CF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57497E-DF8E-2046-9203-7433EFD8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1C53-1F12-9042-8044-510F022CA1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534586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73FF64-745E-644A-8095-FA128493F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888E21-D279-1248-B720-A878A7AD0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354ACC-9949-7B41-9EFD-F681BCCB2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3002D-4E23-B249-94B6-5DD25132CAE1}" type="datetimeFigureOut">
              <a:rPr kumimoji="1" lang="zh-CN" altLang="en-US" smtClean="0"/>
              <a:t>2020/5/17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F2A6A-831D-6D4D-8C33-802CA5755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EB750-6A2A-5E4E-8732-45E1CB037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F1C53-1F12-9042-8044-510F022CA1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972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ssyram/NovelRulesTranslato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-6386" y="5042963"/>
            <a:ext cx="12203601" cy="376262"/>
          </a:xfrm>
          <a:custGeom>
            <a:avLst/>
            <a:gdLst/>
            <a:ahLst/>
            <a:cxnLst/>
            <a:rect l="l" t="t" r="r" b="b"/>
            <a:pathLst>
              <a:path w="11570822" h="356752">
                <a:moveTo>
                  <a:pt x="11570823" y="356751"/>
                </a:moveTo>
                <a:lnTo>
                  <a:pt x="0" y="356751"/>
                </a:lnTo>
                <a:lnTo>
                  <a:pt x="0" y="0"/>
                </a:lnTo>
                <a:lnTo>
                  <a:pt x="11570823" y="0"/>
                </a:lnTo>
                <a:lnTo>
                  <a:pt x="11570823" y="356751"/>
                </a:lnTo>
                <a:close/>
              </a:path>
            </a:pathLst>
          </a:custGeom>
          <a:solidFill>
            <a:srgbClr val="44546A"/>
          </a:solidFill>
        </p:spPr>
      </p:sp>
      <p:sp>
        <p:nvSpPr>
          <p:cNvPr id="3" name="Freeform 2"/>
          <p:cNvSpPr/>
          <p:nvPr/>
        </p:nvSpPr>
        <p:spPr>
          <a:xfrm>
            <a:off x="10" y="333591"/>
            <a:ext cx="12203601" cy="5233135"/>
          </a:xfrm>
          <a:custGeom>
            <a:avLst/>
            <a:gdLst/>
            <a:ahLst/>
            <a:cxnLst/>
            <a:rect l="l" t="t" r="r" b="b"/>
            <a:pathLst>
              <a:path w="11570822" h="4961787">
                <a:moveTo>
                  <a:pt x="11570823" y="4961788"/>
                </a:moveTo>
                <a:lnTo>
                  <a:pt x="0" y="4961788"/>
                </a:lnTo>
                <a:lnTo>
                  <a:pt x="0" y="0"/>
                </a:lnTo>
                <a:lnTo>
                  <a:pt x="11570823" y="0"/>
                </a:lnTo>
                <a:lnTo>
                  <a:pt x="11570823" y="4961788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5" name="TextBox 4"/>
          <p:cNvSpPr txBox="1"/>
          <p:nvPr/>
        </p:nvSpPr>
        <p:spPr>
          <a:xfrm>
            <a:off x="3461101" y="1669601"/>
            <a:ext cx="5265267" cy="84715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5063" dirty="0" err="1">
                <a:solidFill>
                  <a:srgbClr val="FFFFFF"/>
                </a:solidFill>
                <a:latin typeface="Microsoft YaHei"/>
                <a:ea typeface="Microsoft YaHei"/>
              </a:rPr>
              <a:t>毕业论文答辩</a:t>
            </a:r>
            <a:endParaRPr lang="en-US" sz="1160" dirty="0"/>
          </a:p>
        </p:txBody>
      </p:sp>
      <p:sp>
        <p:nvSpPr>
          <p:cNvPr id="6" name="Freeform 5"/>
          <p:cNvSpPr/>
          <p:nvPr/>
        </p:nvSpPr>
        <p:spPr>
          <a:xfrm>
            <a:off x="2098831" y="5848914"/>
            <a:ext cx="504923" cy="566931"/>
          </a:xfrm>
          <a:custGeom>
            <a:avLst/>
            <a:gdLst/>
            <a:ahLst/>
            <a:cxnLst/>
            <a:rect l="l" t="t" r="r" b="b"/>
            <a:pathLst>
              <a:path w="478742" h="537535">
                <a:moveTo>
                  <a:pt x="319005" y="436117"/>
                </a:moveTo>
                <a:cubicBezTo>
                  <a:pt x="310665" y="436117"/>
                  <a:pt x="306500" y="442459"/>
                  <a:pt x="306500" y="448791"/>
                </a:cubicBezTo>
                <a:cubicBezTo>
                  <a:pt x="306500" y="488939"/>
                  <a:pt x="306500" y="488939"/>
                  <a:pt x="306500" y="488939"/>
                </a:cubicBezTo>
                <a:cubicBezTo>
                  <a:pt x="306500" y="495280"/>
                  <a:pt x="310665" y="499505"/>
                  <a:pt x="319005" y="499505"/>
                </a:cubicBezTo>
                <a:cubicBezTo>
                  <a:pt x="400360" y="499505"/>
                  <a:pt x="400360" y="499505"/>
                  <a:pt x="400360" y="499505"/>
                </a:cubicBezTo>
                <a:cubicBezTo>
                  <a:pt x="406626" y="499505"/>
                  <a:pt x="412882" y="495280"/>
                  <a:pt x="412882" y="488939"/>
                </a:cubicBezTo>
                <a:lnTo>
                  <a:pt x="412882" y="448791"/>
                </a:lnTo>
                <a:cubicBezTo>
                  <a:pt x="412882" y="442459"/>
                  <a:pt x="406626" y="436117"/>
                  <a:pt x="400360" y="436117"/>
                </a:cubicBezTo>
                <a:cubicBezTo>
                  <a:pt x="319005" y="436117"/>
                  <a:pt x="319005" y="436117"/>
                  <a:pt x="319005" y="436117"/>
                </a:cubicBezTo>
                <a:lnTo>
                  <a:pt x="319005" y="436117"/>
                </a:lnTo>
                <a:close/>
                <a:moveTo>
                  <a:pt x="161678" y="314408"/>
                </a:moveTo>
                <a:cubicBezTo>
                  <a:pt x="165877" y="314408"/>
                  <a:pt x="167977" y="314408"/>
                  <a:pt x="172176" y="314408"/>
                </a:cubicBezTo>
                <a:cubicBezTo>
                  <a:pt x="174275" y="316516"/>
                  <a:pt x="176375" y="318616"/>
                  <a:pt x="178475" y="322824"/>
                </a:cubicBezTo>
                <a:cubicBezTo>
                  <a:pt x="205778" y="396499"/>
                  <a:pt x="205778" y="396499"/>
                  <a:pt x="205778" y="396499"/>
                </a:cubicBezTo>
                <a:cubicBezTo>
                  <a:pt x="209969" y="381776"/>
                  <a:pt x="209969" y="381776"/>
                  <a:pt x="209969" y="381776"/>
                </a:cubicBezTo>
                <a:cubicBezTo>
                  <a:pt x="201570" y="360720"/>
                  <a:pt x="201570" y="360720"/>
                  <a:pt x="201570" y="360720"/>
                </a:cubicBezTo>
                <a:cubicBezTo>
                  <a:pt x="199471" y="356512"/>
                  <a:pt x="201570" y="352296"/>
                  <a:pt x="203670" y="348088"/>
                </a:cubicBezTo>
                <a:cubicBezTo>
                  <a:pt x="205778" y="345988"/>
                  <a:pt x="209969" y="343880"/>
                  <a:pt x="212068" y="343880"/>
                </a:cubicBezTo>
                <a:cubicBezTo>
                  <a:pt x="266666" y="343880"/>
                  <a:pt x="266666" y="343880"/>
                  <a:pt x="266666" y="343880"/>
                </a:cubicBezTo>
                <a:cubicBezTo>
                  <a:pt x="268757" y="343880"/>
                  <a:pt x="272965" y="345988"/>
                  <a:pt x="275065" y="348088"/>
                </a:cubicBezTo>
                <a:cubicBezTo>
                  <a:pt x="277164" y="352296"/>
                  <a:pt x="279255" y="356512"/>
                  <a:pt x="277164" y="360720"/>
                </a:cubicBezTo>
                <a:cubicBezTo>
                  <a:pt x="268757" y="381776"/>
                  <a:pt x="268757" y="381776"/>
                  <a:pt x="268757" y="381776"/>
                </a:cubicBezTo>
                <a:cubicBezTo>
                  <a:pt x="272965" y="396499"/>
                  <a:pt x="272965" y="396499"/>
                  <a:pt x="272965" y="396499"/>
                </a:cubicBezTo>
                <a:cubicBezTo>
                  <a:pt x="300268" y="322824"/>
                  <a:pt x="300268" y="322824"/>
                  <a:pt x="300268" y="322824"/>
                </a:cubicBezTo>
                <a:cubicBezTo>
                  <a:pt x="302359" y="318616"/>
                  <a:pt x="304459" y="316516"/>
                  <a:pt x="306567" y="314408"/>
                </a:cubicBezTo>
                <a:cubicBezTo>
                  <a:pt x="310766" y="314408"/>
                  <a:pt x="312857" y="314408"/>
                  <a:pt x="317065" y="314408"/>
                </a:cubicBezTo>
                <a:cubicBezTo>
                  <a:pt x="424145" y="358612"/>
                  <a:pt x="424145" y="358612"/>
                  <a:pt x="424145" y="358612"/>
                </a:cubicBezTo>
                <a:cubicBezTo>
                  <a:pt x="457747" y="371244"/>
                  <a:pt x="478743" y="402815"/>
                  <a:pt x="478743" y="438612"/>
                </a:cubicBezTo>
                <a:cubicBezTo>
                  <a:pt x="478743" y="524903"/>
                  <a:pt x="478743" y="524903"/>
                  <a:pt x="478743" y="524903"/>
                </a:cubicBezTo>
                <a:cubicBezTo>
                  <a:pt x="478743" y="531227"/>
                  <a:pt x="472444" y="537535"/>
                  <a:pt x="466137" y="537535"/>
                </a:cubicBezTo>
                <a:cubicBezTo>
                  <a:pt x="12598" y="537535"/>
                  <a:pt x="12598" y="537535"/>
                  <a:pt x="12598" y="537535"/>
                </a:cubicBezTo>
                <a:cubicBezTo>
                  <a:pt x="6299" y="537535"/>
                  <a:pt x="0" y="531227"/>
                  <a:pt x="0" y="524903"/>
                </a:cubicBezTo>
                <a:cubicBezTo>
                  <a:pt x="0" y="438612"/>
                  <a:pt x="0" y="438612"/>
                  <a:pt x="0" y="438612"/>
                </a:cubicBezTo>
                <a:cubicBezTo>
                  <a:pt x="0" y="402815"/>
                  <a:pt x="20996" y="371244"/>
                  <a:pt x="54590" y="358612"/>
                </a:cubicBezTo>
                <a:cubicBezTo>
                  <a:pt x="161678" y="314408"/>
                  <a:pt x="161678" y="314408"/>
                  <a:pt x="161678" y="314408"/>
                </a:cubicBezTo>
                <a:lnTo>
                  <a:pt x="161678" y="314408"/>
                </a:lnTo>
                <a:close/>
                <a:moveTo>
                  <a:pt x="247837" y="0"/>
                </a:moveTo>
                <a:cubicBezTo>
                  <a:pt x="273242" y="0"/>
                  <a:pt x="298664" y="8441"/>
                  <a:pt x="321953" y="25323"/>
                </a:cubicBezTo>
                <a:cubicBezTo>
                  <a:pt x="360056" y="54862"/>
                  <a:pt x="355824" y="116057"/>
                  <a:pt x="355824" y="126607"/>
                </a:cubicBezTo>
                <a:cubicBezTo>
                  <a:pt x="355824" y="135048"/>
                  <a:pt x="357940" y="143489"/>
                  <a:pt x="357940" y="149821"/>
                </a:cubicBezTo>
                <a:cubicBezTo>
                  <a:pt x="360056" y="151929"/>
                  <a:pt x="364298" y="154038"/>
                  <a:pt x="366414" y="160370"/>
                </a:cubicBezTo>
                <a:cubicBezTo>
                  <a:pt x="374888" y="170920"/>
                  <a:pt x="374888" y="183577"/>
                  <a:pt x="370655" y="200459"/>
                </a:cubicBezTo>
                <a:cubicBezTo>
                  <a:pt x="362181" y="234223"/>
                  <a:pt x="343125" y="240556"/>
                  <a:pt x="332535" y="242664"/>
                </a:cubicBezTo>
                <a:cubicBezTo>
                  <a:pt x="326186" y="255321"/>
                  <a:pt x="311362" y="280644"/>
                  <a:pt x="296548" y="293310"/>
                </a:cubicBezTo>
                <a:cubicBezTo>
                  <a:pt x="292315" y="299642"/>
                  <a:pt x="283832" y="303850"/>
                  <a:pt x="275367" y="308075"/>
                </a:cubicBezTo>
                <a:cubicBezTo>
                  <a:pt x="262660" y="312291"/>
                  <a:pt x="252078" y="314408"/>
                  <a:pt x="239371" y="314408"/>
                </a:cubicBezTo>
                <a:cubicBezTo>
                  <a:pt x="226665" y="314408"/>
                  <a:pt x="216074" y="312291"/>
                  <a:pt x="203376" y="308075"/>
                </a:cubicBezTo>
                <a:cubicBezTo>
                  <a:pt x="194902" y="303850"/>
                  <a:pt x="186428" y="299642"/>
                  <a:pt x="182195" y="293310"/>
                </a:cubicBezTo>
                <a:cubicBezTo>
                  <a:pt x="167380" y="280644"/>
                  <a:pt x="152549" y="255321"/>
                  <a:pt x="146200" y="242664"/>
                </a:cubicBezTo>
                <a:cubicBezTo>
                  <a:pt x="135618" y="240556"/>
                  <a:pt x="116553" y="234223"/>
                  <a:pt x="108088" y="200459"/>
                </a:cubicBezTo>
                <a:cubicBezTo>
                  <a:pt x="103855" y="183577"/>
                  <a:pt x="103855" y="170920"/>
                  <a:pt x="112320" y="160370"/>
                </a:cubicBezTo>
                <a:cubicBezTo>
                  <a:pt x="114437" y="154038"/>
                  <a:pt x="118670" y="151929"/>
                  <a:pt x="120794" y="149821"/>
                </a:cubicBezTo>
                <a:cubicBezTo>
                  <a:pt x="120794" y="145597"/>
                  <a:pt x="120794" y="141380"/>
                  <a:pt x="122911" y="137156"/>
                </a:cubicBezTo>
                <a:cubicBezTo>
                  <a:pt x="116553" y="128723"/>
                  <a:pt x="108088" y="109725"/>
                  <a:pt x="118670" y="80185"/>
                </a:cubicBezTo>
                <a:cubicBezTo>
                  <a:pt x="129260" y="48538"/>
                  <a:pt x="152549" y="44313"/>
                  <a:pt x="165255" y="44313"/>
                </a:cubicBezTo>
                <a:cubicBezTo>
                  <a:pt x="169497" y="35872"/>
                  <a:pt x="177962" y="27431"/>
                  <a:pt x="190669" y="16882"/>
                </a:cubicBezTo>
                <a:cubicBezTo>
                  <a:pt x="205492" y="6333"/>
                  <a:pt x="226665" y="0"/>
                  <a:pt x="247837" y="0"/>
                </a:cubicBezTo>
                <a:lnTo>
                  <a:pt x="247837" y="0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7" name="Freeform 6"/>
          <p:cNvSpPr/>
          <p:nvPr/>
        </p:nvSpPr>
        <p:spPr>
          <a:xfrm>
            <a:off x="6049497" y="5860117"/>
            <a:ext cx="507352" cy="542002"/>
          </a:xfrm>
          <a:custGeom>
            <a:avLst/>
            <a:gdLst/>
            <a:ahLst/>
            <a:cxnLst/>
            <a:rect l="l" t="t" r="r" b="b"/>
            <a:pathLst>
              <a:path w="481045" h="513898">
                <a:moveTo>
                  <a:pt x="470937" y="473750"/>
                </a:moveTo>
                <a:cubicBezTo>
                  <a:pt x="424456" y="453676"/>
                  <a:pt x="398167" y="437616"/>
                  <a:pt x="349656" y="421557"/>
                </a:cubicBezTo>
                <a:cubicBezTo>
                  <a:pt x="345621" y="419550"/>
                  <a:pt x="341578" y="417542"/>
                  <a:pt x="339565" y="415535"/>
                </a:cubicBezTo>
                <a:cubicBezTo>
                  <a:pt x="335513" y="407505"/>
                  <a:pt x="333492" y="399476"/>
                  <a:pt x="331470" y="391446"/>
                </a:cubicBezTo>
                <a:cubicBezTo>
                  <a:pt x="329457" y="387431"/>
                  <a:pt x="327427" y="381409"/>
                  <a:pt x="321370" y="379401"/>
                </a:cubicBezTo>
                <a:cubicBezTo>
                  <a:pt x="319349" y="379401"/>
                  <a:pt x="317319" y="375387"/>
                  <a:pt x="317319" y="373379"/>
                </a:cubicBezTo>
                <a:cubicBezTo>
                  <a:pt x="317319" y="355312"/>
                  <a:pt x="311262" y="343268"/>
                  <a:pt x="319349" y="335238"/>
                </a:cubicBezTo>
                <a:cubicBezTo>
                  <a:pt x="333492" y="323194"/>
                  <a:pt x="331470" y="307134"/>
                  <a:pt x="337535" y="299105"/>
                </a:cubicBezTo>
                <a:cubicBezTo>
                  <a:pt x="345621" y="291075"/>
                  <a:pt x="363808" y="234868"/>
                  <a:pt x="359773" y="226838"/>
                </a:cubicBezTo>
                <a:cubicBezTo>
                  <a:pt x="355729" y="218808"/>
                  <a:pt x="343600" y="222823"/>
                  <a:pt x="347643" y="218808"/>
                </a:cubicBezTo>
                <a:cubicBezTo>
                  <a:pt x="357743" y="204756"/>
                  <a:pt x="361794" y="178660"/>
                  <a:pt x="361794" y="154571"/>
                </a:cubicBezTo>
                <a:cubicBezTo>
                  <a:pt x="363808" y="158586"/>
                  <a:pt x="363808" y="162601"/>
                  <a:pt x="363808" y="168623"/>
                </a:cubicBezTo>
                <a:cubicBezTo>
                  <a:pt x="363808" y="172638"/>
                  <a:pt x="363808" y="172638"/>
                  <a:pt x="363808" y="172638"/>
                </a:cubicBezTo>
                <a:cubicBezTo>
                  <a:pt x="436577" y="126467"/>
                  <a:pt x="436577" y="126467"/>
                  <a:pt x="436577" y="126467"/>
                </a:cubicBezTo>
                <a:cubicBezTo>
                  <a:pt x="240522" y="0"/>
                  <a:pt x="240522" y="0"/>
                  <a:pt x="240522" y="0"/>
                </a:cubicBezTo>
                <a:cubicBezTo>
                  <a:pt x="42445" y="126467"/>
                  <a:pt x="42445" y="126467"/>
                  <a:pt x="42445" y="126467"/>
                </a:cubicBezTo>
                <a:cubicBezTo>
                  <a:pt x="60632" y="138512"/>
                  <a:pt x="60632" y="138512"/>
                  <a:pt x="60632" y="138512"/>
                </a:cubicBezTo>
                <a:cubicBezTo>
                  <a:pt x="60632" y="164608"/>
                  <a:pt x="60632" y="164608"/>
                  <a:pt x="60632" y="164608"/>
                </a:cubicBezTo>
                <a:cubicBezTo>
                  <a:pt x="58610" y="164608"/>
                  <a:pt x="54567" y="168623"/>
                  <a:pt x="54567" y="170630"/>
                </a:cubicBezTo>
                <a:cubicBezTo>
                  <a:pt x="54567" y="174645"/>
                  <a:pt x="56588" y="176652"/>
                  <a:pt x="58610" y="178660"/>
                </a:cubicBezTo>
                <a:cubicBezTo>
                  <a:pt x="42445" y="266986"/>
                  <a:pt x="42445" y="266986"/>
                  <a:pt x="42445" y="266986"/>
                </a:cubicBezTo>
                <a:cubicBezTo>
                  <a:pt x="82869" y="266986"/>
                  <a:pt x="82869" y="266986"/>
                  <a:pt x="82869" y="266986"/>
                </a:cubicBezTo>
                <a:cubicBezTo>
                  <a:pt x="66696" y="178660"/>
                  <a:pt x="66696" y="178660"/>
                  <a:pt x="66696" y="178660"/>
                </a:cubicBezTo>
                <a:cubicBezTo>
                  <a:pt x="68718" y="176652"/>
                  <a:pt x="70740" y="174645"/>
                  <a:pt x="70740" y="170630"/>
                </a:cubicBezTo>
                <a:cubicBezTo>
                  <a:pt x="70740" y="168623"/>
                  <a:pt x="68718" y="164608"/>
                  <a:pt x="64675" y="164608"/>
                </a:cubicBezTo>
                <a:cubicBezTo>
                  <a:pt x="64675" y="140519"/>
                  <a:pt x="64675" y="140519"/>
                  <a:pt x="64675" y="140519"/>
                </a:cubicBezTo>
                <a:cubicBezTo>
                  <a:pt x="115199" y="172638"/>
                  <a:pt x="115199" y="172638"/>
                  <a:pt x="115199" y="172638"/>
                </a:cubicBezTo>
                <a:cubicBezTo>
                  <a:pt x="115199" y="170630"/>
                  <a:pt x="115199" y="170630"/>
                  <a:pt x="115199" y="170630"/>
                </a:cubicBezTo>
                <a:cubicBezTo>
                  <a:pt x="115199" y="174645"/>
                  <a:pt x="115199" y="178660"/>
                  <a:pt x="117220" y="184682"/>
                </a:cubicBezTo>
                <a:cubicBezTo>
                  <a:pt x="121272" y="200741"/>
                  <a:pt x="129350" y="200741"/>
                  <a:pt x="135415" y="218808"/>
                </a:cubicBezTo>
                <a:lnTo>
                  <a:pt x="135415" y="220816"/>
                </a:lnTo>
                <a:lnTo>
                  <a:pt x="135415" y="220816"/>
                </a:lnTo>
                <a:cubicBezTo>
                  <a:pt x="133393" y="222823"/>
                  <a:pt x="133393" y="226838"/>
                  <a:pt x="131372" y="226838"/>
                </a:cubicBezTo>
                <a:cubicBezTo>
                  <a:pt x="123293" y="228845"/>
                  <a:pt x="123293" y="232860"/>
                  <a:pt x="125315" y="236875"/>
                </a:cubicBezTo>
                <a:cubicBezTo>
                  <a:pt x="125315" y="240890"/>
                  <a:pt x="131372" y="266986"/>
                  <a:pt x="133393" y="277023"/>
                </a:cubicBezTo>
                <a:cubicBezTo>
                  <a:pt x="135415" y="283045"/>
                  <a:pt x="141480" y="289068"/>
                  <a:pt x="141480" y="297097"/>
                </a:cubicBezTo>
                <a:cubicBezTo>
                  <a:pt x="145523" y="311149"/>
                  <a:pt x="151588" y="323194"/>
                  <a:pt x="161688" y="333231"/>
                </a:cubicBezTo>
                <a:cubicBezTo>
                  <a:pt x="163717" y="335238"/>
                  <a:pt x="165739" y="339253"/>
                  <a:pt x="165739" y="341261"/>
                </a:cubicBezTo>
                <a:cubicBezTo>
                  <a:pt x="163717" y="351298"/>
                  <a:pt x="163717" y="363342"/>
                  <a:pt x="161688" y="373379"/>
                </a:cubicBezTo>
                <a:cubicBezTo>
                  <a:pt x="161688" y="375387"/>
                  <a:pt x="157644" y="379401"/>
                  <a:pt x="155631" y="379401"/>
                </a:cubicBezTo>
                <a:cubicBezTo>
                  <a:pt x="147544" y="381409"/>
                  <a:pt x="145523" y="387431"/>
                  <a:pt x="143501" y="391446"/>
                </a:cubicBezTo>
                <a:cubicBezTo>
                  <a:pt x="141480" y="399476"/>
                  <a:pt x="139458" y="407505"/>
                  <a:pt x="135415" y="413527"/>
                </a:cubicBezTo>
                <a:cubicBezTo>
                  <a:pt x="135415" y="415535"/>
                  <a:pt x="131372" y="419550"/>
                  <a:pt x="129350" y="419550"/>
                </a:cubicBezTo>
                <a:cubicBezTo>
                  <a:pt x="113185" y="425572"/>
                  <a:pt x="99034" y="429587"/>
                  <a:pt x="82869" y="435609"/>
                </a:cubicBezTo>
                <a:cubicBezTo>
                  <a:pt x="66696" y="441631"/>
                  <a:pt x="24251" y="467728"/>
                  <a:pt x="8078" y="475757"/>
                </a:cubicBezTo>
                <a:cubicBezTo>
                  <a:pt x="0" y="479772"/>
                  <a:pt x="4043" y="513898"/>
                  <a:pt x="4043" y="513898"/>
                </a:cubicBezTo>
                <a:cubicBezTo>
                  <a:pt x="474972" y="513898"/>
                  <a:pt x="474972" y="513898"/>
                  <a:pt x="474972" y="513898"/>
                </a:cubicBezTo>
                <a:cubicBezTo>
                  <a:pt x="474972" y="513898"/>
                  <a:pt x="481045" y="477765"/>
                  <a:pt x="470937" y="473750"/>
                </a:cubicBezTo>
                <a:lnTo>
                  <a:pt x="470937" y="473750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8" name="TextBox 7"/>
          <p:cNvSpPr txBox="1"/>
          <p:nvPr/>
        </p:nvSpPr>
        <p:spPr>
          <a:xfrm>
            <a:off x="2663493" y="5962483"/>
            <a:ext cx="2742530" cy="35291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109" dirty="0" err="1" smtClean="0">
                <a:solidFill>
                  <a:srgbClr val="42464B"/>
                </a:solidFill>
                <a:latin typeface="Microsoft YaHei"/>
                <a:ea typeface="Microsoft YaHei"/>
              </a:rPr>
              <a:t>指导教师</a:t>
            </a:r>
            <a:endParaRPr lang="en-US" sz="1160" dirty="0"/>
          </a:p>
        </p:txBody>
      </p:sp>
      <p:sp>
        <p:nvSpPr>
          <p:cNvPr id="9" name="TextBox 8"/>
          <p:cNvSpPr txBox="1"/>
          <p:nvPr/>
        </p:nvSpPr>
        <p:spPr>
          <a:xfrm>
            <a:off x="6575693" y="5963333"/>
            <a:ext cx="4112294" cy="35291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109" dirty="0" err="1" smtClean="0">
                <a:solidFill>
                  <a:srgbClr val="42464B"/>
                </a:solidFill>
                <a:latin typeface="Microsoft YaHei"/>
                <a:ea typeface="Microsoft YaHei"/>
              </a:rPr>
              <a:t>答辩人</a:t>
            </a:r>
            <a:endParaRPr lang="en-US" sz="1160" dirty="0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1D0D8906-585F-8B45-9ACD-E2FEFB0D4661}"/>
              </a:ext>
            </a:extLst>
          </p:cNvPr>
          <p:cNvSpPr txBox="1"/>
          <p:nvPr/>
        </p:nvSpPr>
        <p:spPr>
          <a:xfrm>
            <a:off x="3143090" y="3447059"/>
            <a:ext cx="5901287" cy="97289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3200" dirty="0">
                <a:solidFill>
                  <a:srgbClr val="FFFFFF"/>
                </a:solidFill>
                <a:latin typeface="Microsoft YaHei"/>
                <a:ea typeface="Microsoft YaHei"/>
              </a:rPr>
              <a:t>Mini-OLAP</a:t>
            </a:r>
            <a:r>
              <a:rPr lang="zh-CN" altLang="en-US" sz="3200" dirty="0">
                <a:solidFill>
                  <a:srgbClr val="FFFFFF"/>
                </a:solidFill>
                <a:latin typeface="Microsoft YaHei"/>
                <a:ea typeface="Microsoft YaHei"/>
              </a:rPr>
              <a:t>系统</a:t>
            </a:r>
            <a:endParaRPr lang="en-US" altLang="zh-CN" sz="3200" dirty="0">
              <a:solidFill>
                <a:srgbClr val="FFFFFF"/>
              </a:solidFill>
              <a:latin typeface="Microsoft YaHei"/>
              <a:ea typeface="Microsoft YaHei"/>
            </a:endParaRPr>
          </a:p>
          <a:p>
            <a:pPr algn="ctr" latinLnBrk="1">
              <a:lnSpc>
                <a:spcPct val="116199"/>
              </a:lnSpc>
            </a:pPr>
            <a:r>
              <a:rPr lang="en" altLang="zh-CN" sz="2400" dirty="0">
                <a:solidFill>
                  <a:srgbClr val="FFFFFF"/>
                </a:solidFill>
                <a:latin typeface="Microsoft YaHei"/>
                <a:ea typeface="Microsoft YaHei"/>
              </a:rPr>
              <a:t>push based </a:t>
            </a:r>
            <a:r>
              <a:rPr lang="zh-CN" altLang="en-US" sz="2400" dirty="0">
                <a:solidFill>
                  <a:srgbClr val="FFFFFF"/>
                </a:solidFill>
                <a:latin typeface="Microsoft YaHei"/>
                <a:ea typeface="Microsoft YaHei"/>
              </a:rPr>
              <a:t>查询编译及流水线代码优化  </a:t>
            </a:r>
            <a:endParaRPr lang="en-US" sz="2400" dirty="0"/>
          </a:p>
        </p:txBody>
      </p:sp>
      <p:pic>
        <p:nvPicPr>
          <p:cNvPr id="11" name="Picture 4" descr="185D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572" y="428032"/>
            <a:ext cx="996732" cy="9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21219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"/>
          <p:cNvSpPr/>
          <p:nvPr/>
        </p:nvSpPr>
        <p:spPr>
          <a:xfrm>
            <a:off x="-4684" y="-9450"/>
            <a:ext cx="12192519" cy="658022"/>
          </a:xfrm>
          <a:custGeom>
            <a:avLst/>
            <a:gdLst/>
            <a:ahLst/>
            <a:cxnLst/>
            <a:rect l="l" t="t" r="r" b="b"/>
            <a:pathLst>
              <a:path w="11560314" h="623902">
                <a:moveTo>
                  <a:pt x="11560315" y="623903"/>
                </a:moveTo>
                <a:lnTo>
                  <a:pt x="0" y="623903"/>
                </a:lnTo>
                <a:lnTo>
                  <a:pt x="0" y="0"/>
                </a:lnTo>
                <a:lnTo>
                  <a:pt x="11560315" y="0"/>
                </a:lnTo>
                <a:lnTo>
                  <a:pt x="11560315" y="623903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137" name="Freeform 2"/>
          <p:cNvSpPr/>
          <p:nvPr/>
        </p:nvSpPr>
        <p:spPr>
          <a:xfrm>
            <a:off x="-536063" y="-5574"/>
            <a:ext cx="929979" cy="929979"/>
          </a:xfrm>
          <a:custGeom>
            <a:avLst/>
            <a:gdLst/>
            <a:ahLst/>
            <a:cxnLst/>
            <a:rect l="l" t="t" r="r" b="b"/>
            <a:pathLst>
              <a:path w="881758" h="881758">
                <a:moveTo>
                  <a:pt x="881758" y="440879"/>
                </a:moveTo>
                <a:cubicBezTo>
                  <a:pt x="881758" y="684371"/>
                  <a:pt x="684372" y="881757"/>
                  <a:pt x="440879" y="881757"/>
                </a:cubicBezTo>
                <a:cubicBezTo>
                  <a:pt x="197386" y="881757"/>
                  <a:pt x="0" y="684371"/>
                  <a:pt x="0" y="440879"/>
                </a:cubicBezTo>
                <a:cubicBezTo>
                  <a:pt x="0" y="197386"/>
                  <a:pt x="197386" y="0"/>
                  <a:pt x="440879" y="0"/>
                </a:cubicBezTo>
                <a:cubicBezTo>
                  <a:pt x="684372" y="0"/>
                  <a:pt x="881758" y="197386"/>
                  <a:pt x="881758" y="440879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138" name="TextBox 3"/>
          <p:cNvSpPr txBox="1"/>
          <p:nvPr/>
        </p:nvSpPr>
        <p:spPr>
          <a:xfrm>
            <a:off x="507626" y="110874"/>
            <a:ext cx="4123188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latinLnBrk="1">
              <a:lnSpc>
                <a:spcPct val="116199"/>
              </a:lnSpc>
            </a:pPr>
            <a:r>
              <a:rPr lang="en-US" sz="2531" dirty="0">
                <a:solidFill>
                  <a:srgbClr val="FFFFFF"/>
                </a:solidFill>
                <a:latin typeface="Microsoft YaHei"/>
                <a:ea typeface="Microsoft YaHei"/>
              </a:rPr>
              <a:t>TP</a:t>
            </a:r>
            <a:r>
              <a:rPr lang="zh-CN" altLang="en-US" sz="2531" dirty="0">
                <a:solidFill>
                  <a:srgbClr val="FFFFFF"/>
                </a:solidFill>
                <a:latin typeface="Microsoft YaHei"/>
                <a:ea typeface="Microsoft YaHei"/>
              </a:rPr>
              <a:t>模式文法产生式</a:t>
            </a:r>
          </a:p>
        </p:txBody>
      </p:sp>
      <p:sp>
        <p:nvSpPr>
          <p:cNvPr id="139" name="Freeform 4"/>
          <p:cNvSpPr/>
          <p:nvPr/>
        </p:nvSpPr>
        <p:spPr>
          <a:xfrm>
            <a:off x="1600" y="6728747"/>
            <a:ext cx="12192519" cy="139943"/>
          </a:xfrm>
          <a:custGeom>
            <a:avLst/>
            <a:gdLst/>
            <a:ahLst/>
            <a:cxnLst/>
            <a:rect l="l" t="t" r="r" b="b"/>
            <a:pathLst>
              <a:path w="11560314" h="132687">
                <a:moveTo>
                  <a:pt x="11560314" y="132686"/>
                </a:moveTo>
                <a:lnTo>
                  <a:pt x="0" y="132686"/>
                </a:lnTo>
                <a:lnTo>
                  <a:pt x="0" y="0"/>
                </a:lnTo>
                <a:lnTo>
                  <a:pt x="11560314" y="0"/>
                </a:lnTo>
                <a:lnTo>
                  <a:pt x="11560314" y="132686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C573F0-D067-0A48-8B35-0A00BB68E907}"/>
              </a:ext>
            </a:extLst>
          </p:cNvPr>
          <p:cNvSpPr/>
          <p:nvPr/>
        </p:nvSpPr>
        <p:spPr>
          <a:xfrm>
            <a:off x="1533127" y="924405"/>
            <a:ext cx="9116895" cy="5478423"/>
          </a:xfrm>
          <a:prstGeom prst="rect">
            <a:avLst/>
          </a:prstGeom>
        </p:spPr>
        <p:txBody>
          <a:bodyPr wrap="square" lIns="90000">
            <a:spAutoFit/>
          </a:bodyPr>
          <a:lstStyle/>
          <a:p>
            <a:r>
              <a:rPr lang="zh-CN" altLang="en-US" sz="1400" dirty="0"/>
              <a:t>sqlStatement := ddlStatement | dmlStatement | “SHOW" | “</a:t>
            </a:r>
            <a:r>
              <a:rPr lang="en-US" altLang="zh-CN" sz="1400" dirty="0"/>
              <a:t>SCHEMA</a:t>
            </a:r>
            <a:r>
              <a:rPr lang="zh-CN" altLang="en-US" sz="1400" dirty="0"/>
              <a:t>" |  "EXIT" | "</a:t>
            </a:r>
            <a:r>
              <a:rPr lang="zh-CN" altLang="en-US" sz="1400" dirty="0">
                <a:solidFill>
                  <a:srgbClr val="FF0000"/>
                </a:solidFill>
              </a:rPr>
              <a:t>SWITCH</a:t>
            </a:r>
            <a:r>
              <a:rPr lang="zh-CN" altLang="en-US" sz="1400" dirty="0"/>
              <a:t>";</a:t>
            </a:r>
          </a:p>
          <a:p>
            <a:endParaRPr lang="zh-CN" altLang="en-US" sz="1400" dirty="0"/>
          </a:p>
          <a:p>
            <a:r>
              <a:rPr lang="zh-CN" altLang="en-US" sz="1400" dirty="0"/>
              <a:t>ddlStatement := </a:t>
            </a:r>
            <a:r>
              <a:rPr lang="zh-CN" altLang="en-US" sz="1400" dirty="0">
                <a:solidFill>
                  <a:srgbClr val="FF0000"/>
                </a:solidFill>
              </a:rPr>
              <a:t>createTable</a:t>
            </a:r>
            <a:r>
              <a:rPr lang="zh-CN" altLang="en-US" sz="1400" dirty="0"/>
              <a:t> | </a:t>
            </a:r>
            <a:r>
              <a:rPr lang="zh-CN" altLang="en-US" sz="1400" dirty="0">
                <a:solidFill>
                  <a:srgbClr val="FF0000"/>
                </a:solidFill>
              </a:rPr>
              <a:t>dropTable</a:t>
            </a:r>
            <a:r>
              <a:rPr lang="zh-CN" altLang="en-US" sz="1400" dirty="0"/>
              <a:t>;</a:t>
            </a:r>
          </a:p>
          <a:p>
            <a:endParaRPr lang="zh-CN" altLang="en-US" sz="1400" dirty="0"/>
          </a:p>
          <a:p>
            <a:r>
              <a:rPr lang="zh-CN" altLang="en-US" sz="1400" dirty="0"/>
              <a:t>dmlStatement := </a:t>
            </a:r>
            <a:r>
              <a:rPr lang="zh-CN" altLang="en-US" sz="1400" dirty="0">
                <a:solidFill>
                  <a:srgbClr val="FF0000"/>
                </a:solidFill>
              </a:rPr>
              <a:t>selectStatement</a:t>
            </a:r>
            <a:r>
              <a:rPr lang="zh-CN" altLang="en-US" sz="1400" dirty="0"/>
              <a:t> | </a:t>
            </a:r>
            <a:r>
              <a:rPr lang="zh-CN" altLang="en-US" sz="1400" dirty="0">
                <a:solidFill>
                  <a:srgbClr val="FF0000"/>
                </a:solidFill>
              </a:rPr>
              <a:t>insertStatement</a:t>
            </a:r>
            <a:r>
              <a:rPr lang="zh-CN" altLang="en-US" sz="1400" dirty="0"/>
              <a:t> | </a:t>
            </a:r>
            <a:r>
              <a:rPr lang="zh-CN" altLang="en-US" sz="1400" dirty="0">
                <a:solidFill>
                  <a:srgbClr val="FF0000"/>
                </a:solidFill>
              </a:rPr>
              <a:t>updateStatement</a:t>
            </a:r>
            <a:r>
              <a:rPr lang="zh-CN" altLang="en-US" sz="1400" dirty="0"/>
              <a:t> | </a:t>
            </a:r>
            <a:r>
              <a:rPr lang="zh-CN" altLang="en-US" sz="1400" dirty="0">
                <a:solidFill>
                  <a:srgbClr val="FF0000"/>
                </a:solidFill>
              </a:rPr>
              <a:t>deleteStatement</a:t>
            </a:r>
            <a:r>
              <a:rPr lang="zh-CN" altLang="en-US" sz="1400" dirty="0"/>
              <a:t>;</a:t>
            </a:r>
          </a:p>
          <a:p>
            <a:endParaRPr lang="zh-CN" altLang="en-US" sz="1400" dirty="0"/>
          </a:p>
          <a:p>
            <a:r>
              <a:rPr lang="en-US" altLang="zh-CN" sz="1400" dirty="0"/>
              <a:t>…</a:t>
            </a:r>
            <a:r>
              <a:rPr lang="zh-CN" altLang="en-US" sz="1400" dirty="0"/>
              <a:t> </a:t>
            </a:r>
            <a:r>
              <a:rPr lang="en-US" altLang="zh-CN" sz="1400" dirty="0"/>
              <a:t>…</a:t>
            </a:r>
            <a:endParaRPr lang="zh-CN" altLang="en-US" sz="1400" dirty="0"/>
          </a:p>
          <a:p>
            <a:endParaRPr lang="zh-CN" altLang="en-US" sz="1400" dirty="0"/>
          </a:p>
          <a:p>
            <a:r>
              <a:rPr lang="zh-CN" altLang="en-US" sz="1400" dirty="0"/>
              <a:t>dataType := "</a:t>
            </a:r>
            <a:r>
              <a:rPr lang="zh-CN" altLang="en-US" sz="1400" dirty="0">
                <a:solidFill>
                  <a:srgbClr val="FF0000"/>
                </a:solidFill>
              </a:rPr>
              <a:t>INT</a:t>
            </a:r>
            <a:r>
              <a:rPr lang="zh-CN" altLang="en-US" sz="1400" dirty="0"/>
              <a:t>" | "</a:t>
            </a:r>
            <a:r>
              <a:rPr lang="zh-CN" altLang="en-US" sz="1400" dirty="0">
                <a:solidFill>
                  <a:srgbClr val="FF0000"/>
                </a:solidFill>
              </a:rPr>
              <a:t>CHAR</a:t>
            </a:r>
            <a:r>
              <a:rPr lang="zh-CN" altLang="en-US" sz="1400" dirty="0"/>
              <a:t>" "(" positiveNum ")" | "</a:t>
            </a:r>
            <a:r>
              <a:rPr lang="zh-CN" altLang="en-US" sz="1400" dirty="0">
                <a:solidFill>
                  <a:srgbClr val="FF0000"/>
                </a:solidFill>
              </a:rPr>
              <a:t>VARCHAR</a:t>
            </a:r>
            <a:r>
              <a:rPr lang="zh-CN" altLang="en-US" sz="1400" dirty="0"/>
              <a:t>" "(" positiveNum ")";</a:t>
            </a:r>
          </a:p>
          <a:p>
            <a:endParaRPr lang="zh-CN" altLang="en-US" sz="1400" dirty="0"/>
          </a:p>
          <a:p>
            <a:r>
              <a:rPr lang="zh-CN" altLang="en-US" sz="1400" dirty="0"/>
              <a:t>columnConstraint := "</a:t>
            </a:r>
            <a:r>
              <a:rPr lang="zh-CN" altLang="en-US" sz="1400" dirty="0">
                <a:solidFill>
                  <a:srgbClr val="FF0000"/>
                </a:solidFill>
              </a:rPr>
              <a:t>NOT_NULL</a:t>
            </a:r>
            <a:r>
              <a:rPr lang="zh-CN" altLang="en-US" sz="1400" dirty="0"/>
              <a:t>" | "DEFAULT" expressionAtom | "</a:t>
            </a:r>
            <a:r>
              <a:rPr lang="zh-CN" altLang="en-US" sz="1400" dirty="0">
                <a:solidFill>
                  <a:srgbClr val="FF0000"/>
                </a:solidFill>
              </a:rPr>
              <a:t>PRIMARY_KEY</a:t>
            </a:r>
            <a:r>
              <a:rPr lang="zh-CN" altLang="en-US" sz="1400" dirty="0"/>
              <a:t>" | "REFERENCES" tableName;</a:t>
            </a:r>
          </a:p>
          <a:p>
            <a:endParaRPr lang="zh-CN" altLang="en-US" sz="1400" dirty="0"/>
          </a:p>
          <a:p>
            <a:r>
              <a:rPr lang="en-US" altLang="zh-CN" sz="1400" dirty="0"/>
              <a:t>…</a:t>
            </a:r>
            <a:r>
              <a:rPr lang="zh-CN" altLang="en-US" sz="1400" dirty="0"/>
              <a:t> </a:t>
            </a:r>
            <a:r>
              <a:rPr lang="en-US" altLang="zh-CN" sz="1400" dirty="0"/>
              <a:t>…</a:t>
            </a:r>
            <a:endParaRPr lang="zh-CN" altLang="en-US" sz="1400" dirty="0"/>
          </a:p>
          <a:p>
            <a:r>
              <a:rPr lang="zh-CN" altLang="en-US" sz="1400" dirty="0"/>
              <a:t>						  </a:t>
            </a:r>
          </a:p>
          <a:p>
            <a:r>
              <a:rPr lang="zh-CN" altLang="en-US" sz="1400" dirty="0"/>
              <a:t>selectElements := "</a:t>
            </a:r>
            <a:r>
              <a:rPr lang="zh-CN" altLang="en-US" sz="1400" dirty="0">
                <a:solidFill>
                  <a:srgbClr val="FF0000"/>
                </a:solidFill>
              </a:rPr>
              <a:t>$</a:t>
            </a:r>
            <a:r>
              <a:rPr lang="zh-CN" altLang="en-US" sz="1400" dirty="0"/>
              <a:t>" | expressionAtom [{"," expressionAtom}*];</a:t>
            </a:r>
          </a:p>
          <a:p>
            <a:endParaRPr lang="zh-CN" altLang="en-US" sz="1400" dirty="0"/>
          </a:p>
          <a:p>
            <a:r>
              <a:rPr lang="en-US" altLang="zh-CN" sz="1400" dirty="0"/>
              <a:t>…</a:t>
            </a:r>
            <a:r>
              <a:rPr lang="zh-CN" altLang="en-US" sz="1400" dirty="0"/>
              <a:t> </a:t>
            </a:r>
            <a:r>
              <a:rPr lang="en-US" altLang="zh-CN" sz="1400" dirty="0"/>
              <a:t>…</a:t>
            </a:r>
            <a:endParaRPr lang="zh-CN" altLang="en-US" sz="1400" dirty="0"/>
          </a:p>
          <a:p>
            <a:endParaRPr lang="zh-CN" altLang="en-US" sz="1400" dirty="0"/>
          </a:p>
          <a:p>
            <a:r>
              <a:rPr lang="zh-CN" altLang="en-US" sz="1400" dirty="0"/>
              <a:t>expressionAtomOp := expressionAtom {"*"|"/"|"%"|"+"|"-"} expressionAtom;</a:t>
            </a:r>
          </a:p>
          <a:p>
            <a:endParaRPr lang="zh-CN" altLang="en-US" sz="1400" dirty="0"/>
          </a:p>
          <a:p>
            <a:r>
              <a:rPr lang="en-US" altLang="zh-CN" sz="1400" dirty="0"/>
              <a:t>…</a:t>
            </a:r>
            <a:r>
              <a:rPr lang="zh-CN" altLang="en-US" sz="1400" dirty="0"/>
              <a:t> </a:t>
            </a:r>
            <a:r>
              <a:rPr lang="en-US" altLang="zh-CN" sz="1400" dirty="0"/>
              <a:t>…</a:t>
            </a:r>
            <a:endParaRPr lang="zh-CN" altLang="en-US" sz="1400" dirty="0"/>
          </a:p>
          <a:p>
            <a:r>
              <a:rPr lang="zh-CN" altLang="en-US" sz="1400" dirty="0"/>
              <a:t>				 </a:t>
            </a:r>
          </a:p>
          <a:p>
            <a:r>
              <a:rPr lang="zh-CN" altLang="en-US" sz="1400" dirty="0"/>
              <a:t>comparisonOperator := "</a:t>
            </a:r>
            <a:r>
              <a:rPr lang="zh-CN" altLang="en-US" sz="1400" dirty="0">
                <a:solidFill>
                  <a:srgbClr val="FF0000"/>
                </a:solidFill>
              </a:rPr>
              <a:t>==</a:t>
            </a:r>
            <a:r>
              <a:rPr lang="zh-CN" altLang="en-US" sz="1400" dirty="0"/>
              <a:t>" | "&gt;" | "&lt;" | "&lt;=" | "&gt;=" | "!=";</a:t>
            </a:r>
          </a:p>
          <a:p>
            <a:endParaRPr lang="zh-CN" altLang="en-US" sz="1400" dirty="0"/>
          </a:p>
          <a:p>
            <a:r>
              <a:rPr lang="zh-CN" altLang="en-US" sz="1400" dirty="0"/>
              <a:t>logicalOperator := "</a:t>
            </a:r>
            <a:r>
              <a:rPr lang="zh-CN" altLang="en-US" sz="1400" dirty="0">
                <a:solidFill>
                  <a:srgbClr val="FF0000"/>
                </a:solidFill>
              </a:rPr>
              <a:t>AND</a:t>
            </a:r>
            <a:r>
              <a:rPr lang="zh-CN" altLang="en-US" sz="1400" dirty="0"/>
              <a:t>" | "</a:t>
            </a:r>
            <a:r>
              <a:rPr lang="zh-CN" altLang="en-US" sz="1400" dirty="0">
                <a:solidFill>
                  <a:srgbClr val="FF0000"/>
                </a:solidFill>
              </a:rPr>
              <a:t>OR</a:t>
            </a:r>
            <a:r>
              <a:rPr lang="zh-CN" altLang="en-US" sz="1400" dirty="0"/>
              <a:t>";</a:t>
            </a:r>
          </a:p>
        </p:txBody>
      </p:sp>
      <p:pic>
        <p:nvPicPr>
          <p:cNvPr id="7" name="Picture 4" descr="185D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2788" y="-68340"/>
            <a:ext cx="996732" cy="9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2F4450DD-DAE5-0543-962A-B7934A753004}"/>
              </a:ext>
            </a:extLst>
          </p:cNvPr>
          <p:cNvGrpSpPr/>
          <p:nvPr/>
        </p:nvGrpSpPr>
        <p:grpSpPr>
          <a:xfrm>
            <a:off x="9353862" y="4586990"/>
            <a:ext cx="1921283" cy="1558977"/>
            <a:chOff x="7854845" y="3927423"/>
            <a:chExt cx="3013023" cy="2444842"/>
          </a:xfrm>
        </p:grpSpPr>
        <p:sp>
          <p:nvSpPr>
            <p:cNvPr id="9" name="任意多边形 4">
              <a:extLst>
                <a:ext uri="{FF2B5EF4-FFF2-40B4-BE49-F238E27FC236}">
                  <a16:creationId xmlns:a16="http://schemas.microsoft.com/office/drawing/2014/main" id="{6F9F6A24-F108-5440-BA9B-AF94D580E414}"/>
                </a:ext>
              </a:extLst>
            </p:cNvPr>
            <p:cNvSpPr/>
            <p:nvPr/>
          </p:nvSpPr>
          <p:spPr bwMode="auto">
            <a:xfrm>
              <a:off x="8420824" y="3927423"/>
              <a:ext cx="893588" cy="1157748"/>
            </a:xfrm>
            <a:custGeom>
              <a:avLst/>
              <a:gdLst>
                <a:gd name="T0" fmla="*/ 1058 w 1060"/>
                <a:gd name="T1" fmla="*/ 159 h 1374"/>
                <a:gd name="T2" fmla="*/ 1052 w 1060"/>
                <a:gd name="T3" fmla="*/ 159 h 1374"/>
                <a:gd name="T4" fmla="*/ 1052 w 1060"/>
                <a:gd name="T5" fmla="*/ 149 h 1374"/>
                <a:gd name="T6" fmla="*/ 1056 w 1060"/>
                <a:gd name="T7" fmla="*/ 149 h 1374"/>
                <a:gd name="T8" fmla="*/ 1059 w 1060"/>
                <a:gd name="T9" fmla="*/ 147 h 1374"/>
                <a:gd name="T10" fmla="*/ 1059 w 1060"/>
                <a:gd name="T11" fmla="*/ 98 h 1374"/>
                <a:gd name="T12" fmla="*/ 1056 w 1060"/>
                <a:gd name="T13" fmla="*/ 96 h 1374"/>
                <a:gd name="T14" fmla="*/ 1052 w 1060"/>
                <a:gd name="T15" fmla="*/ 96 h 1374"/>
                <a:gd name="T16" fmla="*/ 1052 w 1060"/>
                <a:gd name="T17" fmla="*/ 68 h 1374"/>
                <a:gd name="T18" fmla="*/ 994 w 1060"/>
                <a:gd name="T19" fmla="*/ 9 h 1374"/>
                <a:gd name="T20" fmla="*/ 994 w 1060"/>
                <a:gd name="T21" fmla="*/ 9 h 1374"/>
                <a:gd name="T22" fmla="*/ 988 w 1060"/>
                <a:gd name="T23" fmla="*/ 9 h 1374"/>
                <a:gd name="T24" fmla="*/ 988 w 1060"/>
                <a:gd name="T25" fmla="*/ 3 h 1374"/>
                <a:gd name="T26" fmla="*/ 985 w 1060"/>
                <a:gd name="T27" fmla="*/ 0 h 1374"/>
                <a:gd name="T28" fmla="*/ 936 w 1060"/>
                <a:gd name="T29" fmla="*/ 0 h 1374"/>
                <a:gd name="T30" fmla="*/ 934 w 1060"/>
                <a:gd name="T31" fmla="*/ 3 h 1374"/>
                <a:gd name="T32" fmla="*/ 934 w 1060"/>
                <a:gd name="T33" fmla="*/ 9 h 1374"/>
                <a:gd name="T34" fmla="*/ 58 w 1060"/>
                <a:gd name="T35" fmla="*/ 9 h 1374"/>
                <a:gd name="T36" fmla="*/ 0 w 1060"/>
                <a:gd name="T37" fmla="*/ 68 h 1374"/>
                <a:gd name="T38" fmla="*/ 0 w 1060"/>
                <a:gd name="T39" fmla="*/ 68 h 1374"/>
                <a:gd name="T40" fmla="*/ 0 w 1060"/>
                <a:gd name="T41" fmla="*/ 1315 h 1374"/>
                <a:gd name="T42" fmla="*/ 58 w 1060"/>
                <a:gd name="T43" fmla="*/ 1374 h 1374"/>
                <a:gd name="T44" fmla="*/ 58 w 1060"/>
                <a:gd name="T45" fmla="*/ 1374 h 1374"/>
                <a:gd name="T46" fmla="*/ 994 w 1060"/>
                <a:gd name="T47" fmla="*/ 1374 h 1374"/>
                <a:gd name="T48" fmla="*/ 1052 w 1060"/>
                <a:gd name="T49" fmla="*/ 1315 h 1374"/>
                <a:gd name="T50" fmla="*/ 1052 w 1060"/>
                <a:gd name="T51" fmla="*/ 1315 h 1374"/>
                <a:gd name="T52" fmla="*/ 1052 w 1060"/>
                <a:gd name="T53" fmla="*/ 213 h 1374"/>
                <a:gd name="T54" fmla="*/ 1058 w 1060"/>
                <a:gd name="T55" fmla="*/ 213 h 1374"/>
                <a:gd name="T56" fmla="*/ 1060 w 1060"/>
                <a:gd name="T57" fmla="*/ 210 h 1374"/>
                <a:gd name="T58" fmla="*/ 1060 w 1060"/>
                <a:gd name="T59" fmla="*/ 161 h 1374"/>
                <a:gd name="T60" fmla="*/ 1058 w 1060"/>
                <a:gd name="T61" fmla="*/ 159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60" h="1374">
                  <a:moveTo>
                    <a:pt x="1058" y="159"/>
                  </a:moveTo>
                  <a:cubicBezTo>
                    <a:pt x="1052" y="159"/>
                    <a:pt x="1052" y="159"/>
                    <a:pt x="1052" y="159"/>
                  </a:cubicBezTo>
                  <a:cubicBezTo>
                    <a:pt x="1052" y="149"/>
                    <a:pt x="1052" y="149"/>
                    <a:pt x="1052" y="149"/>
                  </a:cubicBezTo>
                  <a:cubicBezTo>
                    <a:pt x="1056" y="149"/>
                    <a:pt x="1056" y="149"/>
                    <a:pt x="1056" y="149"/>
                  </a:cubicBezTo>
                  <a:cubicBezTo>
                    <a:pt x="1058" y="149"/>
                    <a:pt x="1059" y="148"/>
                    <a:pt x="1059" y="147"/>
                  </a:cubicBezTo>
                  <a:cubicBezTo>
                    <a:pt x="1059" y="98"/>
                    <a:pt x="1059" y="98"/>
                    <a:pt x="1059" y="98"/>
                  </a:cubicBezTo>
                  <a:cubicBezTo>
                    <a:pt x="1059" y="97"/>
                    <a:pt x="1058" y="96"/>
                    <a:pt x="1056" y="96"/>
                  </a:cubicBezTo>
                  <a:cubicBezTo>
                    <a:pt x="1052" y="96"/>
                    <a:pt x="1052" y="96"/>
                    <a:pt x="1052" y="96"/>
                  </a:cubicBezTo>
                  <a:cubicBezTo>
                    <a:pt x="1052" y="68"/>
                    <a:pt x="1052" y="68"/>
                    <a:pt x="1052" y="68"/>
                  </a:cubicBezTo>
                  <a:cubicBezTo>
                    <a:pt x="1052" y="36"/>
                    <a:pt x="1026" y="9"/>
                    <a:pt x="994" y="9"/>
                  </a:cubicBezTo>
                  <a:cubicBezTo>
                    <a:pt x="994" y="9"/>
                    <a:pt x="994" y="9"/>
                    <a:pt x="994" y="9"/>
                  </a:cubicBezTo>
                  <a:cubicBezTo>
                    <a:pt x="988" y="9"/>
                    <a:pt x="988" y="9"/>
                    <a:pt x="988" y="9"/>
                  </a:cubicBezTo>
                  <a:cubicBezTo>
                    <a:pt x="988" y="3"/>
                    <a:pt x="988" y="3"/>
                    <a:pt x="988" y="3"/>
                  </a:cubicBezTo>
                  <a:cubicBezTo>
                    <a:pt x="988" y="1"/>
                    <a:pt x="986" y="0"/>
                    <a:pt x="985" y="0"/>
                  </a:cubicBezTo>
                  <a:cubicBezTo>
                    <a:pt x="936" y="0"/>
                    <a:pt x="936" y="0"/>
                    <a:pt x="936" y="0"/>
                  </a:cubicBezTo>
                  <a:cubicBezTo>
                    <a:pt x="935" y="0"/>
                    <a:pt x="934" y="1"/>
                    <a:pt x="934" y="3"/>
                  </a:cubicBezTo>
                  <a:cubicBezTo>
                    <a:pt x="934" y="9"/>
                    <a:pt x="934" y="9"/>
                    <a:pt x="934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26" y="9"/>
                    <a:pt x="0" y="36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1315"/>
                    <a:pt x="0" y="1315"/>
                    <a:pt x="0" y="1315"/>
                  </a:cubicBezTo>
                  <a:cubicBezTo>
                    <a:pt x="0" y="1348"/>
                    <a:pt x="26" y="1374"/>
                    <a:pt x="58" y="1374"/>
                  </a:cubicBezTo>
                  <a:cubicBezTo>
                    <a:pt x="58" y="1374"/>
                    <a:pt x="58" y="1374"/>
                    <a:pt x="58" y="1374"/>
                  </a:cubicBezTo>
                  <a:cubicBezTo>
                    <a:pt x="994" y="1374"/>
                    <a:pt x="994" y="1374"/>
                    <a:pt x="994" y="1374"/>
                  </a:cubicBezTo>
                  <a:cubicBezTo>
                    <a:pt x="1026" y="1374"/>
                    <a:pt x="1052" y="1348"/>
                    <a:pt x="1052" y="1315"/>
                  </a:cubicBezTo>
                  <a:cubicBezTo>
                    <a:pt x="1052" y="1315"/>
                    <a:pt x="1052" y="1315"/>
                    <a:pt x="1052" y="1315"/>
                  </a:cubicBezTo>
                  <a:cubicBezTo>
                    <a:pt x="1052" y="213"/>
                    <a:pt x="1052" y="213"/>
                    <a:pt x="1052" y="213"/>
                  </a:cubicBezTo>
                  <a:cubicBezTo>
                    <a:pt x="1058" y="213"/>
                    <a:pt x="1058" y="213"/>
                    <a:pt x="1058" y="213"/>
                  </a:cubicBezTo>
                  <a:cubicBezTo>
                    <a:pt x="1059" y="213"/>
                    <a:pt x="1060" y="211"/>
                    <a:pt x="1060" y="210"/>
                  </a:cubicBezTo>
                  <a:cubicBezTo>
                    <a:pt x="1060" y="161"/>
                    <a:pt x="1060" y="161"/>
                    <a:pt x="1060" y="161"/>
                  </a:cubicBezTo>
                  <a:cubicBezTo>
                    <a:pt x="1060" y="160"/>
                    <a:pt x="1059" y="159"/>
                    <a:pt x="1058" y="159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B4DF410-E59D-1A46-AD83-70C2F9CC0F39}"/>
                </a:ext>
              </a:extLst>
            </p:cNvPr>
            <p:cNvSpPr/>
            <p:nvPr/>
          </p:nvSpPr>
          <p:spPr bwMode="auto">
            <a:xfrm>
              <a:off x="8460903" y="3968413"/>
              <a:ext cx="812518" cy="107667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E2D92E0-69D6-3A4E-BCD0-6732F3200919}"/>
                </a:ext>
              </a:extLst>
            </p:cNvPr>
            <p:cNvSpPr/>
            <p:nvPr/>
          </p:nvSpPr>
          <p:spPr bwMode="auto">
            <a:xfrm>
              <a:off x="7854845" y="6178244"/>
              <a:ext cx="3013023" cy="45719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任意多边形 9">
              <a:extLst>
                <a:ext uri="{FF2B5EF4-FFF2-40B4-BE49-F238E27FC236}">
                  <a16:creationId xmlns:a16="http://schemas.microsoft.com/office/drawing/2014/main" id="{1D7EABD3-F0B7-E848-89F1-D564EE6AECFB}"/>
                </a:ext>
              </a:extLst>
            </p:cNvPr>
            <p:cNvSpPr/>
            <p:nvPr/>
          </p:nvSpPr>
          <p:spPr bwMode="auto">
            <a:xfrm>
              <a:off x="9873701" y="4069523"/>
              <a:ext cx="456359" cy="912717"/>
            </a:xfrm>
            <a:custGeom>
              <a:avLst/>
              <a:gdLst>
                <a:gd name="T0" fmla="*/ 541 w 541"/>
                <a:gd name="T1" fmla="*/ 257 h 1084"/>
                <a:gd name="T2" fmla="*/ 535 w 541"/>
                <a:gd name="T3" fmla="*/ 257 h 1084"/>
                <a:gd name="T4" fmla="*/ 535 w 541"/>
                <a:gd name="T5" fmla="*/ 94 h 1084"/>
                <a:gd name="T6" fmla="*/ 441 w 541"/>
                <a:gd name="T7" fmla="*/ 0 h 1084"/>
                <a:gd name="T8" fmla="*/ 441 w 541"/>
                <a:gd name="T9" fmla="*/ 0 h 1084"/>
                <a:gd name="T10" fmla="*/ 95 w 541"/>
                <a:gd name="T11" fmla="*/ 0 h 1084"/>
                <a:gd name="T12" fmla="*/ 0 w 541"/>
                <a:gd name="T13" fmla="*/ 94 h 1084"/>
                <a:gd name="T14" fmla="*/ 0 w 541"/>
                <a:gd name="T15" fmla="*/ 94 h 1084"/>
                <a:gd name="T16" fmla="*/ 0 w 541"/>
                <a:gd name="T17" fmla="*/ 990 h 1084"/>
                <a:gd name="T18" fmla="*/ 95 w 541"/>
                <a:gd name="T19" fmla="*/ 1084 h 1084"/>
                <a:gd name="T20" fmla="*/ 95 w 541"/>
                <a:gd name="T21" fmla="*/ 1084 h 1084"/>
                <a:gd name="T22" fmla="*/ 441 w 541"/>
                <a:gd name="T23" fmla="*/ 1084 h 1084"/>
                <a:gd name="T24" fmla="*/ 535 w 541"/>
                <a:gd name="T25" fmla="*/ 990 h 1084"/>
                <a:gd name="T26" fmla="*/ 535 w 541"/>
                <a:gd name="T27" fmla="*/ 990 h 1084"/>
                <a:gd name="T28" fmla="*/ 535 w 541"/>
                <a:gd name="T29" fmla="*/ 374 h 1084"/>
                <a:gd name="T30" fmla="*/ 541 w 541"/>
                <a:gd name="T31" fmla="*/ 374 h 1084"/>
                <a:gd name="T32" fmla="*/ 541 w 541"/>
                <a:gd name="T33" fmla="*/ 257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1" h="1084">
                  <a:moveTo>
                    <a:pt x="541" y="257"/>
                  </a:moveTo>
                  <a:cubicBezTo>
                    <a:pt x="535" y="257"/>
                    <a:pt x="535" y="257"/>
                    <a:pt x="535" y="257"/>
                  </a:cubicBezTo>
                  <a:cubicBezTo>
                    <a:pt x="535" y="94"/>
                    <a:pt x="535" y="94"/>
                    <a:pt x="535" y="94"/>
                  </a:cubicBezTo>
                  <a:cubicBezTo>
                    <a:pt x="535" y="42"/>
                    <a:pt x="493" y="0"/>
                    <a:pt x="441" y="0"/>
                  </a:cubicBezTo>
                  <a:cubicBezTo>
                    <a:pt x="441" y="0"/>
                    <a:pt x="441" y="0"/>
                    <a:pt x="441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43" y="0"/>
                    <a:pt x="0" y="42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90"/>
                    <a:pt x="0" y="990"/>
                    <a:pt x="0" y="990"/>
                  </a:cubicBezTo>
                  <a:cubicBezTo>
                    <a:pt x="0" y="1042"/>
                    <a:pt x="43" y="1084"/>
                    <a:pt x="95" y="1084"/>
                  </a:cubicBezTo>
                  <a:cubicBezTo>
                    <a:pt x="95" y="1084"/>
                    <a:pt x="95" y="1084"/>
                    <a:pt x="95" y="1084"/>
                  </a:cubicBezTo>
                  <a:cubicBezTo>
                    <a:pt x="441" y="1084"/>
                    <a:pt x="441" y="1084"/>
                    <a:pt x="441" y="1084"/>
                  </a:cubicBezTo>
                  <a:cubicBezTo>
                    <a:pt x="493" y="1084"/>
                    <a:pt x="535" y="1042"/>
                    <a:pt x="535" y="990"/>
                  </a:cubicBezTo>
                  <a:cubicBezTo>
                    <a:pt x="535" y="990"/>
                    <a:pt x="535" y="990"/>
                    <a:pt x="535" y="990"/>
                  </a:cubicBezTo>
                  <a:cubicBezTo>
                    <a:pt x="535" y="374"/>
                    <a:pt x="535" y="374"/>
                    <a:pt x="535" y="374"/>
                  </a:cubicBezTo>
                  <a:cubicBezTo>
                    <a:pt x="541" y="374"/>
                    <a:pt x="541" y="374"/>
                    <a:pt x="541" y="374"/>
                  </a:cubicBezTo>
                  <a:lnTo>
                    <a:pt x="541" y="257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任意多边形 10">
              <a:extLst>
                <a:ext uri="{FF2B5EF4-FFF2-40B4-BE49-F238E27FC236}">
                  <a16:creationId xmlns:a16="http://schemas.microsoft.com/office/drawing/2014/main" id="{2D8A42E6-5393-1044-B757-BC2C63A46785}"/>
                </a:ext>
              </a:extLst>
            </p:cNvPr>
            <p:cNvSpPr/>
            <p:nvPr/>
          </p:nvSpPr>
          <p:spPr bwMode="auto">
            <a:xfrm>
              <a:off x="9895562" y="4093206"/>
              <a:ext cx="411724" cy="872637"/>
            </a:xfrm>
            <a:custGeom>
              <a:avLst/>
              <a:gdLst>
                <a:gd name="T0" fmla="*/ 489 w 489"/>
                <a:gd name="T1" fmla="*/ 71 h 1035"/>
                <a:gd name="T2" fmla="*/ 489 w 489"/>
                <a:gd name="T3" fmla="*/ 965 h 1035"/>
                <a:gd name="T4" fmla="*/ 418 w 489"/>
                <a:gd name="T5" fmla="*/ 1035 h 1035"/>
                <a:gd name="T6" fmla="*/ 71 w 489"/>
                <a:gd name="T7" fmla="*/ 1035 h 1035"/>
                <a:gd name="T8" fmla="*/ 0 w 489"/>
                <a:gd name="T9" fmla="*/ 965 h 1035"/>
                <a:gd name="T10" fmla="*/ 0 w 489"/>
                <a:gd name="T11" fmla="*/ 71 h 1035"/>
                <a:gd name="T12" fmla="*/ 71 w 489"/>
                <a:gd name="T13" fmla="*/ 0 h 1035"/>
                <a:gd name="T14" fmla="*/ 113 w 489"/>
                <a:gd name="T15" fmla="*/ 0 h 1035"/>
                <a:gd name="T16" fmla="*/ 131 w 489"/>
                <a:gd name="T17" fmla="*/ 44 h 1035"/>
                <a:gd name="T18" fmla="*/ 144 w 489"/>
                <a:gd name="T19" fmla="*/ 46 h 1035"/>
                <a:gd name="T20" fmla="*/ 342 w 489"/>
                <a:gd name="T21" fmla="*/ 46 h 1035"/>
                <a:gd name="T22" fmla="*/ 376 w 489"/>
                <a:gd name="T23" fmla="*/ 13 h 1035"/>
                <a:gd name="T24" fmla="*/ 373 w 489"/>
                <a:gd name="T25" fmla="*/ 0 h 1035"/>
                <a:gd name="T26" fmla="*/ 418 w 489"/>
                <a:gd name="T27" fmla="*/ 0 h 1035"/>
                <a:gd name="T28" fmla="*/ 489 w 489"/>
                <a:gd name="T29" fmla="*/ 71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9" h="1035">
                  <a:moveTo>
                    <a:pt x="489" y="71"/>
                  </a:moveTo>
                  <a:cubicBezTo>
                    <a:pt x="489" y="965"/>
                    <a:pt x="489" y="965"/>
                    <a:pt x="489" y="965"/>
                  </a:cubicBezTo>
                  <a:cubicBezTo>
                    <a:pt x="489" y="1004"/>
                    <a:pt x="457" y="1035"/>
                    <a:pt x="418" y="1035"/>
                  </a:cubicBezTo>
                  <a:cubicBezTo>
                    <a:pt x="71" y="1035"/>
                    <a:pt x="71" y="1035"/>
                    <a:pt x="71" y="1035"/>
                  </a:cubicBezTo>
                  <a:cubicBezTo>
                    <a:pt x="32" y="1035"/>
                    <a:pt x="0" y="1004"/>
                    <a:pt x="0" y="965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17"/>
                    <a:pt x="114" y="37"/>
                    <a:pt x="131" y="44"/>
                  </a:cubicBezTo>
                  <a:cubicBezTo>
                    <a:pt x="135" y="45"/>
                    <a:pt x="140" y="46"/>
                    <a:pt x="144" y="46"/>
                  </a:cubicBezTo>
                  <a:cubicBezTo>
                    <a:pt x="342" y="46"/>
                    <a:pt x="342" y="46"/>
                    <a:pt x="342" y="46"/>
                  </a:cubicBezTo>
                  <a:cubicBezTo>
                    <a:pt x="361" y="46"/>
                    <a:pt x="376" y="31"/>
                    <a:pt x="376" y="13"/>
                  </a:cubicBezTo>
                  <a:cubicBezTo>
                    <a:pt x="376" y="8"/>
                    <a:pt x="375" y="4"/>
                    <a:pt x="373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57" y="0"/>
                    <a:pt x="489" y="32"/>
                    <a:pt x="489" y="7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DCC60E9-9E44-6D4D-8DD4-7B8B1945B7E7}"/>
                </a:ext>
              </a:extLst>
            </p:cNvPr>
            <p:cNvSpPr/>
            <p:nvPr/>
          </p:nvSpPr>
          <p:spPr bwMode="auto">
            <a:xfrm>
              <a:off x="10016712" y="4193404"/>
              <a:ext cx="247763" cy="1002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5E5E575-0906-F94C-BBFC-913BCB432DDC}"/>
                </a:ext>
              </a:extLst>
            </p:cNvPr>
            <p:cNvSpPr/>
            <p:nvPr/>
          </p:nvSpPr>
          <p:spPr bwMode="auto">
            <a:xfrm>
              <a:off x="10016712" y="4223464"/>
              <a:ext cx="247763" cy="819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73C7D5B-51B9-454F-9EE7-ACAF1E4D8664}"/>
                </a:ext>
              </a:extLst>
            </p:cNvPr>
            <p:cNvSpPr/>
            <p:nvPr/>
          </p:nvSpPr>
          <p:spPr bwMode="auto">
            <a:xfrm>
              <a:off x="10016712" y="4251702"/>
              <a:ext cx="247763" cy="9109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539F4D9-0D19-4A42-B221-8541ED4001A5}"/>
                </a:ext>
              </a:extLst>
            </p:cNvPr>
            <p:cNvSpPr/>
            <p:nvPr/>
          </p:nvSpPr>
          <p:spPr bwMode="auto">
            <a:xfrm>
              <a:off x="9938375" y="4199780"/>
              <a:ext cx="56475" cy="5556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790B464-B4D7-4748-B5C3-A1FC5E737369}"/>
                </a:ext>
              </a:extLst>
            </p:cNvPr>
            <p:cNvSpPr/>
            <p:nvPr/>
          </p:nvSpPr>
          <p:spPr bwMode="auto">
            <a:xfrm>
              <a:off x="10016712" y="4847427"/>
              <a:ext cx="247763" cy="9109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CA4623E-5A30-C941-889B-E77DC1EC6FAA}"/>
                </a:ext>
              </a:extLst>
            </p:cNvPr>
            <p:cNvSpPr/>
            <p:nvPr/>
          </p:nvSpPr>
          <p:spPr bwMode="auto">
            <a:xfrm>
              <a:off x="10016712" y="4876576"/>
              <a:ext cx="247763" cy="9109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0B5DA3F-D5BE-7B44-9D0C-698D811F05B5}"/>
                </a:ext>
              </a:extLst>
            </p:cNvPr>
            <p:cNvSpPr/>
            <p:nvPr/>
          </p:nvSpPr>
          <p:spPr bwMode="auto">
            <a:xfrm>
              <a:off x="10016712" y="4905724"/>
              <a:ext cx="247763" cy="9109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0CB7624-EBF4-2A45-984E-F44A26214614}"/>
                </a:ext>
              </a:extLst>
            </p:cNvPr>
            <p:cNvSpPr/>
            <p:nvPr/>
          </p:nvSpPr>
          <p:spPr bwMode="auto">
            <a:xfrm>
              <a:off x="9938375" y="4853803"/>
              <a:ext cx="56475" cy="5556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任意多边形 19">
              <a:extLst>
                <a:ext uri="{FF2B5EF4-FFF2-40B4-BE49-F238E27FC236}">
                  <a16:creationId xmlns:a16="http://schemas.microsoft.com/office/drawing/2014/main" id="{345634DA-7EC7-A541-B088-6BAF79225ABE}"/>
                </a:ext>
              </a:extLst>
            </p:cNvPr>
            <p:cNvSpPr/>
            <p:nvPr/>
          </p:nvSpPr>
          <p:spPr bwMode="auto">
            <a:xfrm>
              <a:off x="8459992" y="5195389"/>
              <a:ext cx="1825433" cy="1072124"/>
            </a:xfrm>
            <a:custGeom>
              <a:avLst/>
              <a:gdLst>
                <a:gd name="T0" fmla="*/ 2109 w 2165"/>
                <a:gd name="T1" fmla="*/ 17 h 1273"/>
                <a:gd name="T2" fmla="*/ 1274 w 2165"/>
                <a:gd name="T3" fmla="*/ 17 h 1273"/>
                <a:gd name="T4" fmla="*/ 1274 w 2165"/>
                <a:gd name="T5" fmla="*/ 0 h 1273"/>
                <a:gd name="T6" fmla="*/ 895 w 2165"/>
                <a:gd name="T7" fmla="*/ 0 h 1273"/>
                <a:gd name="T8" fmla="*/ 895 w 2165"/>
                <a:gd name="T9" fmla="*/ 17 h 1273"/>
                <a:gd name="T10" fmla="*/ 57 w 2165"/>
                <a:gd name="T11" fmla="*/ 17 h 1273"/>
                <a:gd name="T12" fmla="*/ 0 w 2165"/>
                <a:gd name="T13" fmla="*/ 74 h 1273"/>
                <a:gd name="T14" fmla="*/ 0 w 2165"/>
                <a:gd name="T15" fmla="*/ 74 h 1273"/>
                <a:gd name="T16" fmla="*/ 0 w 2165"/>
                <a:gd name="T17" fmla="*/ 1217 h 1273"/>
                <a:gd name="T18" fmla="*/ 57 w 2165"/>
                <a:gd name="T19" fmla="*/ 1273 h 1273"/>
                <a:gd name="T20" fmla="*/ 2109 w 2165"/>
                <a:gd name="T21" fmla="*/ 1273 h 1273"/>
                <a:gd name="T22" fmla="*/ 2165 w 2165"/>
                <a:gd name="T23" fmla="*/ 1217 h 1273"/>
                <a:gd name="T24" fmla="*/ 2165 w 2165"/>
                <a:gd name="T25" fmla="*/ 74 h 1273"/>
                <a:gd name="T26" fmla="*/ 2109 w 2165"/>
                <a:gd name="T27" fmla="*/ 1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5" h="1273">
                  <a:moveTo>
                    <a:pt x="2109" y="17"/>
                  </a:moveTo>
                  <a:cubicBezTo>
                    <a:pt x="1274" y="17"/>
                    <a:pt x="1274" y="17"/>
                    <a:pt x="1274" y="17"/>
                  </a:cubicBezTo>
                  <a:cubicBezTo>
                    <a:pt x="1274" y="0"/>
                    <a:pt x="1274" y="0"/>
                    <a:pt x="1274" y="0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95" y="17"/>
                    <a:pt x="895" y="17"/>
                    <a:pt x="895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26" y="17"/>
                    <a:pt x="0" y="43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217"/>
                    <a:pt x="0" y="1217"/>
                    <a:pt x="0" y="1217"/>
                  </a:cubicBezTo>
                  <a:cubicBezTo>
                    <a:pt x="0" y="1248"/>
                    <a:pt x="26" y="1273"/>
                    <a:pt x="57" y="1273"/>
                  </a:cubicBezTo>
                  <a:cubicBezTo>
                    <a:pt x="2109" y="1273"/>
                    <a:pt x="2109" y="1273"/>
                    <a:pt x="2109" y="1273"/>
                  </a:cubicBezTo>
                  <a:cubicBezTo>
                    <a:pt x="2140" y="1273"/>
                    <a:pt x="2165" y="1248"/>
                    <a:pt x="2165" y="1217"/>
                  </a:cubicBezTo>
                  <a:cubicBezTo>
                    <a:pt x="2165" y="74"/>
                    <a:pt x="2165" y="74"/>
                    <a:pt x="2165" y="74"/>
                  </a:cubicBezTo>
                  <a:cubicBezTo>
                    <a:pt x="2165" y="43"/>
                    <a:pt x="2140" y="17"/>
                    <a:pt x="2109" y="17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B60D26D-6E01-9E46-9617-60EC2B8AFC18}"/>
                </a:ext>
              </a:extLst>
            </p:cNvPr>
            <p:cNvSpPr/>
            <p:nvPr/>
          </p:nvSpPr>
          <p:spPr bwMode="auto">
            <a:xfrm>
              <a:off x="8523755" y="5293765"/>
              <a:ext cx="1697908" cy="95735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7B9155D-8ECA-E044-A638-C9A3FC83CF96}"/>
                </a:ext>
              </a:extLst>
            </p:cNvPr>
            <p:cNvSpPr/>
            <p:nvPr/>
          </p:nvSpPr>
          <p:spPr bwMode="auto">
            <a:xfrm>
              <a:off x="9353580" y="5233646"/>
              <a:ext cx="35525" cy="3461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任意多边形 22">
              <a:extLst>
                <a:ext uri="{FF2B5EF4-FFF2-40B4-BE49-F238E27FC236}">
                  <a16:creationId xmlns:a16="http://schemas.microsoft.com/office/drawing/2014/main" id="{C0D03F29-79F5-B648-9A7C-E8C1533B2B92}"/>
                </a:ext>
              </a:extLst>
            </p:cNvPr>
            <p:cNvSpPr/>
            <p:nvPr/>
          </p:nvSpPr>
          <p:spPr bwMode="auto">
            <a:xfrm>
              <a:off x="8388032" y="6219235"/>
              <a:ext cx="2002147" cy="153030"/>
            </a:xfrm>
            <a:custGeom>
              <a:avLst/>
              <a:gdLst>
                <a:gd name="T0" fmla="*/ 2111 w 2375"/>
                <a:gd name="T1" fmla="*/ 17 h 182"/>
                <a:gd name="T2" fmla="*/ 2108 w 2375"/>
                <a:gd name="T3" fmla="*/ 0 h 182"/>
                <a:gd name="T4" fmla="*/ 2041 w 2375"/>
                <a:gd name="T5" fmla="*/ 0 h 182"/>
                <a:gd name="T6" fmla="*/ 2038 w 2375"/>
                <a:gd name="T7" fmla="*/ 3 h 182"/>
                <a:gd name="T8" fmla="*/ 1996 w 2375"/>
                <a:gd name="T9" fmla="*/ 17 h 182"/>
                <a:gd name="T10" fmla="*/ 1993 w 2375"/>
                <a:gd name="T11" fmla="*/ 0 h 182"/>
                <a:gd name="T12" fmla="*/ 1926 w 2375"/>
                <a:gd name="T13" fmla="*/ 0 h 182"/>
                <a:gd name="T14" fmla="*/ 1923 w 2375"/>
                <a:gd name="T15" fmla="*/ 3 h 182"/>
                <a:gd name="T16" fmla="*/ 1881 w 2375"/>
                <a:gd name="T17" fmla="*/ 17 h 182"/>
                <a:gd name="T18" fmla="*/ 1878 w 2375"/>
                <a:gd name="T19" fmla="*/ 0 h 182"/>
                <a:gd name="T20" fmla="*/ 1811 w 2375"/>
                <a:gd name="T21" fmla="*/ 0 h 182"/>
                <a:gd name="T22" fmla="*/ 1808 w 2375"/>
                <a:gd name="T23" fmla="*/ 3 h 182"/>
                <a:gd name="T24" fmla="*/ 1766 w 2375"/>
                <a:gd name="T25" fmla="*/ 17 h 182"/>
                <a:gd name="T26" fmla="*/ 1763 w 2375"/>
                <a:gd name="T27" fmla="*/ 0 h 182"/>
                <a:gd name="T28" fmla="*/ 1696 w 2375"/>
                <a:gd name="T29" fmla="*/ 0 h 182"/>
                <a:gd name="T30" fmla="*/ 1693 w 2375"/>
                <a:gd name="T31" fmla="*/ 3 h 182"/>
                <a:gd name="T32" fmla="*/ 1651 w 2375"/>
                <a:gd name="T33" fmla="*/ 17 h 182"/>
                <a:gd name="T34" fmla="*/ 1648 w 2375"/>
                <a:gd name="T35" fmla="*/ 0 h 182"/>
                <a:gd name="T36" fmla="*/ 1581 w 2375"/>
                <a:gd name="T37" fmla="*/ 0 h 182"/>
                <a:gd name="T38" fmla="*/ 1578 w 2375"/>
                <a:gd name="T39" fmla="*/ 3 h 182"/>
                <a:gd name="T40" fmla="*/ 1536 w 2375"/>
                <a:gd name="T41" fmla="*/ 17 h 182"/>
                <a:gd name="T42" fmla="*/ 1533 w 2375"/>
                <a:gd name="T43" fmla="*/ 0 h 182"/>
                <a:gd name="T44" fmla="*/ 1466 w 2375"/>
                <a:gd name="T45" fmla="*/ 0 h 182"/>
                <a:gd name="T46" fmla="*/ 1463 w 2375"/>
                <a:gd name="T47" fmla="*/ 3 h 182"/>
                <a:gd name="T48" fmla="*/ 1421 w 2375"/>
                <a:gd name="T49" fmla="*/ 17 h 182"/>
                <a:gd name="T50" fmla="*/ 1418 w 2375"/>
                <a:gd name="T51" fmla="*/ 0 h 182"/>
                <a:gd name="T52" fmla="*/ 890 w 2375"/>
                <a:gd name="T53" fmla="*/ 0 h 182"/>
                <a:gd name="T54" fmla="*/ 887 w 2375"/>
                <a:gd name="T55" fmla="*/ 3 h 182"/>
                <a:gd name="T56" fmla="*/ 845 w 2375"/>
                <a:gd name="T57" fmla="*/ 17 h 182"/>
                <a:gd name="T58" fmla="*/ 842 w 2375"/>
                <a:gd name="T59" fmla="*/ 0 h 182"/>
                <a:gd name="T60" fmla="*/ 775 w 2375"/>
                <a:gd name="T61" fmla="*/ 0 h 182"/>
                <a:gd name="T62" fmla="*/ 772 w 2375"/>
                <a:gd name="T63" fmla="*/ 3 h 182"/>
                <a:gd name="T64" fmla="*/ 730 w 2375"/>
                <a:gd name="T65" fmla="*/ 17 h 182"/>
                <a:gd name="T66" fmla="*/ 727 w 2375"/>
                <a:gd name="T67" fmla="*/ 0 h 182"/>
                <a:gd name="T68" fmla="*/ 660 w 2375"/>
                <a:gd name="T69" fmla="*/ 0 h 182"/>
                <a:gd name="T70" fmla="*/ 657 w 2375"/>
                <a:gd name="T71" fmla="*/ 3 h 182"/>
                <a:gd name="T72" fmla="*/ 615 w 2375"/>
                <a:gd name="T73" fmla="*/ 17 h 182"/>
                <a:gd name="T74" fmla="*/ 612 w 2375"/>
                <a:gd name="T75" fmla="*/ 0 h 182"/>
                <a:gd name="T76" fmla="*/ 545 w 2375"/>
                <a:gd name="T77" fmla="*/ 0 h 182"/>
                <a:gd name="T78" fmla="*/ 542 w 2375"/>
                <a:gd name="T79" fmla="*/ 3 h 182"/>
                <a:gd name="T80" fmla="*/ 500 w 2375"/>
                <a:gd name="T81" fmla="*/ 17 h 182"/>
                <a:gd name="T82" fmla="*/ 497 w 2375"/>
                <a:gd name="T83" fmla="*/ 0 h 182"/>
                <a:gd name="T84" fmla="*/ 430 w 2375"/>
                <a:gd name="T85" fmla="*/ 0 h 182"/>
                <a:gd name="T86" fmla="*/ 427 w 2375"/>
                <a:gd name="T87" fmla="*/ 3 h 182"/>
                <a:gd name="T88" fmla="*/ 385 w 2375"/>
                <a:gd name="T89" fmla="*/ 17 h 182"/>
                <a:gd name="T90" fmla="*/ 382 w 2375"/>
                <a:gd name="T91" fmla="*/ 0 h 182"/>
                <a:gd name="T92" fmla="*/ 315 w 2375"/>
                <a:gd name="T93" fmla="*/ 0 h 182"/>
                <a:gd name="T94" fmla="*/ 312 w 2375"/>
                <a:gd name="T95" fmla="*/ 3 h 182"/>
                <a:gd name="T96" fmla="*/ 270 w 2375"/>
                <a:gd name="T97" fmla="*/ 17 h 182"/>
                <a:gd name="T98" fmla="*/ 267 w 2375"/>
                <a:gd name="T99" fmla="*/ 0 h 182"/>
                <a:gd name="T100" fmla="*/ 200 w 2375"/>
                <a:gd name="T101" fmla="*/ 0 h 182"/>
                <a:gd name="T102" fmla="*/ 197 w 2375"/>
                <a:gd name="T103" fmla="*/ 3 h 182"/>
                <a:gd name="T104" fmla="*/ 68 w 2375"/>
                <a:gd name="T105" fmla="*/ 17 h 182"/>
                <a:gd name="T106" fmla="*/ 0 w 2375"/>
                <a:gd name="T107" fmla="*/ 115 h 182"/>
                <a:gd name="T108" fmla="*/ 2308 w 2375"/>
                <a:gd name="T109" fmla="*/ 182 h 182"/>
                <a:gd name="T110" fmla="*/ 2375 w 2375"/>
                <a:gd name="T111" fmla="*/ 85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375" h="182">
                  <a:moveTo>
                    <a:pt x="2308" y="17"/>
                  </a:moveTo>
                  <a:cubicBezTo>
                    <a:pt x="2111" y="17"/>
                    <a:pt x="2111" y="17"/>
                    <a:pt x="2111" y="17"/>
                  </a:cubicBezTo>
                  <a:cubicBezTo>
                    <a:pt x="2111" y="3"/>
                    <a:pt x="2111" y="3"/>
                    <a:pt x="2111" y="3"/>
                  </a:cubicBezTo>
                  <a:cubicBezTo>
                    <a:pt x="2111" y="1"/>
                    <a:pt x="2110" y="0"/>
                    <a:pt x="2108" y="0"/>
                  </a:cubicBezTo>
                  <a:cubicBezTo>
                    <a:pt x="2108" y="0"/>
                    <a:pt x="2108" y="0"/>
                    <a:pt x="2108" y="0"/>
                  </a:cubicBezTo>
                  <a:cubicBezTo>
                    <a:pt x="2041" y="0"/>
                    <a:pt x="2041" y="0"/>
                    <a:pt x="2041" y="0"/>
                  </a:cubicBezTo>
                  <a:cubicBezTo>
                    <a:pt x="2039" y="0"/>
                    <a:pt x="2038" y="1"/>
                    <a:pt x="2038" y="3"/>
                  </a:cubicBezTo>
                  <a:cubicBezTo>
                    <a:pt x="2038" y="3"/>
                    <a:pt x="2038" y="3"/>
                    <a:pt x="2038" y="3"/>
                  </a:cubicBezTo>
                  <a:cubicBezTo>
                    <a:pt x="2038" y="17"/>
                    <a:pt x="2038" y="17"/>
                    <a:pt x="2038" y="17"/>
                  </a:cubicBezTo>
                  <a:cubicBezTo>
                    <a:pt x="1996" y="17"/>
                    <a:pt x="1996" y="17"/>
                    <a:pt x="1996" y="17"/>
                  </a:cubicBezTo>
                  <a:cubicBezTo>
                    <a:pt x="1996" y="3"/>
                    <a:pt x="1996" y="3"/>
                    <a:pt x="1996" y="3"/>
                  </a:cubicBezTo>
                  <a:cubicBezTo>
                    <a:pt x="1996" y="1"/>
                    <a:pt x="1995" y="0"/>
                    <a:pt x="1993" y="0"/>
                  </a:cubicBezTo>
                  <a:cubicBezTo>
                    <a:pt x="1993" y="0"/>
                    <a:pt x="1993" y="0"/>
                    <a:pt x="1993" y="0"/>
                  </a:cubicBezTo>
                  <a:cubicBezTo>
                    <a:pt x="1926" y="0"/>
                    <a:pt x="1926" y="0"/>
                    <a:pt x="1926" y="0"/>
                  </a:cubicBezTo>
                  <a:cubicBezTo>
                    <a:pt x="1924" y="0"/>
                    <a:pt x="1923" y="1"/>
                    <a:pt x="1923" y="3"/>
                  </a:cubicBezTo>
                  <a:cubicBezTo>
                    <a:pt x="1923" y="3"/>
                    <a:pt x="1923" y="3"/>
                    <a:pt x="1923" y="3"/>
                  </a:cubicBezTo>
                  <a:cubicBezTo>
                    <a:pt x="1923" y="17"/>
                    <a:pt x="1923" y="17"/>
                    <a:pt x="1923" y="17"/>
                  </a:cubicBezTo>
                  <a:cubicBezTo>
                    <a:pt x="1881" y="17"/>
                    <a:pt x="1881" y="17"/>
                    <a:pt x="1881" y="17"/>
                  </a:cubicBezTo>
                  <a:cubicBezTo>
                    <a:pt x="1881" y="3"/>
                    <a:pt x="1881" y="3"/>
                    <a:pt x="1881" y="3"/>
                  </a:cubicBezTo>
                  <a:cubicBezTo>
                    <a:pt x="1881" y="1"/>
                    <a:pt x="1880" y="0"/>
                    <a:pt x="1878" y="0"/>
                  </a:cubicBezTo>
                  <a:cubicBezTo>
                    <a:pt x="1878" y="0"/>
                    <a:pt x="1878" y="0"/>
                    <a:pt x="1878" y="0"/>
                  </a:cubicBezTo>
                  <a:cubicBezTo>
                    <a:pt x="1811" y="0"/>
                    <a:pt x="1811" y="0"/>
                    <a:pt x="1811" y="0"/>
                  </a:cubicBezTo>
                  <a:cubicBezTo>
                    <a:pt x="1809" y="0"/>
                    <a:pt x="1808" y="1"/>
                    <a:pt x="1808" y="3"/>
                  </a:cubicBezTo>
                  <a:cubicBezTo>
                    <a:pt x="1808" y="3"/>
                    <a:pt x="1808" y="3"/>
                    <a:pt x="1808" y="3"/>
                  </a:cubicBezTo>
                  <a:cubicBezTo>
                    <a:pt x="1808" y="17"/>
                    <a:pt x="1808" y="17"/>
                    <a:pt x="1808" y="17"/>
                  </a:cubicBezTo>
                  <a:cubicBezTo>
                    <a:pt x="1766" y="17"/>
                    <a:pt x="1766" y="17"/>
                    <a:pt x="1766" y="17"/>
                  </a:cubicBezTo>
                  <a:cubicBezTo>
                    <a:pt x="1766" y="3"/>
                    <a:pt x="1766" y="3"/>
                    <a:pt x="1766" y="3"/>
                  </a:cubicBezTo>
                  <a:cubicBezTo>
                    <a:pt x="1766" y="1"/>
                    <a:pt x="1765" y="0"/>
                    <a:pt x="1763" y="0"/>
                  </a:cubicBezTo>
                  <a:cubicBezTo>
                    <a:pt x="1763" y="0"/>
                    <a:pt x="1763" y="0"/>
                    <a:pt x="1763" y="0"/>
                  </a:cubicBezTo>
                  <a:cubicBezTo>
                    <a:pt x="1696" y="0"/>
                    <a:pt x="1696" y="0"/>
                    <a:pt x="1696" y="0"/>
                  </a:cubicBezTo>
                  <a:cubicBezTo>
                    <a:pt x="1694" y="0"/>
                    <a:pt x="1693" y="1"/>
                    <a:pt x="1693" y="3"/>
                  </a:cubicBezTo>
                  <a:cubicBezTo>
                    <a:pt x="1693" y="3"/>
                    <a:pt x="1693" y="3"/>
                    <a:pt x="1693" y="3"/>
                  </a:cubicBezTo>
                  <a:cubicBezTo>
                    <a:pt x="1693" y="17"/>
                    <a:pt x="1693" y="17"/>
                    <a:pt x="1693" y="17"/>
                  </a:cubicBezTo>
                  <a:cubicBezTo>
                    <a:pt x="1651" y="17"/>
                    <a:pt x="1651" y="17"/>
                    <a:pt x="1651" y="17"/>
                  </a:cubicBezTo>
                  <a:cubicBezTo>
                    <a:pt x="1651" y="3"/>
                    <a:pt x="1651" y="3"/>
                    <a:pt x="1651" y="3"/>
                  </a:cubicBezTo>
                  <a:cubicBezTo>
                    <a:pt x="1651" y="1"/>
                    <a:pt x="1650" y="0"/>
                    <a:pt x="1648" y="0"/>
                  </a:cubicBezTo>
                  <a:cubicBezTo>
                    <a:pt x="1648" y="0"/>
                    <a:pt x="1648" y="0"/>
                    <a:pt x="1648" y="0"/>
                  </a:cubicBezTo>
                  <a:cubicBezTo>
                    <a:pt x="1581" y="0"/>
                    <a:pt x="1581" y="0"/>
                    <a:pt x="1581" y="0"/>
                  </a:cubicBezTo>
                  <a:cubicBezTo>
                    <a:pt x="1579" y="0"/>
                    <a:pt x="1578" y="1"/>
                    <a:pt x="1578" y="3"/>
                  </a:cubicBezTo>
                  <a:cubicBezTo>
                    <a:pt x="1578" y="3"/>
                    <a:pt x="1578" y="3"/>
                    <a:pt x="1578" y="3"/>
                  </a:cubicBezTo>
                  <a:cubicBezTo>
                    <a:pt x="1578" y="17"/>
                    <a:pt x="1578" y="17"/>
                    <a:pt x="1578" y="17"/>
                  </a:cubicBezTo>
                  <a:cubicBezTo>
                    <a:pt x="1536" y="17"/>
                    <a:pt x="1536" y="17"/>
                    <a:pt x="1536" y="17"/>
                  </a:cubicBezTo>
                  <a:cubicBezTo>
                    <a:pt x="1536" y="3"/>
                    <a:pt x="1536" y="3"/>
                    <a:pt x="1536" y="3"/>
                  </a:cubicBezTo>
                  <a:cubicBezTo>
                    <a:pt x="1536" y="1"/>
                    <a:pt x="1534" y="0"/>
                    <a:pt x="1533" y="0"/>
                  </a:cubicBezTo>
                  <a:cubicBezTo>
                    <a:pt x="1533" y="0"/>
                    <a:pt x="1533" y="0"/>
                    <a:pt x="1533" y="0"/>
                  </a:cubicBezTo>
                  <a:cubicBezTo>
                    <a:pt x="1466" y="0"/>
                    <a:pt x="1466" y="0"/>
                    <a:pt x="1466" y="0"/>
                  </a:cubicBezTo>
                  <a:cubicBezTo>
                    <a:pt x="1464" y="0"/>
                    <a:pt x="1463" y="1"/>
                    <a:pt x="1463" y="3"/>
                  </a:cubicBezTo>
                  <a:cubicBezTo>
                    <a:pt x="1463" y="3"/>
                    <a:pt x="1463" y="3"/>
                    <a:pt x="1463" y="3"/>
                  </a:cubicBezTo>
                  <a:cubicBezTo>
                    <a:pt x="1463" y="17"/>
                    <a:pt x="1463" y="17"/>
                    <a:pt x="1463" y="17"/>
                  </a:cubicBezTo>
                  <a:cubicBezTo>
                    <a:pt x="1421" y="17"/>
                    <a:pt x="1421" y="17"/>
                    <a:pt x="1421" y="17"/>
                  </a:cubicBezTo>
                  <a:cubicBezTo>
                    <a:pt x="1421" y="3"/>
                    <a:pt x="1421" y="3"/>
                    <a:pt x="1421" y="3"/>
                  </a:cubicBezTo>
                  <a:cubicBezTo>
                    <a:pt x="1421" y="1"/>
                    <a:pt x="1419" y="0"/>
                    <a:pt x="1418" y="0"/>
                  </a:cubicBezTo>
                  <a:cubicBezTo>
                    <a:pt x="1418" y="0"/>
                    <a:pt x="1418" y="0"/>
                    <a:pt x="1418" y="0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889" y="0"/>
                    <a:pt x="887" y="1"/>
                    <a:pt x="887" y="3"/>
                  </a:cubicBezTo>
                  <a:cubicBezTo>
                    <a:pt x="887" y="3"/>
                    <a:pt x="887" y="3"/>
                    <a:pt x="887" y="3"/>
                  </a:cubicBezTo>
                  <a:cubicBezTo>
                    <a:pt x="887" y="17"/>
                    <a:pt x="887" y="17"/>
                    <a:pt x="887" y="17"/>
                  </a:cubicBezTo>
                  <a:cubicBezTo>
                    <a:pt x="845" y="17"/>
                    <a:pt x="845" y="17"/>
                    <a:pt x="845" y="17"/>
                  </a:cubicBezTo>
                  <a:cubicBezTo>
                    <a:pt x="845" y="3"/>
                    <a:pt x="845" y="3"/>
                    <a:pt x="845" y="3"/>
                  </a:cubicBezTo>
                  <a:cubicBezTo>
                    <a:pt x="845" y="1"/>
                    <a:pt x="844" y="0"/>
                    <a:pt x="842" y="0"/>
                  </a:cubicBezTo>
                  <a:cubicBezTo>
                    <a:pt x="842" y="0"/>
                    <a:pt x="842" y="0"/>
                    <a:pt x="842" y="0"/>
                  </a:cubicBezTo>
                  <a:cubicBezTo>
                    <a:pt x="775" y="0"/>
                    <a:pt x="775" y="0"/>
                    <a:pt x="775" y="0"/>
                  </a:cubicBezTo>
                  <a:cubicBezTo>
                    <a:pt x="773" y="0"/>
                    <a:pt x="772" y="1"/>
                    <a:pt x="772" y="3"/>
                  </a:cubicBezTo>
                  <a:cubicBezTo>
                    <a:pt x="772" y="3"/>
                    <a:pt x="772" y="3"/>
                    <a:pt x="772" y="3"/>
                  </a:cubicBezTo>
                  <a:cubicBezTo>
                    <a:pt x="772" y="17"/>
                    <a:pt x="772" y="17"/>
                    <a:pt x="772" y="17"/>
                  </a:cubicBezTo>
                  <a:cubicBezTo>
                    <a:pt x="730" y="17"/>
                    <a:pt x="730" y="17"/>
                    <a:pt x="730" y="17"/>
                  </a:cubicBezTo>
                  <a:cubicBezTo>
                    <a:pt x="730" y="3"/>
                    <a:pt x="730" y="3"/>
                    <a:pt x="730" y="3"/>
                  </a:cubicBezTo>
                  <a:cubicBezTo>
                    <a:pt x="730" y="1"/>
                    <a:pt x="729" y="0"/>
                    <a:pt x="727" y="0"/>
                  </a:cubicBezTo>
                  <a:cubicBezTo>
                    <a:pt x="727" y="0"/>
                    <a:pt x="727" y="0"/>
                    <a:pt x="727" y="0"/>
                  </a:cubicBezTo>
                  <a:cubicBezTo>
                    <a:pt x="660" y="0"/>
                    <a:pt x="660" y="0"/>
                    <a:pt x="660" y="0"/>
                  </a:cubicBezTo>
                  <a:cubicBezTo>
                    <a:pt x="658" y="0"/>
                    <a:pt x="657" y="1"/>
                    <a:pt x="657" y="3"/>
                  </a:cubicBezTo>
                  <a:cubicBezTo>
                    <a:pt x="657" y="3"/>
                    <a:pt x="657" y="3"/>
                    <a:pt x="657" y="3"/>
                  </a:cubicBezTo>
                  <a:cubicBezTo>
                    <a:pt x="657" y="17"/>
                    <a:pt x="657" y="17"/>
                    <a:pt x="657" y="17"/>
                  </a:cubicBezTo>
                  <a:cubicBezTo>
                    <a:pt x="615" y="17"/>
                    <a:pt x="615" y="17"/>
                    <a:pt x="615" y="17"/>
                  </a:cubicBezTo>
                  <a:cubicBezTo>
                    <a:pt x="615" y="3"/>
                    <a:pt x="615" y="3"/>
                    <a:pt x="615" y="3"/>
                  </a:cubicBezTo>
                  <a:cubicBezTo>
                    <a:pt x="615" y="1"/>
                    <a:pt x="614" y="0"/>
                    <a:pt x="612" y="0"/>
                  </a:cubicBezTo>
                  <a:cubicBezTo>
                    <a:pt x="612" y="0"/>
                    <a:pt x="612" y="0"/>
                    <a:pt x="612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43" y="0"/>
                    <a:pt x="542" y="1"/>
                    <a:pt x="542" y="3"/>
                  </a:cubicBezTo>
                  <a:cubicBezTo>
                    <a:pt x="542" y="3"/>
                    <a:pt x="542" y="3"/>
                    <a:pt x="542" y="3"/>
                  </a:cubicBezTo>
                  <a:cubicBezTo>
                    <a:pt x="542" y="17"/>
                    <a:pt x="542" y="17"/>
                    <a:pt x="542" y="17"/>
                  </a:cubicBezTo>
                  <a:cubicBezTo>
                    <a:pt x="500" y="17"/>
                    <a:pt x="500" y="17"/>
                    <a:pt x="500" y="17"/>
                  </a:cubicBezTo>
                  <a:cubicBezTo>
                    <a:pt x="500" y="3"/>
                    <a:pt x="500" y="3"/>
                    <a:pt x="500" y="3"/>
                  </a:cubicBezTo>
                  <a:cubicBezTo>
                    <a:pt x="500" y="1"/>
                    <a:pt x="499" y="0"/>
                    <a:pt x="497" y="0"/>
                  </a:cubicBezTo>
                  <a:cubicBezTo>
                    <a:pt x="497" y="0"/>
                    <a:pt x="497" y="0"/>
                    <a:pt x="497" y="0"/>
                  </a:cubicBezTo>
                  <a:cubicBezTo>
                    <a:pt x="430" y="0"/>
                    <a:pt x="430" y="0"/>
                    <a:pt x="430" y="0"/>
                  </a:cubicBezTo>
                  <a:cubicBezTo>
                    <a:pt x="428" y="0"/>
                    <a:pt x="427" y="1"/>
                    <a:pt x="427" y="3"/>
                  </a:cubicBezTo>
                  <a:cubicBezTo>
                    <a:pt x="427" y="3"/>
                    <a:pt x="427" y="3"/>
                    <a:pt x="427" y="3"/>
                  </a:cubicBezTo>
                  <a:cubicBezTo>
                    <a:pt x="427" y="17"/>
                    <a:pt x="427" y="17"/>
                    <a:pt x="427" y="17"/>
                  </a:cubicBezTo>
                  <a:cubicBezTo>
                    <a:pt x="385" y="17"/>
                    <a:pt x="385" y="17"/>
                    <a:pt x="385" y="17"/>
                  </a:cubicBezTo>
                  <a:cubicBezTo>
                    <a:pt x="385" y="3"/>
                    <a:pt x="385" y="3"/>
                    <a:pt x="385" y="3"/>
                  </a:cubicBezTo>
                  <a:cubicBezTo>
                    <a:pt x="385" y="1"/>
                    <a:pt x="384" y="0"/>
                    <a:pt x="382" y="0"/>
                  </a:cubicBezTo>
                  <a:cubicBezTo>
                    <a:pt x="382" y="0"/>
                    <a:pt x="382" y="0"/>
                    <a:pt x="382" y="0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13" y="0"/>
                    <a:pt x="312" y="1"/>
                    <a:pt x="312" y="3"/>
                  </a:cubicBezTo>
                  <a:cubicBezTo>
                    <a:pt x="312" y="3"/>
                    <a:pt x="312" y="3"/>
                    <a:pt x="312" y="3"/>
                  </a:cubicBezTo>
                  <a:cubicBezTo>
                    <a:pt x="312" y="17"/>
                    <a:pt x="312" y="17"/>
                    <a:pt x="312" y="17"/>
                  </a:cubicBezTo>
                  <a:cubicBezTo>
                    <a:pt x="270" y="17"/>
                    <a:pt x="270" y="17"/>
                    <a:pt x="270" y="17"/>
                  </a:cubicBezTo>
                  <a:cubicBezTo>
                    <a:pt x="270" y="3"/>
                    <a:pt x="270" y="3"/>
                    <a:pt x="270" y="3"/>
                  </a:cubicBezTo>
                  <a:cubicBezTo>
                    <a:pt x="270" y="1"/>
                    <a:pt x="269" y="0"/>
                    <a:pt x="267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98" y="0"/>
                    <a:pt x="197" y="1"/>
                    <a:pt x="197" y="3"/>
                  </a:cubicBezTo>
                  <a:cubicBezTo>
                    <a:pt x="197" y="3"/>
                    <a:pt x="197" y="3"/>
                    <a:pt x="197" y="3"/>
                  </a:cubicBezTo>
                  <a:cubicBezTo>
                    <a:pt x="197" y="17"/>
                    <a:pt x="197" y="17"/>
                    <a:pt x="197" y="1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30" y="17"/>
                    <a:pt x="0" y="47"/>
                    <a:pt x="0" y="8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52"/>
                    <a:pt x="30" y="182"/>
                    <a:pt x="68" y="182"/>
                  </a:cubicBezTo>
                  <a:cubicBezTo>
                    <a:pt x="2308" y="182"/>
                    <a:pt x="2308" y="182"/>
                    <a:pt x="2308" y="182"/>
                  </a:cubicBezTo>
                  <a:cubicBezTo>
                    <a:pt x="2345" y="182"/>
                    <a:pt x="2375" y="152"/>
                    <a:pt x="2375" y="115"/>
                  </a:cubicBezTo>
                  <a:cubicBezTo>
                    <a:pt x="2375" y="85"/>
                    <a:pt x="2375" y="85"/>
                    <a:pt x="2375" y="85"/>
                  </a:cubicBezTo>
                  <a:cubicBezTo>
                    <a:pt x="2375" y="47"/>
                    <a:pt x="2345" y="17"/>
                    <a:pt x="2308" y="17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27A87A6-AA1C-564B-BAC8-5E6B170162C4}"/>
                </a:ext>
              </a:extLst>
            </p:cNvPr>
            <p:cNvSpPr/>
            <p:nvPr/>
          </p:nvSpPr>
          <p:spPr bwMode="auto">
            <a:xfrm>
              <a:off x="9208748" y="5369369"/>
              <a:ext cx="476398" cy="1730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7E0362D-8E25-4242-9849-76A76BFF37B3}"/>
                </a:ext>
              </a:extLst>
            </p:cNvPr>
            <p:cNvSpPr/>
            <p:nvPr/>
          </p:nvSpPr>
          <p:spPr bwMode="auto">
            <a:xfrm>
              <a:off x="9208748" y="5425845"/>
              <a:ext cx="476398" cy="1639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4BCE444-C089-0940-881C-2B85D6DF5D08}"/>
                </a:ext>
              </a:extLst>
            </p:cNvPr>
            <p:cNvSpPr/>
            <p:nvPr/>
          </p:nvSpPr>
          <p:spPr bwMode="auto">
            <a:xfrm>
              <a:off x="9208748" y="5481410"/>
              <a:ext cx="476398" cy="1730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FC86773-3C38-0C46-AC4E-1B6696E63BC7}"/>
                </a:ext>
              </a:extLst>
            </p:cNvPr>
            <p:cNvSpPr/>
            <p:nvPr/>
          </p:nvSpPr>
          <p:spPr bwMode="auto">
            <a:xfrm>
              <a:off x="9208748" y="5369369"/>
              <a:ext cx="476398" cy="1730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B11BB6A-69BB-004C-8EB1-712E73B99A49}"/>
                </a:ext>
              </a:extLst>
            </p:cNvPr>
            <p:cNvSpPr/>
            <p:nvPr/>
          </p:nvSpPr>
          <p:spPr bwMode="auto">
            <a:xfrm>
              <a:off x="9208748" y="5425845"/>
              <a:ext cx="476398" cy="16396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447AFEC-69C8-FE43-96F3-B461822C8C85}"/>
                </a:ext>
              </a:extLst>
            </p:cNvPr>
            <p:cNvSpPr/>
            <p:nvPr/>
          </p:nvSpPr>
          <p:spPr bwMode="auto">
            <a:xfrm>
              <a:off x="9208748" y="5481410"/>
              <a:ext cx="476398" cy="1730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97C10E3-F685-F042-93F4-4D2D194B68B5}"/>
                </a:ext>
              </a:extLst>
            </p:cNvPr>
            <p:cNvSpPr/>
            <p:nvPr/>
          </p:nvSpPr>
          <p:spPr bwMode="auto">
            <a:xfrm>
              <a:off x="9057539" y="5380300"/>
              <a:ext cx="108397" cy="107486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5FA1087-F52A-694A-9C7C-8C27E486B602}"/>
                </a:ext>
              </a:extLst>
            </p:cNvPr>
            <p:cNvSpPr/>
            <p:nvPr/>
          </p:nvSpPr>
          <p:spPr bwMode="auto">
            <a:xfrm>
              <a:off x="9208748" y="5998798"/>
              <a:ext cx="476398" cy="1821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3648CE7-5784-C94E-82E5-F30D7355ACEA}"/>
                </a:ext>
              </a:extLst>
            </p:cNvPr>
            <p:cNvSpPr/>
            <p:nvPr/>
          </p:nvSpPr>
          <p:spPr bwMode="auto">
            <a:xfrm>
              <a:off x="9208748" y="6055274"/>
              <a:ext cx="476398" cy="1730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1C3F7FF-8962-2842-8A52-914363135250}"/>
                </a:ext>
              </a:extLst>
            </p:cNvPr>
            <p:cNvSpPr/>
            <p:nvPr/>
          </p:nvSpPr>
          <p:spPr bwMode="auto">
            <a:xfrm>
              <a:off x="9208748" y="6110838"/>
              <a:ext cx="476398" cy="1821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9258679-B79D-CC46-A4F2-7EBBAD1C04DF}"/>
                </a:ext>
              </a:extLst>
            </p:cNvPr>
            <p:cNvSpPr/>
            <p:nvPr/>
          </p:nvSpPr>
          <p:spPr bwMode="auto">
            <a:xfrm>
              <a:off x="9057539" y="6009729"/>
              <a:ext cx="108397" cy="10839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任意多边形 34">
              <a:extLst>
                <a:ext uri="{FF2B5EF4-FFF2-40B4-BE49-F238E27FC236}">
                  <a16:creationId xmlns:a16="http://schemas.microsoft.com/office/drawing/2014/main" id="{86703BB9-2557-5D4D-9589-BE68309A7748}"/>
                </a:ext>
              </a:extLst>
            </p:cNvPr>
            <p:cNvSpPr/>
            <p:nvPr/>
          </p:nvSpPr>
          <p:spPr bwMode="auto">
            <a:xfrm>
              <a:off x="10390179" y="4896615"/>
              <a:ext cx="179447" cy="373467"/>
            </a:xfrm>
            <a:custGeom>
              <a:avLst/>
              <a:gdLst>
                <a:gd name="T0" fmla="*/ 157 w 213"/>
                <a:gd name="T1" fmla="*/ 86 h 444"/>
                <a:gd name="T2" fmla="*/ 31 w 213"/>
                <a:gd name="T3" fmla="*/ 19 h 444"/>
                <a:gd name="T4" fmla="*/ 51 w 213"/>
                <a:gd name="T5" fmla="*/ 1 h 444"/>
                <a:gd name="T6" fmla="*/ 28 w 213"/>
                <a:gd name="T7" fmla="*/ 0 h 444"/>
                <a:gd name="T8" fmla="*/ 0 w 213"/>
                <a:gd name="T9" fmla="*/ 25 h 444"/>
                <a:gd name="T10" fmla="*/ 26 w 213"/>
                <a:gd name="T11" fmla="*/ 54 h 444"/>
                <a:gd name="T12" fmla="*/ 49 w 213"/>
                <a:gd name="T13" fmla="*/ 55 h 444"/>
                <a:gd name="T14" fmla="*/ 31 w 213"/>
                <a:gd name="T15" fmla="*/ 36 h 444"/>
                <a:gd name="T16" fmla="*/ 195 w 213"/>
                <a:gd name="T17" fmla="*/ 262 h 444"/>
                <a:gd name="T18" fmla="*/ 0 w 213"/>
                <a:gd name="T19" fmla="*/ 428 h 444"/>
                <a:gd name="T20" fmla="*/ 0 w 213"/>
                <a:gd name="T21" fmla="*/ 444 h 444"/>
                <a:gd name="T22" fmla="*/ 213 w 213"/>
                <a:gd name="T23" fmla="*/ 231 h 444"/>
                <a:gd name="T24" fmla="*/ 157 w 213"/>
                <a:gd name="T25" fmla="*/ 86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3" h="444">
                  <a:moveTo>
                    <a:pt x="157" y="86"/>
                  </a:moveTo>
                  <a:cubicBezTo>
                    <a:pt x="124" y="50"/>
                    <a:pt x="79" y="26"/>
                    <a:pt x="31" y="19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139" y="53"/>
                    <a:pt x="212" y="155"/>
                    <a:pt x="195" y="262"/>
                  </a:cubicBezTo>
                  <a:cubicBezTo>
                    <a:pt x="179" y="358"/>
                    <a:pt x="97" y="428"/>
                    <a:pt x="0" y="428"/>
                  </a:cubicBezTo>
                  <a:cubicBezTo>
                    <a:pt x="0" y="444"/>
                    <a:pt x="0" y="444"/>
                    <a:pt x="0" y="444"/>
                  </a:cubicBezTo>
                  <a:cubicBezTo>
                    <a:pt x="118" y="444"/>
                    <a:pt x="213" y="349"/>
                    <a:pt x="213" y="231"/>
                  </a:cubicBezTo>
                  <a:cubicBezTo>
                    <a:pt x="213" y="177"/>
                    <a:pt x="193" y="126"/>
                    <a:pt x="157" y="86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任意多边形 35">
              <a:extLst>
                <a:ext uri="{FF2B5EF4-FFF2-40B4-BE49-F238E27FC236}">
                  <a16:creationId xmlns:a16="http://schemas.microsoft.com/office/drawing/2014/main" id="{67E02591-9E4E-F447-95CC-D1D84DF1AD8A}"/>
                </a:ext>
              </a:extLst>
            </p:cNvPr>
            <p:cNvSpPr/>
            <p:nvPr/>
          </p:nvSpPr>
          <p:spPr bwMode="auto">
            <a:xfrm>
              <a:off x="8146644" y="4896615"/>
              <a:ext cx="179447" cy="373467"/>
            </a:xfrm>
            <a:custGeom>
              <a:avLst/>
              <a:gdLst>
                <a:gd name="T0" fmla="*/ 56 w 213"/>
                <a:gd name="T1" fmla="*/ 86 h 444"/>
                <a:gd name="T2" fmla="*/ 182 w 213"/>
                <a:gd name="T3" fmla="*/ 19 h 444"/>
                <a:gd name="T4" fmla="*/ 162 w 213"/>
                <a:gd name="T5" fmla="*/ 1 h 444"/>
                <a:gd name="T6" fmla="*/ 185 w 213"/>
                <a:gd name="T7" fmla="*/ 0 h 444"/>
                <a:gd name="T8" fmla="*/ 213 w 213"/>
                <a:gd name="T9" fmla="*/ 25 h 444"/>
                <a:gd name="T10" fmla="*/ 187 w 213"/>
                <a:gd name="T11" fmla="*/ 54 h 444"/>
                <a:gd name="T12" fmla="*/ 164 w 213"/>
                <a:gd name="T13" fmla="*/ 55 h 444"/>
                <a:gd name="T14" fmla="*/ 182 w 213"/>
                <a:gd name="T15" fmla="*/ 36 h 444"/>
                <a:gd name="T16" fmla="*/ 18 w 213"/>
                <a:gd name="T17" fmla="*/ 262 h 444"/>
                <a:gd name="T18" fmla="*/ 213 w 213"/>
                <a:gd name="T19" fmla="*/ 428 h 444"/>
                <a:gd name="T20" fmla="*/ 213 w 213"/>
                <a:gd name="T21" fmla="*/ 444 h 444"/>
                <a:gd name="T22" fmla="*/ 0 w 213"/>
                <a:gd name="T23" fmla="*/ 231 h 444"/>
                <a:gd name="T24" fmla="*/ 56 w 213"/>
                <a:gd name="T25" fmla="*/ 86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3" h="444">
                  <a:moveTo>
                    <a:pt x="56" y="86"/>
                  </a:moveTo>
                  <a:cubicBezTo>
                    <a:pt x="89" y="50"/>
                    <a:pt x="134" y="26"/>
                    <a:pt x="182" y="19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213" y="25"/>
                    <a:pt x="213" y="25"/>
                    <a:pt x="213" y="25"/>
                  </a:cubicBezTo>
                  <a:cubicBezTo>
                    <a:pt x="187" y="54"/>
                    <a:pt x="187" y="54"/>
                    <a:pt x="187" y="54"/>
                  </a:cubicBezTo>
                  <a:cubicBezTo>
                    <a:pt x="164" y="55"/>
                    <a:pt x="164" y="55"/>
                    <a:pt x="164" y="55"/>
                  </a:cubicBezTo>
                  <a:cubicBezTo>
                    <a:pt x="182" y="36"/>
                    <a:pt x="182" y="36"/>
                    <a:pt x="182" y="36"/>
                  </a:cubicBezTo>
                  <a:cubicBezTo>
                    <a:pt x="74" y="53"/>
                    <a:pt x="1" y="155"/>
                    <a:pt x="18" y="262"/>
                  </a:cubicBezTo>
                  <a:cubicBezTo>
                    <a:pt x="34" y="358"/>
                    <a:pt x="116" y="428"/>
                    <a:pt x="213" y="428"/>
                  </a:cubicBezTo>
                  <a:cubicBezTo>
                    <a:pt x="213" y="444"/>
                    <a:pt x="213" y="444"/>
                    <a:pt x="213" y="444"/>
                  </a:cubicBezTo>
                  <a:cubicBezTo>
                    <a:pt x="95" y="444"/>
                    <a:pt x="0" y="349"/>
                    <a:pt x="0" y="231"/>
                  </a:cubicBezTo>
                  <a:cubicBezTo>
                    <a:pt x="0" y="177"/>
                    <a:pt x="20" y="126"/>
                    <a:pt x="56" y="86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AB74AE2D-E570-674F-A0DC-B8BD578C2D67}"/>
                </a:ext>
              </a:extLst>
            </p:cNvPr>
            <p:cNvSpPr/>
            <p:nvPr/>
          </p:nvSpPr>
          <p:spPr bwMode="auto">
            <a:xfrm>
              <a:off x="8705023" y="4021245"/>
              <a:ext cx="476398" cy="1730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68A5190-82F2-824E-82EC-53D3D680D56F}"/>
                </a:ext>
              </a:extLst>
            </p:cNvPr>
            <p:cNvSpPr/>
            <p:nvPr/>
          </p:nvSpPr>
          <p:spPr bwMode="auto">
            <a:xfrm>
              <a:off x="8705023" y="4077720"/>
              <a:ext cx="476398" cy="16396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323F1993-550F-7846-AD45-D76BF12897D5}"/>
                </a:ext>
              </a:extLst>
            </p:cNvPr>
            <p:cNvSpPr/>
            <p:nvPr/>
          </p:nvSpPr>
          <p:spPr bwMode="auto">
            <a:xfrm>
              <a:off x="8705023" y="4133285"/>
              <a:ext cx="476398" cy="1730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BDD64C9-06DA-5E43-AE5A-DE4A81F24703}"/>
                </a:ext>
              </a:extLst>
            </p:cNvPr>
            <p:cNvSpPr/>
            <p:nvPr/>
          </p:nvSpPr>
          <p:spPr bwMode="auto">
            <a:xfrm>
              <a:off x="8553815" y="4032176"/>
              <a:ext cx="107486" cy="107486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A0B0904-91A9-E64E-956A-ACEE68907AA8}"/>
                </a:ext>
              </a:extLst>
            </p:cNvPr>
            <p:cNvSpPr/>
            <p:nvPr/>
          </p:nvSpPr>
          <p:spPr bwMode="auto">
            <a:xfrm>
              <a:off x="8703201" y="4860179"/>
              <a:ext cx="476398" cy="1730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795A85E8-6880-2644-94D6-C64E41F0D30E}"/>
                </a:ext>
              </a:extLst>
            </p:cNvPr>
            <p:cNvSpPr/>
            <p:nvPr/>
          </p:nvSpPr>
          <p:spPr bwMode="auto">
            <a:xfrm>
              <a:off x="8703201" y="4916655"/>
              <a:ext cx="476398" cy="16396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101EE2A-062E-AC47-A925-B3DD5F7DC8DE}"/>
                </a:ext>
              </a:extLst>
            </p:cNvPr>
            <p:cNvSpPr/>
            <p:nvPr/>
          </p:nvSpPr>
          <p:spPr bwMode="auto">
            <a:xfrm>
              <a:off x="8703201" y="4972219"/>
              <a:ext cx="476398" cy="1730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0546642-958F-DE4B-BDDD-5F8FECA25146}"/>
                </a:ext>
              </a:extLst>
            </p:cNvPr>
            <p:cNvSpPr/>
            <p:nvPr/>
          </p:nvSpPr>
          <p:spPr bwMode="auto">
            <a:xfrm>
              <a:off x="8551993" y="4871110"/>
              <a:ext cx="108397" cy="107486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A25D628D-C2AE-D94C-AC34-D90254EB2E01}"/>
                </a:ext>
              </a:extLst>
            </p:cNvPr>
            <p:cNvSpPr/>
            <p:nvPr/>
          </p:nvSpPr>
          <p:spPr bwMode="auto">
            <a:xfrm>
              <a:off x="8592072" y="4433881"/>
              <a:ext cx="161229" cy="16122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C4E3E8A5-8188-6545-84D8-407D6503CE5D}"/>
                </a:ext>
              </a:extLst>
            </p:cNvPr>
            <p:cNvSpPr/>
            <p:nvPr/>
          </p:nvSpPr>
          <p:spPr bwMode="auto">
            <a:xfrm>
              <a:off x="8821618" y="4448455"/>
              <a:ext cx="132080" cy="13116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8513B567-5AA4-9E49-86C7-6DF8187DFA5B}"/>
                </a:ext>
              </a:extLst>
            </p:cNvPr>
            <p:cNvSpPr/>
            <p:nvPr/>
          </p:nvSpPr>
          <p:spPr bwMode="auto">
            <a:xfrm>
              <a:off x="9062094" y="4473960"/>
              <a:ext cx="80159" cy="8015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11FB00EA-CB5C-934C-90C1-AD9146A9B668}"/>
                </a:ext>
              </a:extLst>
            </p:cNvPr>
            <p:cNvSpPr/>
            <p:nvPr/>
          </p:nvSpPr>
          <p:spPr bwMode="auto">
            <a:xfrm>
              <a:off x="9956593" y="4482158"/>
              <a:ext cx="84714" cy="8380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02994FE3-06D9-404A-93FC-A0515ECD2441}"/>
                </a:ext>
              </a:extLst>
            </p:cNvPr>
            <p:cNvSpPr/>
            <p:nvPr/>
          </p:nvSpPr>
          <p:spPr bwMode="auto">
            <a:xfrm>
              <a:off x="10078653" y="4490356"/>
              <a:ext cx="67406" cy="6740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DCC5FAE1-1390-5E47-A873-3E7A7E4F542A}"/>
                </a:ext>
              </a:extLst>
            </p:cNvPr>
            <p:cNvSpPr/>
            <p:nvPr/>
          </p:nvSpPr>
          <p:spPr bwMode="auto">
            <a:xfrm>
              <a:off x="10202534" y="4502197"/>
              <a:ext cx="44634" cy="4372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D15BAD98-AC04-8A4C-9A27-7BCBC464E930}"/>
                </a:ext>
              </a:extLst>
            </p:cNvPr>
            <p:cNvSpPr/>
            <p:nvPr/>
          </p:nvSpPr>
          <p:spPr bwMode="auto">
            <a:xfrm>
              <a:off x="9183243" y="5551548"/>
              <a:ext cx="377110" cy="37802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任意多边形 68">
              <a:extLst>
                <a:ext uri="{FF2B5EF4-FFF2-40B4-BE49-F238E27FC236}">
                  <a16:creationId xmlns:a16="http://schemas.microsoft.com/office/drawing/2014/main" id="{CBD142AE-5C3A-8241-9808-910774689FF4}"/>
                </a:ext>
              </a:extLst>
            </p:cNvPr>
            <p:cNvSpPr/>
            <p:nvPr/>
          </p:nvSpPr>
          <p:spPr bwMode="auto">
            <a:xfrm>
              <a:off x="9301659" y="5639905"/>
              <a:ext cx="140278" cy="201308"/>
            </a:xfrm>
            <a:custGeom>
              <a:avLst/>
              <a:gdLst>
                <a:gd name="T0" fmla="*/ 154 w 154"/>
                <a:gd name="T1" fmla="*/ 156 h 221"/>
                <a:gd name="T2" fmla="*/ 77 w 154"/>
                <a:gd name="T3" fmla="*/ 0 h 221"/>
                <a:gd name="T4" fmla="*/ 0 w 154"/>
                <a:gd name="T5" fmla="*/ 157 h 221"/>
                <a:gd name="T6" fmla="*/ 44 w 154"/>
                <a:gd name="T7" fmla="*/ 157 h 221"/>
                <a:gd name="T8" fmla="*/ 44 w 154"/>
                <a:gd name="T9" fmla="*/ 221 h 221"/>
                <a:gd name="T10" fmla="*/ 110 w 154"/>
                <a:gd name="T11" fmla="*/ 221 h 221"/>
                <a:gd name="T12" fmla="*/ 110 w 154"/>
                <a:gd name="T13" fmla="*/ 156 h 221"/>
                <a:gd name="T14" fmla="*/ 154 w 154"/>
                <a:gd name="T15" fmla="*/ 156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221">
                  <a:moveTo>
                    <a:pt x="154" y="156"/>
                  </a:moveTo>
                  <a:lnTo>
                    <a:pt x="77" y="0"/>
                  </a:lnTo>
                  <a:lnTo>
                    <a:pt x="0" y="157"/>
                  </a:lnTo>
                  <a:lnTo>
                    <a:pt x="44" y="157"/>
                  </a:lnTo>
                  <a:lnTo>
                    <a:pt x="44" y="221"/>
                  </a:lnTo>
                  <a:lnTo>
                    <a:pt x="110" y="221"/>
                  </a:lnTo>
                  <a:lnTo>
                    <a:pt x="110" y="156"/>
                  </a:lnTo>
                  <a:lnTo>
                    <a:pt x="154" y="156"/>
                  </a:lnTo>
                  <a:close/>
                </a:path>
              </a:pathLst>
            </a:custGeom>
            <a:solidFill>
              <a:srgbClr val="D0CDE1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8963323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"/>
          <p:cNvSpPr/>
          <p:nvPr/>
        </p:nvSpPr>
        <p:spPr>
          <a:xfrm>
            <a:off x="-4684" y="-9450"/>
            <a:ext cx="12192519" cy="658022"/>
          </a:xfrm>
          <a:custGeom>
            <a:avLst/>
            <a:gdLst/>
            <a:ahLst/>
            <a:cxnLst/>
            <a:rect l="l" t="t" r="r" b="b"/>
            <a:pathLst>
              <a:path w="11560314" h="623902">
                <a:moveTo>
                  <a:pt x="11560315" y="623903"/>
                </a:moveTo>
                <a:lnTo>
                  <a:pt x="0" y="623903"/>
                </a:lnTo>
                <a:lnTo>
                  <a:pt x="0" y="0"/>
                </a:lnTo>
                <a:lnTo>
                  <a:pt x="11560315" y="0"/>
                </a:lnTo>
                <a:lnTo>
                  <a:pt x="11560315" y="623903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137" name="Freeform 2"/>
          <p:cNvSpPr/>
          <p:nvPr/>
        </p:nvSpPr>
        <p:spPr>
          <a:xfrm>
            <a:off x="-536063" y="-5574"/>
            <a:ext cx="929979" cy="929979"/>
          </a:xfrm>
          <a:custGeom>
            <a:avLst/>
            <a:gdLst/>
            <a:ahLst/>
            <a:cxnLst/>
            <a:rect l="l" t="t" r="r" b="b"/>
            <a:pathLst>
              <a:path w="881758" h="881758">
                <a:moveTo>
                  <a:pt x="881758" y="440879"/>
                </a:moveTo>
                <a:cubicBezTo>
                  <a:pt x="881758" y="684371"/>
                  <a:pt x="684372" y="881757"/>
                  <a:pt x="440879" y="881757"/>
                </a:cubicBezTo>
                <a:cubicBezTo>
                  <a:pt x="197386" y="881757"/>
                  <a:pt x="0" y="684371"/>
                  <a:pt x="0" y="440879"/>
                </a:cubicBezTo>
                <a:cubicBezTo>
                  <a:pt x="0" y="197386"/>
                  <a:pt x="197386" y="0"/>
                  <a:pt x="440879" y="0"/>
                </a:cubicBezTo>
                <a:cubicBezTo>
                  <a:pt x="684372" y="0"/>
                  <a:pt x="881758" y="197386"/>
                  <a:pt x="881758" y="440879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138" name="TextBox 3"/>
          <p:cNvSpPr txBox="1"/>
          <p:nvPr/>
        </p:nvSpPr>
        <p:spPr>
          <a:xfrm>
            <a:off x="507626" y="110874"/>
            <a:ext cx="4123188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latinLnBrk="1">
              <a:lnSpc>
                <a:spcPct val="116199"/>
              </a:lnSpc>
            </a:pPr>
            <a:r>
              <a:rPr lang="en-US" sz="2531" dirty="0">
                <a:solidFill>
                  <a:srgbClr val="FFFFFF"/>
                </a:solidFill>
                <a:latin typeface="Microsoft YaHei"/>
                <a:ea typeface="Microsoft YaHei"/>
              </a:rPr>
              <a:t>TP</a:t>
            </a:r>
            <a:r>
              <a:rPr lang="zh-CN" altLang="en-US" sz="2531" dirty="0">
                <a:solidFill>
                  <a:srgbClr val="FFFFFF"/>
                </a:solidFill>
                <a:latin typeface="Microsoft YaHei"/>
                <a:ea typeface="Microsoft YaHei"/>
              </a:rPr>
              <a:t>流程示例</a:t>
            </a:r>
          </a:p>
        </p:txBody>
      </p:sp>
      <p:sp>
        <p:nvSpPr>
          <p:cNvPr id="139" name="Freeform 4"/>
          <p:cNvSpPr/>
          <p:nvPr/>
        </p:nvSpPr>
        <p:spPr>
          <a:xfrm>
            <a:off x="1600" y="6728747"/>
            <a:ext cx="12192519" cy="139943"/>
          </a:xfrm>
          <a:custGeom>
            <a:avLst/>
            <a:gdLst/>
            <a:ahLst/>
            <a:cxnLst/>
            <a:rect l="l" t="t" r="r" b="b"/>
            <a:pathLst>
              <a:path w="11560314" h="132687">
                <a:moveTo>
                  <a:pt x="11560314" y="132686"/>
                </a:moveTo>
                <a:lnTo>
                  <a:pt x="0" y="132686"/>
                </a:lnTo>
                <a:lnTo>
                  <a:pt x="0" y="0"/>
                </a:lnTo>
                <a:lnTo>
                  <a:pt x="11560314" y="0"/>
                </a:lnTo>
                <a:lnTo>
                  <a:pt x="11560314" y="132686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313FEC-B4CD-4848-8EDD-957E8E5CA624}"/>
              </a:ext>
            </a:extLst>
          </p:cNvPr>
          <p:cNvSpPr/>
          <p:nvPr/>
        </p:nvSpPr>
        <p:spPr>
          <a:xfrm>
            <a:off x="712866" y="1488822"/>
            <a:ext cx="45404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A.id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A.value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B.value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A, B, C  </a:t>
            </a:r>
            <a:endParaRPr lang="en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B.value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C.value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AND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A.id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B.id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AND 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A.id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1  </a:t>
            </a:r>
            <a:endParaRPr lang="en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AND 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A.value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42  </a:t>
            </a:r>
            <a:endParaRPr lang="en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AND 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B.value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&lt;233  </a:t>
            </a:r>
            <a:endParaRPr lang="en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AND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C.id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666;  </a:t>
            </a:r>
            <a:endParaRPr lang="en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30ADEE-022C-C24B-A890-9B9B94C8559C}"/>
              </a:ext>
            </a:extLst>
          </p:cNvPr>
          <p:cNvSpPr txBox="1"/>
          <p:nvPr/>
        </p:nvSpPr>
        <p:spPr>
          <a:xfrm>
            <a:off x="5595555" y="1611624"/>
            <a:ext cx="2555901" cy="507831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r>
              <a:rPr kumimoji="1" lang="en" altLang="zh-CN" dirty="0"/>
              <a:t>keyword:  "SELECT"</a:t>
            </a:r>
          </a:p>
          <a:p>
            <a:r>
              <a:rPr kumimoji="1" lang="en" altLang="zh-CN" dirty="0"/>
              <a:t>identifier:  A</a:t>
            </a:r>
          </a:p>
          <a:p>
            <a:r>
              <a:rPr kumimoji="1" lang="en" altLang="zh-CN" dirty="0"/>
              <a:t>keyword:  "."</a:t>
            </a:r>
          </a:p>
          <a:p>
            <a:r>
              <a:rPr kumimoji="1" lang="en" altLang="zh-CN" dirty="0"/>
              <a:t>identifier:  id</a:t>
            </a:r>
          </a:p>
          <a:p>
            <a:r>
              <a:rPr kumimoji="1" lang="en" altLang="zh-CN" dirty="0"/>
              <a:t>keyword:  ","</a:t>
            </a:r>
          </a:p>
          <a:p>
            <a:r>
              <a:rPr kumimoji="1" lang="en" altLang="zh-CN" dirty="0"/>
              <a:t>identifier:  A</a:t>
            </a:r>
          </a:p>
          <a:p>
            <a:r>
              <a:rPr kumimoji="1" lang="en" altLang="zh-CN" dirty="0"/>
              <a:t>keyword:  "."</a:t>
            </a:r>
          </a:p>
          <a:p>
            <a:r>
              <a:rPr kumimoji="1" lang="en" altLang="zh-CN" dirty="0"/>
              <a:t>identifier:  value</a:t>
            </a:r>
          </a:p>
          <a:p>
            <a:r>
              <a:rPr kumimoji="1" lang="en" altLang="zh-CN" dirty="0"/>
              <a:t>keyword:  ","</a:t>
            </a:r>
          </a:p>
          <a:p>
            <a:r>
              <a:rPr kumimoji="1" lang="en" altLang="zh-CN" dirty="0"/>
              <a:t>identifier:  B</a:t>
            </a:r>
          </a:p>
          <a:p>
            <a:r>
              <a:rPr kumimoji="1" lang="en" altLang="zh-CN" dirty="0"/>
              <a:t>keyword:  "."</a:t>
            </a:r>
          </a:p>
          <a:p>
            <a:r>
              <a:rPr kumimoji="1" lang="en" altLang="zh-CN" dirty="0"/>
              <a:t>identifier:  value</a:t>
            </a:r>
          </a:p>
          <a:p>
            <a:r>
              <a:rPr kumimoji="1" lang="en" altLang="zh-CN" dirty="0"/>
              <a:t>keyword:  "FROM"</a:t>
            </a:r>
          </a:p>
          <a:p>
            <a:r>
              <a:rPr kumimoji="1" lang="en" altLang="zh-CN" dirty="0"/>
              <a:t>identifier:  A</a:t>
            </a:r>
          </a:p>
          <a:p>
            <a:r>
              <a:rPr kumimoji="1" lang="en" altLang="zh-CN" dirty="0"/>
              <a:t>keyword:  ","</a:t>
            </a:r>
          </a:p>
          <a:p>
            <a:endParaRPr kumimoji="1" lang="en" altLang="zh-CN" dirty="0"/>
          </a:p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en" altLang="zh-CN" dirty="0"/>
          </a:p>
          <a:p>
            <a:endParaRPr kumimoji="1" lang="en" altLang="zh-CN" dirty="0"/>
          </a:p>
        </p:txBody>
      </p:sp>
      <p:pic>
        <p:nvPicPr>
          <p:cNvPr id="8" name="Picture 4" descr="185D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2788" y="-68340"/>
            <a:ext cx="996732" cy="9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BE741D03-62D3-8247-A245-3B988AC9AA10}"/>
              </a:ext>
            </a:extLst>
          </p:cNvPr>
          <p:cNvGrpSpPr>
            <a:grpSpLocks noChangeAspect="1"/>
          </p:cNvGrpSpPr>
          <p:nvPr/>
        </p:nvGrpSpPr>
        <p:grpSpPr>
          <a:xfrm>
            <a:off x="734429" y="4746685"/>
            <a:ext cx="2639542" cy="1358513"/>
            <a:chOff x="2390775" y="1522413"/>
            <a:chExt cx="7408863" cy="381317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0F8E751-69A1-294B-9781-D95C9F6297F9}"/>
                </a:ext>
              </a:extLst>
            </p:cNvPr>
            <p:cNvSpPr/>
            <p:nvPr/>
          </p:nvSpPr>
          <p:spPr bwMode="auto">
            <a:xfrm>
              <a:off x="4595813" y="3648076"/>
              <a:ext cx="2478088" cy="16875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任意多边形 5">
              <a:extLst>
                <a:ext uri="{FF2B5EF4-FFF2-40B4-BE49-F238E27FC236}">
                  <a16:creationId xmlns:a16="http://schemas.microsoft.com/office/drawing/2014/main" id="{733D5052-9D1B-6F47-A16A-254D5D4ADF5F}"/>
                </a:ext>
              </a:extLst>
            </p:cNvPr>
            <p:cNvSpPr/>
            <p:nvPr/>
          </p:nvSpPr>
          <p:spPr bwMode="auto">
            <a:xfrm>
              <a:off x="4743450" y="3452813"/>
              <a:ext cx="2497138" cy="1704975"/>
            </a:xfrm>
            <a:custGeom>
              <a:avLst/>
              <a:gdLst>
                <a:gd name="T0" fmla="*/ 1370 w 1386"/>
                <a:gd name="T1" fmla="*/ 0 h 947"/>
                <a:gd name="T2" fmla="*/ 17 w 1386"/>
                <a:gd name="T3" fmla="*/ 0 h 947"/>
                <a:gd name="T4" fmla="*/ 0 w 1386"/>
                <a:gd name="T5" fmla="*/ 16 h 947"/>
                <a:gd name="T6" fmla="*/ 0 w 1386"/>
                <a:gd name="T7" fmla="*/ 931 h 947"/>
                <a:gd name="T8" fmla="*/ 17 w 1386"/>
                <a:gd name="T9" fmla="*/ 947 h 947"/>
                <a:gd name="T10" fmla="*/ 17 w 1386"/>
                <a:gd name="T11" fmla="*/ 947 h 947"/>
                <a:gd name="T12" fmla="*/ 1370 w 1386"/>
                <a:gd name="T13" fmla="*/ 947 h 947"/>
                <a:gd name="T14" fmla="*/ 1386 w 1386"/>
                <a:gd name="T15" fmla="*/ 931 h 947"/>
                <a:gd name="T16" fmla="*/ 1386 w 1386"/>
                <a:gd name="T17" fmla="*/ 931 h 947"/>
                <a:gd name="T18" fmla="*/ 1386 w 1386"/>
                <a:gd name="T19" fmla="*/ 16 h 947"/>
                <a:gd name="T20" fmla="*/ 1370 w 1386"/>
                <a:gd name="T21" fmla="*/ 0 h 947"/>
                <a:gd name="T22" fmla="*/ 1375 w 1386"/>
                <a:gd name="T23" fmla="*/ 931 h 947"/>
                <a:gd name="T24" fmla="*/ 1370 w 1386"/>
                <a:gd name="T25" fmla="*/ 936 h 947"/>
                <a:gd name="T26" fmla="*/ 1370 w 1386"/>
                <a:gd name="T27" fmla="*/ 936 h 947"/>
                <a:gd name="T28" fmla="*/ 17 w 1386"/>
                <a:gd name="T29" fmla="*/ 936 h 947"/>
                <a:gd name="T30" fmla="*/ 11 w 1386"/>
                <a:gd name="T31" fmla="*/ 931 h 947"/>
                <a:gd name="T32" fmla="*/ 11 w 1386"/>
                <a:gd name="T33" fmla="*/ 931 h 947"/>
                <a:gd name="T34" fmla="*/ 11 w 1386"/>
                <a:gd name="T35" fmla="*/ 16 h 947"/>
                <a:gd name="T36" fmla="*/ 17 w 1386"/>
                <a:gd name="T37" fmla="*/ 11 h 947"/>
                <a:gd name="T38" fmla="*/ 1370 w 1386"/>
                <a:gd name="T39" fmla="*/ 11 h 947"/>
                <a:gd name="T40" fmla="*/ 1375 w 1386"/>
                <a:gd name="T41" fmla="*/ 16 h 947"/>
                <a:gd name="T42" fmla="*/ 1375 w 1386"/>
                <a:gd name="T43" fmla="*/ 931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86" h="947">
                  <a:moveTo>
                    <a:pt x="1370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931"/>
                    <a:pt x="0" y="931"/>
                    <a:pt x="0" y="931"/>
                  </a:cubicBezTo>
                  <a:cubicBezTo>
                    <a:pt x="0" y="940"/>
                    <a:pt x="7" y="947"/>
                    <a:pt x="17" y="947"/>
                  </a:cubicBezTo>
                  <a:cubicBezTo>
                    <a:pt x="17" y="947"/>
                    <a:pt x="17" y="947"/>
                    <a:pt x="17" y="947"/>
                  </a:cubicBezTo>
                  <a:cubicBezTo>
                    <a:pt x="1370" y="947"/>
                    <a:pt x="1370" y="947"/>
                    <a:pt x="1370" y="947"/>
                  </a:cubicBezTo>
                  <a:cubicBezTo>
                    <a:pt x="1379" y="947"/>
                    <a:pt x="1386" y="940"/>
                    <a:pt x="1386" y="931"/>
                  </a:cubicBezTo>
                  <a:cubicBezTo>
                    <a:pt x="1386" y="931"/>
                    <a:pt x="1386" y="931"/>
                    <a:pt x="1386" y="931"/>
                  </a:cubicBezTo>
                  <a:cubicBezTo>
                    <a:pt x="1386" y="16"/>
                    <a:pt x="1386" y="16"/>
                    <a:pt x="1386" y="16"/>
                  </a:cubicBezTo>
                  <a:cubicBezTo>
                    <a:pt x="1386" y="7"/>
                    <a:pt x="1379" y="0"/>
                    <a:pt x="1370" y="0"/>
                  </a:cubicBezTo>
                  <a:close/>
                  <a:moveTo>
                    <a:pt x="1375" y="931"/>
                  </a:moveTo>
                  <a:cubicBezTo>
                    <a:pt x="1375" y="934"/>
                    <a:pt x="1373" y="936"/>
                    <a:pt x="1370" y="936"/>
                  </a:cubicBezTo>
                  <a:cubicBezTo>
                    <a:pt x="1370" y="936"/>
                    <a:pt x="1370" y="936"/>
                    <a:pt x="1370" y="936"/>
                  </a:cubicBezTo>
                  <a:cubicBezTo>
                    <a:pt x="17" y="936"/>
                    <a:pt x="17" y="936"/>
                    <a:pt x="17" y="936"/>
                  </a:cubicBezTo>
                  <a:cubicBezTo>
                    <a:pt x="14" y="936"/>
                    <a:pt x="11" y="934"/>
                    <a:pt x="11" y="931"/>
                  </a:cubicBezTo>
                  <a:cubicBezTo>
                    <a:pt x="11" y="931"/>
                    <a:pt x="11" y="931"/>
                    <a:pt x="11" y="931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3"/>
                    <a:pt x="14" y="11"/>
                    <a:pt x="17" y="11"/>
                  </a:cubicBezTo>
                  <a:cubicBezTo>
                    <a:pt x="1370" y="11"/>
                    <a:pt x="1370" y="11"/>
                    <a:pt x="1370" y="11"/>
                  </a:cubicBezTo>
                  <a:cubicBezTo>
                    <a:pt x="1373" y="11"/>
                    <a:pt x="1375" y="13"/>
                    <a:pt x="1375" y="16"/>
                  </a:cubicBezTo>
                  <a:lnTo>
                    <a:pt x="1375" y="931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任意多边形 6">
              <a:extLst>
                <a:ext uri="{FF2B5EF4-FFF2-40B4-BE49-F238E27FC236}">
                  <a16:creationId xmlns:a16="http://schemas.microsoft.com/office/drawing/2014/main" id="{B93EAE5B-281A-4D4A-8844-B8FB1D57FAFC}"/>
                </a:ext>
              </a:extLst>
            </p:cNvPr>
            <p:cNvSpPr/>
            <p:nvPr/>
          </p:nvSpPr>
          <p:spPr bwMode="auto">
            <a:xfrm>
              <a:off x="4872038" y="4614863"/>
              <a:ext cx="1114425" cy="128588"/>
            </a:xfrm>
            <a:custGeom>
              <a:avLst/>
              <a:gdLst>
                <a:gd name="T0" fmla="*/ 8 w 619"/>
                <a:gd name="T1" fmla="*/ 0 h 71"/>
                <a:gd name="T2" fmla="*/ 611 w 619"/>
                <a:gd name="T3" fmla="*/ 0 h 71"/>
                <a:gd name="T4" fmla="*/ 619 w 619"/>
                <a:gd name="T5" fmla="*/ 8 h 71"/>
                <a:gd name="T6" fmla="*/ 619 w 619"/>
                <a:gd name="T7" fmla="*/ 63 h 71"/>
                <a:gd name="T8" fmla="*/ 611 w 619"/>
                <a:gd name="T9" fmla="*/ 71 h 71"/>
                <a:gd name="T10" fmla="*/ 8 w 619"/>
                <a:gd name="T11" fmla="*/ 71 h 71"/>
                <a:gd name="T12" fmla="*/ 0 w 619"/>
                <a:gd name="T13" fmla="*/ 63 h 71"/>
                <a:gd name="T14" fmla="*/ 0 w 619"/>
                <a:gd name="T15" fmla="*/ 8 h 71"/>
                <a:gd name="T16" fmla="*/ 8 w 619"/>
                <a:gd name="T1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9" h="71">
                  <a:moveTo>
                    <a:pt x="8" y="0"/>
                  </a:moveTo>
                  <a:cubicBezTo>
                    <a:pt x="611" y="0"/>
                    <a:pt x="611" y="0"/>
                    <a:pt x="611" y="0"/>
                  </a:cubicBezTo>
                  <a:cubicBezTo>
                    <a:pt x="616" y="0"/>
                    <a:pt x="619" y="4"/>
                    <a:pt x="619" y="8"/>
                  </a:cubicBezTo>
                  <a:cubicBezTo>
                    <a:pt x="619" y="63"/>
                    <a:pt x="619" y="63"/>
                    <a:pt x="619" y="63"/>
                  </a:cubicBezTo>
                  <a:cubicBezTo>
                    <a:pt x="619" y="68"/>
                    <a:pt x="616" y="71"/>
                    <a:pt x="611" y="71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4" y="71"/>
                    <a:pt x="0" y="68"/>
                    <a:pt x="0" y="6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任意多边形 7">
              <a:extLst>
                <a:ext uri="{FF2B5EF4-FFF2-40B4-BE49-F238E27FC236}">
                  <a16:creationId xmlns:a16="http://schemas.microsoft.com/office/drawing/2014/main" id="{D9C92D39-32CB-DA44-B5F8-AFC669AD2845}"/>
                </a:ext>
              </a:extLst>
            </p:cNvPr>
            <p:cNvSpPr/>
            <p:nvPr/>
          </p:nvSpPr>
          <p:spPr bwMode="auto">
            <a:xfrm>
              <a:off x="6619875" y="4506913"/>
              <a:ext cx="414338" cy="334963"/>
            </a:xfrm>
            <a:custGeom>
              <a:avLst/>
              <a:gdLst>
                <a:gd name="T0" fmla="*/ 213 w 230"/>
                <a:gd name="T1" fmla="*/ 0 h 186"/>
                <a:gd name="T2" fmla="*/ 16 w 230"/>
                <a:gd name="T3" fmla="*/ 0 h 186"/>
                <a:gd name="T4" fmla="*/ 0 w 230"/>
                <a:gd name="T5" fmla="*/ 16 h 186"/>
                <a:gd name="T6" fmla="*/ 0 w 230"/>
                <a:gd name="T7" fmla="*/ 16 h 186"/>
                <a:gd name="T8" fmla="*/ 0 w 230"/>
                <a:gd name="T9" fmla="*/ 170 h 186"/>
                <a:gd name="T10" fmla="*/ 16 w 230"/>
                <a:gd name="T11" fmla="*/ 186 h 186"/>
                <a:gd name="T12" fmla="*/ 16 w 230"/>
                <a:gd name="T13" fmla="*/ 186 h 186"/>
                <a:gd name="T14" fmla="*/ 213 w 230"/>
                <a:gd name="T15" fmla="*/ 186 h 186"/>
                <a:gd name="T16" fmla="*/ 230 w 230"/>
                <a:gd name="T17" fmla="*/ 170 h 186"/>
                <a:gd name="T18" fmla="*/ 230 w 230"/>
                <a:gd name="T19" fmla="*/ 170 h 186"/>
                <a:gd name="T20" fmla="*/ 230 w 230"/>
                <a:gd name="T21" fmla="*/ 16 h 186"/>
                <a:gd name="T22" fmla="*/ 213 w 230"/>
                <a:gd name="T23" fmla="*/ 0 h 186"/>
                <a:gd name="T24" fmla="*/ 219 w 230"/>
                <a:gd name="T25" fmla="*/ 170 h 186"/>
                <a:gd name="T26" fmla="*/ 213 w 230"/>
                <a:gd name="T27" fmla="*/ 175 h 186"/>
                <a:gd name="T28" fmla="*/ 16 w 230"/>
                <a:gd name="T29" fmla="*/ 175 h 186"/>
                <a:gd name="T30" fmla="*/ 11 w 230"/>
                <a:gd name="T31" fmla="*/ 170 h 186"/>
                <a:gd name="T32" fmla="*/ 11 w 230"/>
                <a:gd name="T33" fmla="*/ 16 h 186"/>
                <a:gd name="T34" fmla="*/ 16 w 230"/>
                <a:gd name="T35" fmla="*/ 11 h 186"/>
                <a:gd name="T36" fmla="*/ 16 w 230"/>
                <a:gd name="T37" fmla="*/ 11 h 186"/>
                <a:gd name="T38" fmla="*/ 213 w 230"/>
                <a:gd name="T39" fmla="*/ 11 h 186"/>
                <a:gd name="T40" fmla="*/ 219 w 230"/>
                <a:gd name="T41" fmla="*/ 16 h 186"/>
                <a:gd name="T42" fmla="*/ 219 w 230"/>
                <a:gd name="T43" fmla="*/ 16 h 186"/>
                <a:gd name="T44" fmla="*/ 219 w 230"/>
                <a:gd name="T45" fmla="*/ 17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0" h="186">
                  <a:moveTo>
                    <a:pt x="213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9"/>
                    <a:pt x="7" y="186"/>
                    <a:pt x="16" y="186"/>
                  </a:cubicBezTo>
                  <a:cubicBezTo>
                    <a:pt x="16" y="186"/>
                    <a:pt x="16" y="186"/>
                    <a:pt x="16" y="186"/>
                  </a:cubicBezTo>
                  <a:cubicBezTo>
                    <a:pt x="213" y="186"/>
                    <a:pt x="213" y="186"/>
                    <a:pt x="213" y="186"/>
                  </a:cubicBezTo>
                  <a:cubicBezTo>
                    <a:pt x="223" y="186"/>
                    <a:pt x="230" y="179"/>
                    <a:pt x="230" y="170"/>
                  </a:cubicBezTo>
                  <a:cubicBezTo>
                    <a:pt x="230" y="170"/>
                    <a:pt x="230" y="170"/>
                    <a:pt x="230" y="170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7"/>
                    <a:pt x="223" y="0"/>
                    <a:pt x="213" y="0"/>
                  </a:cubicBezTo>
                  <a:close/>
                  <a:moveTo>
                    <a:pt x="219" y="170"/>
                  </a:moveTo>
                  <a:cubicBezTo>
                    <a:pt x="219" y="173"/>
                    <a:pt x="217" y="175"/>
                    <a:pt x="213" y="175"/>
                  </a:cubicBezTo>
                  <a:cubicBezTo>
                    <a:pt x="16" y="175"/>
                    <a:pt x="16" y="175"/>
                    <a:pt x="16" y="175"/>
                  </a:cubicBezTo>
                  <a:cubicBezTo>
                    <a:pt x="13" y="175"/>
                    <a:pt x="11" y="173"/>
                    <a:pt x="11" y="170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3"/>
                    <a:pt x="13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213" y="11"/>
                    <a:pt x="213" y="11"/>
                    <a:pt x="213" y="11"/>
                  </a:cubicBezTo>
                  <a:cubicBezTo>
                    <a:pt x="217" y="11"/>
                    <a:pt x="219" y="13"/>
                    <a:pt x="219" y="16"/>
                  </a:cubicBezTo>
                  <a:cubicBezTo>
                    <a:pt x="219" y="16"/>
                    <a:pt x="219" y="16"/>
                    <a:pt x="219" y="16"/>
                  </a:cubicBezTo>
                  <a:lnTo>
                    <a:pt x="219" y="17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任意多边形 8">
              <a:extLst>
                <a:ext uri="{FF2B5EF4-FFF2-40B4-BE49-F238E27FC236}">
                  <a16:creationId xmlns:a16="http://schemas.microsoft.com/office/drawing/2014/main" id="{C9E96904-EEC4-0F44-974C-0EF4D5AD253D}"/>
                </a:ext>
              </a:extLst>
            </p:cNvPr>
            <p:cNvSpPr/>
            <p:nvPr/>
          </p:nvSpPr>
          <p:spPr bwMode="auto">
            <a:xfrm>
              <a:off x="6705600" y="4570413"/>
              <a:ext cx="241300" cy="50800"/>
            </a:xfrm>
            <a:custGeom>
              <a:avLst/>
              <a:gdLst>
                <a:gd name="T0" fmla="*/ 8 w 134"/>
                <a:gd name="T1" fmla="*/ 0 h 28"/>
                <a:gd name="T2" fmla="*/ 126 w 134"/>
                <a:gd name="T3" fmla="*/ 0 h 28"/>
                <a:gd name="T4" fmla="*/ 134 w 134"/>
                <a:gd name="T5" fmla="*/ 8 h 28"/>
                <a:gd name="T6" fmla="*/ 134 w 134"/>
                <a:gd name="T7" fmla="*/ 20 h 28"/>
                <a:gd name="T8" fmla="*/ 126 w 134"/>
                <a:gd name="T9" fmla="*/ 28 h 28"/>
                <a:gd name="T10" fmla="*/ 8 w 134"/>
                <a:gd name="T11" fmla="*/ 28 h 28"/>
                <a:gd name="T12" fmla="*/ 0 w 134"/>
                <a:gd name="T13" fmla="*/ 20 h 28"/>
                <a:gd name="T14" fmla="*/ 0 w 134"/>
                <a:gd name="T15" fmla="*/ 8 h 28"/>
                <a:gd name="T16" fmla="*/ 8 w 134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28">
                  <a:moveTo>
                    <a:pt x="8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31" y="0"/>
                    <a:pt x="134" y="4"/>
                    <a:pt x="134" y="8"/>
                  </a:cubicBezTo>
                  <a:cubicBezTo>
                    <a:pt x="134" y="20"/>
                    <a:pt x="134" y="20"/>
                    <a:pt x="134" y="20"/>
                  </a:cubicBezTo>
                  <a:cubicBezTo>
                    <a:pt x="134" y="24"/>
                    <a:pt x="131" y="28"/>
                    <a:pt x="126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3" y="28"/>
                    <a:pt x="0" y="24"/>
                    <a:pt x="0" y="2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任意多边形 9">
              <a:extLst>
                <a:ext uri="{FF2B5EF4-FFF2-40B4-BE49-F238E27FC236}">
                  <a16:creationId xmlns:a16="http://schemas.microsoft.com/office/drawing/2014/main" id="{5061D14C-93E3-1146-B2B6-97FAF97572F9}"/>
                </a:ext>
              </a:extLst>
            </p:cNvPr>
            <p:cNvSpPr/>
            <p:nvPr/>
          </p:nvSpPr>
          <p:spPr bwMode="auto">
            <a:xfrm>
              <a:off x="6705600" y="4649788"/>
              <a:ext cx="241300" cy="50800"/>
            </a:xfrm>
            <a:custGeom>
              <a:avLst/>
              <a:gdLst>
                <a:gd name="T0" fmla="*/ 8 w 134"/>
                <a:gd name="T1" fmla="*/ 0 h 28"/>
                <a:gd name="T2" fmla="*/ 126 w 134"/>
                <a:gd name="T3" fmla="*/ 0 h 28"/>
                <a:gd name="T4" fmla="*/ 134 w 134"/>
                <a:gd name="T5" fmla="*/ 8 h 28"/>
                <a:gd name="T6" fmla="*/ 134 w 134"/>
                <a:gd name="T7" fmla="*/ 20 h 28"/>
                <a:gd name="T8" fmla="*/ 126 w 134"/>
                <a:gd name="T9" fmla="*/ 28 h 28"/>
                <a:gd name="T10" fmla="*/ 8 w 134"/>
                <a:gd name="T11" fmla="*/ 28 h 28"/>
                <a:gd name="T12" fmla="*/ 0 w 134"/>
                <a:gd name="T13" fmla="*/ 20 h 28"/>
                <a:gd name="T14" fmla="*/ 0 w 134"/>
                <a:gd name="T15" fmla="*/ 8 h 28"/>
                <a:gd name="T16" fmla="*/ 8 w 134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28">
                  <a:moveTo>
                    <a:pt x="8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31" y="0"/>
                    <a:pt x="134" y="4"/>
                    <a:pt x="134" y="8"/>
                  </a:cubicBezTo>
                  <a:cubicBezTo>
                    <a:pt x="134" y="20"/>
                    <a:pt x="134" y="20"/>
                    <a:pt x="134" y="20"/>
                  </a:cubicBezTo>
                  <a:cubicBezTo>
                    <a:pt x="134" y="24"/>
                    <a:pt x="131" y="28"/>
                    <a:pt x="126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3" y="28"/>
                    <a:pt x="0" y="24"/>
                    <a:pt x="0" y="2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任意多边形 10">
              <a:extLst>
                <a:ext uri="{FF2B5EF4-FFF2-40B4-BE49-F238E27FC236}">
                  <a16:creationId xmlns:a16="http://schemas.microsoft.com/office/drawing/2014/main" id="{F277292D-0307-7844-BA15-47B782DBBF68}"/>
                </a:ext>
              </a:extLst>
            </p:cNvPr>
            <p:cNvSpPr/>
            <p:nvPr/>
          </p:nvSpPr>
          <p:spPr bwMode="auto">
            <a:xfrm>
              <a:off x="6705600" y="4729163"/>
              <a:ext cx="241300" cy="50800"/>
            </a:xfrm>
            <a:custGeom>
              <a:avLst/>
              <a:gdLst>
                <a:gd name="T0" fmla="*/ 8 w 134"/>
                <a:gd name="T1" fmla="*/ 0 h 28"/>
                <a:gd name="T2" fmla="*/ 126 w 134"/>
                <a:gd name="T3" fmla="*/ 0 h 28"/>
                <a:gd name="T4" fmla="*/ 134 w 134"/>
                <a:gd name="T5" fmla="*/ 8 h 28"/>
                <a:gd name="T6" fmla="*/ 134 w 134"/>
                <a:gd name="T7" fmla="*/ 20 h 28"/>
                <a:gd name="T8" fmla="*/ 126 w 134"/>
                <a:gd name="T9" fmla="*/ 28 h 28"/>
                <a:gd name="T10" fmla="*/ 8 w 134"/>
                <a:gd name="T11" fmla="*/ 28 h 28"/>
                <a:gd name="T12" fmla="*/ 0 w 134"/>
                <a:gd name="T13" fmla="*/ 20 h 28"/>
                <a:gd name="T14" fmla="*/ 0 w 134"/>
                <a:gd name="T15" fmla="*/ 8 h 28"/>
                <a:gd name="T16" fmla="*/ 8 w 134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28">
                  <a:moveTo>
                    <a:pt x="8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31" y="0"/>
                    <a:pt x="134" y="3"/>
                    <a:pt x="134" y="8"/>
                  </a:cubicBezTo>
                  <a:cubicBezTo>
                    <a:pt x="134" y="20"/>
                    <a:pt x="134" y="20"/>
                    <a:pt x="134" y="20"/>
                  </a:cubicBezTo>
                  <a:cubicBezTo>
                    <a:pt x="134" y="24"/>
                    <a:pt x="131" y="28"/>
                    <a:pt x="126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3" y="28"/>
                    <a:pt x="0" y="24"/>
                    <a:pt x="0" y="2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任意多边形 11">
              <a:extLst>
                <a:ext uri="{FF2B5EF4-FFF2-40B4-BE49-F238E27FC236}">
                  <a16:creationId xmlns:a16="http://schemas.microsoft.com/office/drawing/2014/main" id="{A26D1F63-7813-964A-9010-2AA9C35E4BFB}"/>
                </a:ext>
              </a:extLst>
            </p:cNvPr>
            <p:cNvSpPr/>
            <p:nvPr/>
          </p:nvSpPr>
          <p:spPr bwMode="auto">
            <a:xfrm>
              <a:off x="4902200" y="3571876"/>
              <a:ext cx="514350" cy="215900"/>
            </a:xfrm>
            <a:custGeom>
              <a:avLst/>
              <a:gdLst>
                <a:gd name="T0" fmla="*/ 8 w 285"/>
                <a:gd name="T1" fmla="*/ 0 h 120"/>
                <a:gd name="T2" fmla="*/ 277 w 285"/>
                <a:gd name="T3" fmla="*/ 0 h 120"/>
                <a:gd name="T4" fmla="*/ 285 w 285"/>
                <a:gd name="T5" fmla="*/ 8 h 120"/>
                <a:gd name="T6" fmla="*/ 285 w 285"/>
                <a:gd name="T7" fmla="*/ 112 h 120"/>
                <a:gd name="T8" fmla="*/ 277 w 285"/>
                <a:gd name="T9" fmla="*/ 120 h 120"/>
                <a:gd name="T10" fmla="*/ 8 w 285"/>
                <a:gd name="T11" fmla="*/ 120 h 120"/>
                <a:gd name="T12" fmla="*/ 0 w 285"/>
                <a:gd name="T13" fmla="*/ 112 h 120"/>
                <a:gd name="T14" fmla="*/ 0 w 285"/>
                <a:gd name="T15" fmla="*/ 8 h 120"/>
                <a:gd name="T16" fmla="*/ 8 w 285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5" h="120">
                  <a:moveTo>
                    <a:pt x="8" y="0"/>
                  </a:moveTo>
                  <a:cubicBezTo>
                    <a:pt x="277" y="0"/>
                    <a:pt x="277" y="0"/>
                    <a:pt x="277" y="0"/>
                  </a:cubicBezTo>
                  <a:cubicBezTo>
                    <a:pt x="281" y="0"/>
                    <a:pt x="285" y="3"/>
                    <a:pt x="285" y="8"/>
                  </a:cubicBezTo>
                  <a:cubicBezTo>
                    <a:pt x="285" y="112"/>
                    <a:pt x="285" y="112"/>
                    <a:pt x="285" y="112"/>
                  </a:cubicBezTo>
                  <a:cubicBezTo>
                    <a:pt x="285" y="116"/>
                    <a:pt x="281" y="120"/>
                    <a:pt x="277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3" y="120"/>
                    <a:pt x="0" y="116"/>
                    <a:pt x="0" y="1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任意多边形 12">
              <a:extLst>
                <a:ext uri="{FF2B5EF4-FFF2-40B4-BE49-F238E27FC236}">
                  <a16:creationId xmlns:a16="http://schemas.microsoft.com/office/drawing/2014/main" id="{9677F028-83B6-7947-86EA-D02C5E24EF5C}"/>
                </a:ext>
              </a:extLst>
            </p:cNvPr>
            <p:cNvSpPr/>
            <p:nvPr/>
          </p:nvSpPr>
          <p:spPr bwMode="auto">
            <a:xfrm>
              <a:off x="5118100" y="3608388"/>
              <a:ext cx="79375" cy="139700"/>
            </a:xfrm>
            <a:custGeom>
              <a:avLst/>
              <a:gdLst>
                <a:gd name="T0" fmla="*/ 44 w 44"/>
                <a:gd name="T1" fmla="*/ 39 h 77"/>
                <a:gd name="T2" fmla="*/ 22 w 44"/>
                <a:gd name="T3" fmla="*/ 77 h 77"/>
                <a:gd name="T4" fmla="*/ 0 w 44"/>
                <a:gd name="T5" fmla="*/ 39 h 77"/>
                <a:gd name="T6" fmla="*/ 22 w 44"/>
                <a:gd name="T7" fmla="*/ 0 h 77"/>
                <a:gd name="T8" fmla="*/ 44 w 44"/>
                <a:gd name="T9" fmla="*/ 3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7">
                  <a:moveTo>
                    <a:pt x="44" y="39"/>
                  </a:moveTo>
                  <a:cubicBezTo>
                    <a:pt x="44" y="60"/>
                    <a:pt x="34" y="77"/>
                    <a:pt x="22" y="77"/>
                  </a:cubicBezTo>
                  <a:cubicBezTo>
                    <a:pt x="10" y="77"/>
                    <a:pt x="0" y="60"/>
                    <a:pt x="0" y="39"/>
                  </a:cubicBezTo>
                  <a:cubicBezTo>
                    <a:pt x="0" y="18"/>
                    <a:pt x="22" y="0"/>
                    <a:pt x="22" y="0"/>
                  </a:cubicBezTo>
                  <a:cubicBezTo>
                    <a:pt x="22" y="0"/>
                    <a:pt x="44" y="18"/>
                    <a:pt x="44" y="39"/>
                  </a:cubicBezTo>
                  <a:close/>
                </a:path>
              </a:pathLst>
            </a:custGeom>
            <a:solidFill>
              <a:srgbClr val="FFC1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任意多边形 13">
              <a:extLst>
                <a:ext uri="{FF2B5EF4-FFF2-40B4-BE49-F238E27FC236}">
                  <a16:creationId xmlns:a16="http://schemas.microsoft.com/office/drawing/2014/main" id="{0DB953F5-C33E-C745-8218-952521C17FFE}"/>
                </a:ext>
              </a:extLst>
            </p:cNvPr>
            <p:cNvSpPr/>
            <p:nvPr/>
          </p:nvSpPr>
          <p:spPr bwMode="auto">
            <a:xfrm>
              <a:off x="7240588" y="2687638"/>
              <a:ext cx="1651000" cy="1625600"/>
            </a:xfrm>
            <a:custGeom>
              <a:avLst/>
              <a:gdLst>
                <a:gd name="T0" fmla="*/ 1040 w 1040"/>
                <a:gd name="T1" fmla="*/ 0 h 1024"/>
                <a:gd name="T2" fmla="*/ 1031 w 1040"/>
                <a:gd name="T3" fmla="*/ 0 h 1024"/>
                <a:gd name="T4" fmla="*/ 1031 w 1040"/>
                <a:gd name="T5" fmla="*/ 1015 h 1024"/>
                <a:gd name="T6" fmla="*/ 0 w 1040"/>
                <a:gd name="T7" fmla="*/ 1015 h 1024"/>
                <a:gd name="T8" fmla="*/ 0 w 1040"/>
                <a:gd name="T9" fmla="*/ 1024 h 1024"/>
                <a:gd name="T10" fmla="*/ 1040 w 1040"/>
                <a:gd name="T11" fmla="*/ 1024 h 1024"/>
                <a:gd name="T12" fmla="*/ 1040 w 1040"/>
                <a:gd name="T13" fmla="*/ 0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0" h="1024">
                  <a:moveTo>
                    <a:pt x="1040" y="0"/>
                  </a:moveTo>
                  <a:lnTo>
                    <a:pt x="1031" y="0"/>
                  </a:lnTo>
                  <a:lnTo>
                    <a:pt x="1031" y="1015"/>
                  </a:lnTo>
                  <a:lnTo>
                    <a:pt x="0" y="1015"/>
                  </a:lnTo>
                  <a:lnTo>
                    <a:pt x="0" y="1024"/>
                  </a:lnTo>
                  <a:lnTo>
                    <a:pt x="1040" y="102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任意多边形 14">
              <a:extLst>
                <a:ext uri="{FF2B5EF4-FFF2-40B4-BE49-F238E27FC236}">
                  <a16:creationId xmlns:a16="http://schemas.microsoft.com/office/drawing/2014/main" id="{4796F5B9-CD77-494D-9EE6-DB5492989B26}"/>
                </a:ext>
              </a:extLst>
            </p:cNvPr>
            <p:cNvSpPr/>
            <p:nvPr/>
          </p:nvSpPr>
          <p:spPr bwMode="auto">
            <a:xfrm>
              <a:off x="2946400" y="2687638"/>
              <a:ext cx="1649413" cy="1625600"/>
            </a:xfrm>
            <a:custGeom>
              <a:avLst/>
              <a:gdLst>
                <a:gd name="T0" fmla="*/ 1039 w 1039"/>
                <a:gd name="T1" fmla="*/ 1024 h 1024"/>
                <a:gd name="T2" fmla="*/ 0 w 1039"/>
                <a:gd name="T3" fmla="*/ 1024 h 1024"/>
                <a:gd name="T4" fmla="*/ 0 w 1039"/>
                <a:gd name="T5" fmla="*/ 0 h 1024"/>
                <a:gd name="T6" fmla="*/ 9 w 1039"/>
                <a:gd name="T7" fmla="*/ 0 h 1024"/>
                <a:gd name="T8" fmla="*/ 9 w 1039"/>
                <a:gd name="T9" fmla="*/ 1015 h 1024"/>
                <a:gd name="T10" fmla="*/ 1039 w 1039"/>
                <a:gd name="T11" fmla="*/ 1015 h 1024"/>
                <a:gd name="T12" fmla="*/ 1039 w 1039"/>
                <a:gd name="T13" fmla="*/ 1024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9" h="1024">
                  <a:moveTo>
                    <a:pt x="1039" y="1024"/>
                  </a:moveTo>
                  <a:lnTo>
                    <a:pt x="0" y="1024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015"/>
                  </a:lnTo>
                  <a:lnTo>
                    <a:pt x="1039" y="1015"/>
                  </a:lnTo>
                  <a:lnTo>
                    <a:pt x="1039" y="1024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任意多边形 15">
              <a:extLst>
                <a:ext uri="{FF2B5EF4-FFF2-40B4-BE49-F238E27FC236}">
                  <a16:creationId xmlns:a16="http://schemas.microsoft.com/office/drawing/2014/main" id="{600F6906-C450-7547-AD70-B9279A4E9B8E}"/>
                </a:ext>
              </a:extLst>
            </p:cNvPr>
            <p:cNvSpPr/>
            <p:nvPr/>
          </p:nvSpPr>
          <p:spPr bwMode="auto">
            <a:xfrm>
              <a:off x="7980363" y="1522413"/>
              <a:ext cx="1819275" cy="2354263"/>
            </a:xfrm>
            <a:custGeom>
              <a:avLst/>
              <a:gdLst>
                <a:gd name="T0" fmla="*/ 1007 w 1010"/>
                <a:gd name="T1" fmla="*/ 151 h 1308"/>
                <a:gd name="T2" fmla="*/ 1002 w 1010"/>
                <a:gd name="T3" fmla="*/ 151 h 1308"/>
                <a:gd name="T4" fmla="*/ 1002 w 1010"/>
                <a:gd name="T5" fmla="*/ 142 h 1308"/>
                <a:gd name="T6" fmla="*/ 1006 w 1010"/>
                <a:gd name="T7" fmla="*/ 142 h 1308"/>
                <a:gd name="T8" fmla="*/ 1009 w 1010"/>
                <a:gd name="T9" fmla="*/ 139 h 1308"/>
                <a:gd name="T10" fmla="*/ 1009 w 1010"/>
                <a:gd name="T11" fmla="*/ 93 h 1308"/>
                <a:gd name="T12" fmla="*/ 1006 w 1010"/>
                <a:gd name="T13" fmla="*/ 91 h 1308"/>
                <a:gd name="T14" fmla="*/ 1006 w 1010"/>
                <a:gd name="T15" fmla="*/ 91 h 1308"/>
                <a:gd name="T16" fmla="*/ 1002 w 1010"/>
                <a:gd name="T17" fmla="*/ 91 h 1308"/>
                <a:gd name="T18" fmla="*/ 1002 w 1010"/>
                <a:gd name="T19" fmla="*/ 65 h 1308"/>
                <a:gd name="T20" fmla="*/ 946 w 1010"/>
                <a:gd name="T21" fmla="*/ 9 h 1308"/>
                <a:gd name="T22" fmla="*/ 946 w 1010"/>
                <a:gd name="T23" fmla="*/ 9 h 1308"/>
                <a:gd name="T24" fmla="*/ 941 w 1010"/>
                <a:gd name="T25" fmla="*/ 9 h 1308"/>
                <a:gd name="T26" fmla="*/ 941 w 1010"/>
                <a:gd name="T27" fmla="*/ 2 h 1308"/>
                <a:gd name="T28" fmla="*/ 938 w 1010"/>
                <a:gd name="T29" fmla="*/ 0 h 1308"/>
                <a:gd name="T30" fmla="*/ 938 w 1010"/>
                <a:gd name="T31" fmla="*/ 0 h 1308"/>
                <a:gd name="T32" fmla="*/ 892 w 1010"/>
                <a:gd name="T33" fmla="*/ 0 h 1308"/>
                <a:gd name="T34" fmla="*/ 889 w 1010"/>
                <a:gd name="T35" fmla="*/ 2 h 1308"/>
                <a:gd name="T36" fmla="*/ 889 w 1010"/>
                <a:gd name="T37" fmla="*/ 2 h 1308"/>
                <a:gd name="T38" fmla="*/ 889 w 1010"/>
                <a:gd name="T39" fmla="*/ 9 h 1308"/>
                <a:gd name="T40" fmla="*/ 56 w 1010"/>
                <a:gd name="T41" fmla="*/ 9 h 1308"/>
                <a:gd name="T42" fmla="*/ 0 w 1010"/>
                <a:gd name="T43" fmla="*/ 65 h 1308"/>
                <a:gd name="T44" fmla="*/ 0 w 1010"/>
                <a:gd name="T45" fmla="*/ 65 h 1308"/>
                <a:gd name="T46" fmla="*/ 0 w 1010"/>
                <a:gd name="T47" fmla="*/ 1253 h 1308"/>
                <a:gd name="T48" fmla="*/ 56 w 1010"/>
                <a:gd name="T49" fmla="*/ 1308 h 1308"/>
                <a:gd name="T50" fmla="*/ 56 w 1010"/>
                <a:gd name="T51" fmla="*/ 1308 h 1308"/>
                <a:gd name="T52" fmla="*/ 946 w 1010"/>
                <a:gd name="T53" fmla="*/ 1308 h 1308"/>
                <a:gd name="T54" fmla="*/ 1002 w 1010"/>
                <a:gd name="T55" fmla="*/ 1253 h 1308"/>
                <a:gd name="T56" fmla="*/ 1002 w 1010"/>
                <a:gd name="T57" fmla="*/ 1253 h 1308"/>
                <a:gd name="T58" fmla="*/ 1002 w 1010"/>
                <a:gd name="T59" fmla="*/ 202 h 1308"/>
                <a:gd name="T60" fmla="*/ 1007 w 1010"/>
                <a:gd name="T61" fmla="*/ 202 h 1308"/>
                <a:gd name="T62" fmla="*/ 1010 w 1010"/>
                <a:gd name="T63" fmla="*/ 200 h 1308"/>
                <a:gd name="T64" fmla="*/ 1010 w 1010"/>
                <a:gd name="T65" fmla="*/ 154 h 1308"/>
                <a:gd name="T66" fmla="*/ 1007 w 1010"/>
                <a:gd name="T67" fmla="*/ 151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0" h="1308">
                  <a:moveTo>
                    <a:pt x="1007" y="151"/>
                  </a:moveTo>
                  <a:cubicBezTo>
                    <a:pt x="1002" y="151"/>
                    <a:pt x="1002" y="151"/>
                    <a:pt x="1002" y="151"/>
                  </a:cubicBezTo>
                  <a:cubicBezTo>
                    <a:pt x="1002" y="142"/>
                    <a:pt x="1002" y="142"/>
                    <a:pt x="1002" y="142"/>
                  </a:cubicBezTo>
                  <a:cubicBezTo>
                    <a:pt x="1006" y="142"/>
                    <a:pt x="1006" y="142"/>
                    <a:pt x="1006" y="142"/>
                  </a:cubicBezTo>
                  <a:cubicBezTo>
                    <a:pt x="1008" y="142"/>
                    <a:pt x="1009" y="141"/>
                    <a:pt x="1009" y="139"/>
                  </a:cubicBezTo>
                  <a:cubicBezTo>
                    <a:pt x="1009" y="93"/>
                    <a:pt x="1009" y="93"/>
                    <a:pt x="1009" y="93"/>
                  </a:cubicBezTo>
                  <a:cubicBezTo>
                    <a:pt x="1009" y="92"/>
                    <a:pt x="1008" y="91"/>
                    <a:pt x="1006" y="91"/>
                  </a:cubicBezTo>
                  <a:cubicBezTo>
                    <a:pt x="1006" y="91"/>
                    <a:pt x="1006" y="91"/>
                    <a:pt x="1006" y="91"/>
                  </a:cubicBezTo>
                  <a:cubicBezTo>
                    <a:pt x="1002" y="91"/>
                    <a:pt x="1002" y="91"/>
                    <a:pt x="1002" y="91"/>
                  </a:cubicBezTo>
                  <a:cubicBezTo>
                    <a:pt x="1002" y="65"/>
                    <a:pt x="1002" y="65"/>
                    <a:pt x="1002" y="65"/>
                  </a:cubicBezTo>
                  <a:cubicBezTo>
                    <a:pt x="1002" y="34"/>
                    <a:pt x="977" y="9"/>
                    <a:pt x="946" y="9"/>
                  </a:cubicBezTo>
                  <a:cubicBezTo>
                    <a:pt x="946" y="9"/>
                    <a:pt x="946" y="9"/>
                    <a:pt x="946" y="9"/>
                  </a:cubicBezTo>
                  <a:cubicBezTo>
                    <a:pt x="941" y="9"/>
                    <a:pt x="941" y="9"/>
                    <a:pt x="941" y="9"/>
                  </a:cubicBezTo>
                  <a:cubicBezTo>
                    <a:pt x="941" y="2"/>
                    <a:pt x="941" y="2"/>
                    <a:pt x="941" y="2"/>
                  </a:cubicBezTo>
                  <a:cubicBezTo>
                    <a:pt x="941" y="1"/>
                    <a:pt x="940" y="0"/>
                    <a:pt x="938" y="0"/>
                  </a:cubicBezTo>
                  <a:cubicBezTo>
                    <a:pt x="938" y="0"/>
                    <a:pt x="938" y="0"/>
                    <a:pt x="938" y="0"/>
                  </a:cubicBezTo>
                  <a:cubicBezTo>
                    <a:pt x="892" y="0"/>
                    <a:pt x="892" y="0"/>
                    <a:pt x="892" y="0"/>
                  </a:cubicBezTo>
                  <a:cubicBezTo>
                    <a:pt x="891" y="0"/>
                    <a:pt x="889" y="1"/>
                    <a:pt x="889" y="2"/>
                  </a:cubicBezTo>
                  <a:cubicBezTo>
                    <a:pt x="889" y="2"/>
                    <a:pt x="889" y="2"/>
                    <a:pt x="889" y="2"/>
                  </a:cubicBezTo>
                  <a:cubicBezTo>
                    <a:pt x="889" y="9"/>
                    <a:pt x="889" y="9"/>
                    <a:pt x="889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25" y="9"/>
                    <a:pt x="0" y="34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1253"/>
                    <a:pt x="0" y="1253"/>
                    <a:pt x="0" y="1253"/>
                  </a:cubicBezTo>
                  <a:cubicBezTo>
                    <a:pt x="0" y="1283"/>
                    <a:pt x="25" y="1308"/>
                    <a:pt x="56" y="1308"/>
                  </a:cubicBezTo>
                  <a:cubicBezTo>
                    <a:pt x="56" y="1308"/>
                    <a:pt x="56" y="1308"/>
                    <a:pt x="56" y="1308"/>
                  </a:cubicBezTo>
                  <a:cubicBezTo>
                    <a:pt x="946" y="1308"/>
                    <a:pt x="946" y="1308"/>
                    <a:pt x="946" y="1308"/>
                  </a:cubicBezTo>
                  <a:cubicBezTo>
                    <a:pt x="977" y="1308"/>
                    <a:pt x="1002" y="1283"/>
                    <a:pt x="1002" y="1253"/>
                  </a:cubicBezTo>
                  <a:cubicBezTo>
                    <a:pt x="1002" y="1253"/>
                    <a:pt x="1002" y="1253"/>
                    <a:pt x="1002" y="1253"/>
                  </a:cubicBezTo>
                  <a:cubicBezTo>
                    <a:pt x="1002" y="202"/>
                    <a:pt x="1002" y="202"/>
                    <a:pt x="1002" y="202"/>
                  </a:cubicBezTo>
                  <a:cubicBezTo>
                    <a:pt x="1007" y="202"/>
                    <a:pt x="1007" y="202"/>
                    <a:pt x="1007" y="202"/>
                  </a:cubicBezTo>
                  <a:cubicBezTo>
                    <a:pt x="1009" y="202"/>
                    <a:pt x="1010" y="201"/>
                    <a:pt x="1010" y="200"/>
                  </a:cubicBezTo>
                  <a:cubicBezTo>
                    <a:pt x="1010" y="154"/>
                    <a:pt x="1010" y="154"/>
                    <a:pt x="1010" y="154"/>
                  </a:cubicBezTo>
                  <a:cubicBezTo>
                    <a:pt x="1010" y="152"/>
                    <a:pt x="1009" y="151"/>
                    <a:pt x="1007" y="151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任意多边形 17">
              <a:extLst>
                <a:ext uri="{FF2B5EF4-FFF2-40B4-BE49-F238E27FC236}">
                  <a16:creationId xmlns:a16="http://schemas.microsoft.com/office/drawing/2014/main" id="{7653E88E-CED8-C746-9DF4-5DB890ABF788}"/>
                </a:ext>
              </a:extLst>
            </p:cNvPr>
            <p:cNvSpPr/>
            <p:nvPr/>
          </p:nvSpPr>
          <p:spPr bwMode="auto">
            <a:xfrm>
              <a:off x="8701088" y="2678113"/>
              <a:ext cx="282575" cy="84138"/>
            </a:xfrm>
            <a:custGeom>
              <a:avLst/>
              <a:gdLst>
                <a:gd name="T0" fmla="*/ 8 w 157"/>
                <a:gd name="T1" fmla="*/ 0 h 47"/>
                <a:gd name="T2" fmla="*/ 149 w 157"/>
                <a:gd name="T3" fmla="*/ 0 h 47"/>
                <a:gd name="T4" fmla="*/ 157 w 157"/>
                <a:gd name="T5" fmla="*/ 8 h 47"/>
                <a:gd name="T6" fmla="*/ 157 w 157"/>
                <a:gd name="T7" fmla="*/ 39 h 47"/>
                <a:gd name="T8" fmla="*/ 149 w 157"/>
                <a:gd name="T9" fmla="*/ 47 h 47"/>
                <a:gd name="T10" fmla="*/ 8 w 157"/>
                <a:gd name="T11" fmla="*/ 47 h 47"/>
                <a:gd name="T12" fmla="*/ 0 w 157"/>
                <a:gd name="T13" fmla="*/ 39 h 47"/>
                <a:gd name="T14" fmla="*/ 0 w 157"/>
                <a:gd name="T15" fmla="*/ 8 h 47"/>
                <a:gd name="T16" fmla="*/ 8 w 157"/>
                <a:gd name="T1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47">
                  <a:moveTo>
                    <a:pt x="8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153" y="0"/>
                    <a:pt x="157" y="4"/>
                    <a:pt x="157" y="8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57" y="43"/>
                    <a:pt x="153" y="47"/>
                    <a:pt x="149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3" y="47"/>
                    <a:pt x="0" y="43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任意多边形 18">
              <a:extLst>
                <a:ext uri="{FF2B5EF4-FFF2-40B4-BE49-F238E27FC236}">
                  <a16:creationId xmlns:a16="http://schemas.microsoft.com/office/drawing/2014/main" id="{82924E76-285C-BB49-8BBD-D755DA0F1204}"/>
                </a:ext>
              </a:extLst>
            </p:cNvPr>
            <p:cNvSpPr/>
            <p:nvPr/>
          </p:nvSpPr>
          <p:spPr bwMode="auto">
            <a:xfrm>
              <a:off x="8356600" y="2025651"/>
              <a:ext cx="968375" cy="34925"/>
            </a:xfrm>
            <a:custGeom>
              <a:avLst/>
              <a:gdLst>
                <a:gd name="T0" fmla="*/ 8 w 538"/>
                <a:gd name="T1" fmla="*/ 0 h 20"/>
                <a:gd name="T2" fmla="*/ 530 w 538"/>
                <a:gd name="T3" fmla="*/ 0 h 20"/>
                <a:gd name="T4" fmla="*/ 538 w 538"/>
                <a:gd name="T5" fmla="*/ 8 h 20"/>
                <a:gd name="T6" fmla="*/ 538 w 538"/>
                <a:gd name="T7" fmla="*/ 12 h 20"/>
                <a:gd name="T8" fmla="*/ 530 w 538"/>
                <a:gd name="T9" fmla="*/ 20 h 20"/>
                <a:gd name="T10" fmla="*/ 8 w 538"/>
                <a:gd name="T11" fmla="*/ 20 h 20"/>
                <a:gd name="T12" fmla="*/ 0 w 538"/>
                <a:gd name="T13" fmla="*/ 12 h 20"/>
                <a:gd name="T14" fmla="*/ 0 w 538"/>
                <a:gd name="T15" fmla="*/ 8 h 20"/>
                <a:gd name="T16" fmla="*/ 8 w 538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20">
                  <a:moveTo>
                    <a:pt x="8" y="0"/>
                  </a:moveTo>
                  <a:cubicBezTo>
                    <a:pt x="530" y="0"/>
                    <a:pt x="530" y="0"/>
                    <a:pt x="530" y="0"/>
                  </a:cubicBezTo>
                  <a:cubicBezTo>
                    <a:pt x="535" y="0"/>
                    <a:pt x="538" y="3"/>
                    <a:pt x="538" y="8"/>
                  </a:cubicBezTo>
                  <a:cubicBezTo>
                    <a:pt x="538" y="12"/>
                    <a:pt x="538" y="12"/>
                    <a:pt x="538" y="12"/>
                  </a:cubicBezTo>
                  <a:cubicBezTo>
                    <a:pt x="538" y="16"/>
                    <a:pt x="535" y="20"/>
                    <a:pt x="530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16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任意多边形 19">
              <a:extLst>
                <a:ext uri="{FF2B5EF4-FFF2-40B4-BE49-F238E27FC236}">
                  <a16:creationId xmlns:a16="http://schemas.microsoft.com/office/drawing/2014/main" id="{BD4F4151-A91B-624C-B8A4-06E526D2F6EF}"/>
                </a:ext>
              </a:extLst>
            </p:cNvPr>
            <p:cNvSpPr/>
            <p:nvPr/>
          </p:nvSpPr>
          <p:spPr bwMode="auto">
            <a:xfrm>
              <a:off x="8356600" y="2138363"/>
              <a:ext cx="968375" cy="36513"/>
            </a:xfrm>
            <a:custGeom>
              <a:avLst/>
              <a:gdLst>
                <a:gd name="T0" fmla="*/ 8 w 538"/>
                <a:gd name="T1" fmla="*/ 0 h 20"/>
                <a:gd name="T2" fmla="*/ 530 w 538"/>
                <a:gd name="T3" fmla="*/ 0 h 20"/>
                <a:gd name="T4" fmla="*/ 538 w 538"/>
                <a:gd name="T5" fmla="*/ 8 h 20"/>
                <a:gd name="T6" fmla="*/ 538 w 538"/>
                <a:gd name="T7" fmla="*/ 12 h 20"/>
                <a:gd name="T8" fmla="*/ 530 w 538"/>
                <a:gd name="T9" fmla="*/ 20 h 20"/>
                <a:gd name="T10" fmla="*/ 8 w 538"/>
                <a:gd name="T11" fmla="*/ 20 h 20"/>
                <a:gd name="T12" fmla="*/ 0 w 538"/>
                <a:gd name="T13" fmla="*/ 12 h 20"/>
                <a:gd name="T14" fmla="*/ 0 w 538"/>
                <a:gd name="T15" fmla="*/ 8 h 20"/>
                <a:gd name="T16" fmla="*/ 8 w 538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20">
                  <a:moveTo>
                    <a:pt x="8" y="0"/>
                  </a:moveTo>
                  <a:cubicBezTo>
                    <a:pt x="530" y="0"/>
                    <a:pt x="530" y="0"/>
                    <a:pt x="530" y="0"/>
                  </a:cubicBezTo>
                  <a:cubicBezTo>
                    <a:pt x="535" y="0"/>
                    <a:pt x="538" y="4"/>
                    <a:pt x="538" y="8"/>
                  </a:cubicBezTo>
                  <a:cubicBezTo>
                    <a:pt x="538" y="12"/>
                    <a:pt x="538" y="12"/>
                    <a:pt x="538" y="12"/>
                  </a:cubicBezTo>
                  <a:cubicBezTo>
                    <a:pt x="538" y="17"/>
                    <a:pt x="535" y="20"/>
                    <a:pt x="530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17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任意多边形 20">
              <a:extLst>
                <a:ext uri="{FF2B5EF4-FFF2-40B4-BE49-F238E27FC236}">
                  <a16:creationId xmlns:a16="http://schemas.microsoft.com/office/drawing/2014/main" id="{8BEE3D86-8AA4-6944-8C2F-ACE453B6001F}"/>
                </a:ext>
              </a:extLst>
            </p:cNvPr>
            <p:cNvSpPr/>
            <p:nvPr/>
          </p:nvSpPr>
          <p:spPr bwMode="auto">
            <a:xfrm>
              <a:off x="8356600" y="2251076"/>
              <a:ext cx="968375" cy="36513"/>
            </a:xfrm>
            <a:custGeom>
              <a:avLst/>
              <a:gdLst>
                <a:gd name="T0" fmla="*/ 8 w 538"/>
                <a:gd name="T1" fmla="*/ 0 h 20"/>
                <a:gd name="T2" fmla="*/ 530 w 538"/>
                <a:gd name="T3" fmla="*/ 0 h 20"/>
                <a:gd name="T4" fmla="*/ 538 w 538"/>
                <a:gd name="T5" fmla="*/ 8 h 20"/>
                <a:gd name="T6" fmla="*/ 538 w 538"/>
                <a:gd name="T7" fmla="*/ 12 h 20"/>
                <a:gd name="T8" fmla="*/ 530 w 538"/>
                <a:gd name="T9" fmla="*/ 20 h 20"/>
                <a:gd name="T10" fmla="*/ 8 w 538"/>
                <a:gd name="T11" fmla="*/ 20 h 20"/>
                <a:gd name="T12" fmla="*/ 0 w 538"/>
                <a:gd name="T13" fmla="*/ 12 h 20"/>
                <a:gd name="T14" fmla="*/ 0 w 538"/>
                <a:gd name="T15" fmla="*/ 8 h 20"/>
                <a:gd name="T16" fmla="*/ 8 w 538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20">
                  <a:moveTo>
                    <a:pt x="8" y="0"/>
                  </a:moveTo>
                  <a:cubicBezTo>
                    <a:pt x="530" y="0"/>
                    <a:pt x="530" y="0"/>
                    <a:pt x="530" y="0"/>
                  </a:cubicBezTo>
                  <a:cubicBezTo>
                    <a:pt x="535" y="0"/>
                    <a:pt x="538" y="4"/>
                    <a:pt x="538" y="8"/>
                  </a:cubicBezTo>
                  <a:cubicBezTo>
                    <a:pt x="538" y="12"/>
                    <a:pt x="538" y="12"/>
                    <a:pt x="538" y="12"/>
                  </a:cubicBezTo>
                  <a:cubicBezTo>
                    <a:pt x="538" y="17"/>
                    <a:pt x="535" y="20"/>
                    <a:pt x="530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17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任意多边形 21">
              <a:extLst>
                <a:ext uri="{FF2B5EF4-FFF2-40B4-BE49-F238E27FC236}">
                  <a16:creationId xmlns:a16="http://schemas.microsoft.com/office/drawing/2014/main" id="{208F136E-D16C-6A41-8101-38A84EEC8D5E}"/>
                </a:ext>
              </a:extLst>
            </p:cNvPr>
            <p:cNvSpPr/>
            <p:nvPr/>
          </p:nvSpPr>
          <p:spPr bwMode="auto">
            <a:xfrm>
              <a:off x="8356600" y="2366963"/>
              <a:ext cx="968375" cy="36513"/>
            </a:xfrm>
            <a:custGeom>
              <a:avLst/>
              <a:gdLst>
                <a:gd name="T0" fmla="*/ 8 w 538"/>
                <a:gd name="T1" fmla="*/ 0 h 20"/>
                <a:gd name="T2" fmla="*/ 530 w 538"/>
                <a:gd name="T3" fmla="*/ 0 h 20"/>
                <a:gd name="T4" fmla="*/ 538 w 538"/>
                <a:gd name="T5" fmla="*/ 8 h 20"/>
                <a:gd name="T6" fmla="*/ 538 w 538"/>
                <a:gd name="T7" fmla="*/ 12 h 20"/>
                <a:gd name="T8" fmla="*/ 530 w 538"/>
                <a:gd name="T9" fmla="*/ 20 h 20"/>
                <a:gd name="T10" fmla="*/ 8 w 538"/>
                <a:gd name="T11" fmla="*/ 20 h 20"/>
                <a:gd name="T12" fmla="*/ 0 w 538"/>
                <a:gd name="T13" fmla="*/ 12 h 20"/>
                <a:gd name="T14" fmla="*/ 0 w 538"/>
                <a:gd name="T15" fmla="*/ 8 h 20"/>
                <a:gd name="T16" fmla="*/ 8 w 538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20">
                  <a:moveTo>
                    <a:pt x="8" y="0"/>
                  </a:moveTo>
                  <a:cubicBezTo>
                    <a:pt x="530" y="0"/>
                    <a:pt x="530" y="0"/>
                    <a:pt x="530" y="0"/>
                  </a:cubicBezTo>
                  <a:cubicBezTo>
                    <a:pt x="535" y="0"/>
                    <a:pt x="538" y="3"/>
                    <a:pt x="538" y="8"/>
                  </a:cubicBezTo>
                  <a:cubicBezTo>
                    <a:pt x="538" y="12"/>
                    <a:pt x="538" y="12"/>
                    <a:pt x="538" y="12"/>
                  </a:cubicBezTo>
                  <a:cubicBezTo>
                    <a:pt x="538" y="16"/>
                    <a:pt x="535" y="20"/>
                    <a:pt x="530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16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任意多边形 22">
              <a:extLst>
                <a:ext uri="{FF2B5EF4-FFF2-40B4-BE49-F238E27FC236}">
                  <a16:creationId xmlns:a16="http://schemas.microsoft.com/office/drawing/2014/main" id="{5CDB7C97-1EC2-0745-838A-4A3BD8DA20E2}"/>
                </a:ext>
              </a:extLst>
            </p:cNvPr>
            <p:cNvSpPr/>
            <p:nvPr/>
          </p:nvSpPr>
          <p:spPr bwMode="auto">
            <a:xfrm>
              <a:off x="8356600" y="2479676"/>
              <a:ext cx="968375" cy="36513"/>
            </a:xfrm>
            <a:custGeom>
              <a:avLst/>
              <a:gdLst>
                <a:gd name="T0" fmla="*/ 8 w 538"/>
                <a:gd name="T1" fmla="*/ 0 h 20"/>
                <a:gd name="T2" fmla="*/ 530 w 538"/>
                <a:gd name="T3" fmla="*/ 0 h 20"/>
                <a:gd name="T4" fmla="*/ 538 w 538"/>
                <a:gd name="T5" fmla="*/ 8 h 20"/>
                <a:gd name="T6" fmla="*/ 538 w 538"/>
                <a:gd name="T7" fmla="*/ 12 h 20"/>
                <a:gd name="T8" fmla="*/ 530 w 538"/>
                <a:gd name="T9" fmla="*/ 20 h 20"/>
                <a:gd name="T10" fmla="*/ 8 w 538"/>
                <a:gd name="T11" fmla="*/ 20 h 20"/>
                <a:gd name="T12" fmla="*/ 0 w 538"/>
                <a:gd name="T13" fmla="*/ 12 h 20"/>
                <a:gd name="T14" fmla="*/ 0 w 538"/>
                <a:gd name="T15" fmla="*/ 8 h 20"/>
                <a:gd name="T16" fmla="*/ 8 w 538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20">
                  <a:moveTo>
                    <a:pt x="8" y="0"/>
                  </a:moveTo>
                  <a:cubicBezTo>
                    <a:pt x="530" y="0"/>
                    <a:pt x="530" y="0"/>
                    <a:pt x="530" y="0"/>
                  </a:cubicBezTo>
                  <a:cubicBezTo>
                    <a:pt x="535" y="0"/>
                    <a:pt x="538" y="4"/>
                    <a:pt x="538" y="8"/>
                  </a:cubicBezTo>
                  <a:cubicBezTo>
                    <a:pt x="538" y="12"/>
                    <a:pt x="538" y="12"/>
                    <a:pt x="538" y="12"/>
                  </a:cubicBezTo>
                  <a:cubicBezTo>
                    <a:pt x="538" y="16"/>
                    <a:pt x="535" y="20"/>
                    <a:pt x="530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16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C8EBFA8-3355-1C40-A802-31FF6519A9D1}"/>
                </a:ext>
              </a:extLst>
            </p:cNvPr>
            <p:cNvSpPr/>
            <p:nvPr/>
          </p:nvSpPr>
          <p:spPr bwMode="auto">
            <a:xfrm>
              <a:off x="8505825" y="3108326"/>
              <a:ext cx="601663" cy="60166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任意多边形 24">
              <a:extLst>
                <a:ext uri="{FF2B5EF4-FFF2-40B4-BE49-F238E27FC236}">
                  <a16:creationId xmlns:a16="http://schemas.microsoft.com/office/drawing/2014/main" id="{A3259E03-4FFB-5242-AE71-494BF4010275}"/>
                </a:ext>
              </a:extLst>
            </p:cNvPr>
            <p:cNvSpPr/>
            <p:nvPr/>
          </p:nvSpPr>
          <p:spPr bwMode="auto">
            <a:xfrm>
              <a:off x="8518525" y="2887663"/>
              <a:ext cx="754063" cy="754063"/>
            </a:xfrm>
            <a:custGeom>
              <a:avLst/>
              <a:gdLst>
                <a:gd name="T0" fmla="*/ 210 w 419"/>
                <a:gd name="T1" fmla="*/ 419 h 419"/>
                <a:gd name="T2" fmla="*/ 0 w 419"/>
                <a:gd name="T3" fmla="*/ 209 h 419"/>
                <a:gd name="T4" fmla="*/ 210 w 419"/>
                <a:gd name="T5" fmla="*/ 0 h 419"/>
                <a:gd name="T6" fmla="*/ 419 w 419"/>
                <a:gd name="T7" fmla="*/ 209 h 419"/>
                <a:gd name="T8" fmla="*/ 419 w 419"/>
                <a:gd name="T9" fmla="*/ 209 h 419"/>
                <a:gd name="T10" fmla="*/ 210 w 419"/>
                <a:gd name="T11" fmla="*/ 419 h 419"/>
                <a:gd name="T12" fmla="*/ 210 w 419"/>
                <a:gd name="T13" fmla="*/ 7 h 419"/>
                <a:gd name="T14" fmla="*/ 8 w 419"/>
                <a:gd name="T15" fmla="*/ 209 h 419"/>
                <a:gd name="T16" fmla="*/ 210 w 419"/>
                <a:gd name="T17" fmla="*/ 411 h 419"/>
                <a:gd name="T18" fmla="*/ 411 w 419"/>
                <a:gd name="T19" fmla="*/ 209 h 419"/>
                <a:gd name="T20" fmla="*/ 411 w 419"/>
                <a:gd name="T21" fmla="*/ 209 h 419"/>
                <a:gd name="T22" fmla="*/ 210 w 419"/>
                <a:gd name="T23" fmla="*/ 7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9" h="419">
                  <a:moveTo>
                    <a:pt x="210" y="419"/>
                  </a:moveTo>
                  <a:cubicBezTo>
                    <a:pt x="94" y="419"/>
                    <a:pt x="0" y="325"/>
                    <a:pt x="0" y="209"/>
                  </a:cubicBezTo>
                  <a:cubicBezTo>
                    <a:pt x="0" y="93"/>
                    <a:pt x="94" y="0"/>
                    <a:pt x="210" y="0"/>
                  </a:cubicBezTo>
                  <a:cubicBezTo>
                    <a:pt x="325" y="0"/>
                    <a:pt x="419" y="93"/>
                    <a:pt x="419" y="209"/>
                  </a:cubicBezTo>
                  <a:cubicBezTo>
                    <a:pt x="419" y="209"/>
                    <a:pt x="419" y="209"/>
                    <a:pt x="419" y="209"/>
                  </a:cubicBezTo>
                  <a:cubicBezTo>
                    <a:pt x="419" y="325"/>
                    <a:pt x="325" y="418"/>
                    <a:pt x="210" y="419"/>
                  </a:cubicBezTo>
                  <a:close/>
                  <a:moveTo>
                    <a:pt x="210" y="7"/>
                  </a:moveTo>
                  <a:cubicBezTo>
                    <a:pt x="98" y="7"/>
                    <a:pt x="8" y="98"/>
                    <a:pt x="8" y="209"/>
                  </a:cubicBezTo>
                  <a:cubicBezTo>
                    <a:pt x="8" y="321"/>
                    <a:pt x="98" y="411"/>
                    <a:pt x="210" y="411"/>
                  </a:cubicBezTo>
                  <a:cubicBezTo>
                    <a:pt x="321" y="411"/>
                    <a:pt x="411" y="321"/>
                    <a:pt x="411" y="209"/>
                  </a:cubicBezTo>
                  <a:cubicBezTo>
                    <a:pt x="411" y="209"/>
                    <a:pt x="411" y="209"/>
                    <a:pt x="411" y="209"/>
                  </a:cubicBezTo>
                  <a:cubicBezTo>
                    <a:pt x="411" y="98"/>
                    <a:pt x="321" y="7"/>
                    <a:pt x="210" y="7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任意多边形 25">
              <a:extLst>
                <a:ext uri="{FF2B5EF4-FFF2-40B4-BE49-F238E27FC236}">
                  <a16:creationId xmlns:a16="http://schemas.microsoft.com/office/drawing/2014/main" id="{74A0056B-48D2-7D4F-A27A-E8C9D27FB688}"/>
                </a:ext>
              </a:extLst>
            </p:cNvPr>
            <p:cNvSpPr/>
            <p:nvPr/>
          </p:nvSpPr>
          <p:spPr bwMode="auto">
            <a:xfrm>
              <a:off x="2390775" y="1620838"/>
              <a:ext cx="1120775" cy="2246313"/>
            </a:xfrm>
            <a:custGeom>
              <a:avLst/>
              <a:gdLst>
                <a:gd name="T0" fmla="*/ 622 w 622"/>
                <a:gd name="T1" fmla="*/ 296 h 1247"/>
                <a:gd name="T2" fmla="*/ 615 w 622"/>
                <a:gd name="T3" fmla="*/ 296 h 1247"/>
                <a:gd name="T4" fmla="*/ 615 w 622"/>
                <a:gd name="T5" fmla="*/ 109 h 1247"/>
                <a:gd name="T6" fmla="*/ 506 w 622"/>
                <a:gd name="T7" fmla="*/ 0 h 1247"/>
                <a:gd name="T8" fmla="*/ 506 w 622"/>
                <a:gd name="T9" fmla="*/ 0 h 1247"/>
                <a:gd name="T10" fmla="*/ 109 w 622"/>
                <a:gd name="T11" fmla="*/ 0 h 1247"/>
                <a:gd name="T12" fmla="*/ 0 w 622"/>
                <a:gd name="T13" fmla="*/ 109 h 1247"/>
                <a:gd name="T14" fmla="*/ 0 w 622"/>
                <a:gd name="T15" fmla="*/ 109 h 1247"/>
                <a:gd name="T16" fmla="*/ 0 w 622"/>
                <a:gd name="T17" fmla="*/ 1139 h 1247"/>
                <a:gd name="T18" fmla="*/ 109 w 622"/>
                <a:gd name="T19" fmla="*/ 1247 h 1247"/>
                <a:gd name="T20" fmla="*/ 109 w 622"/>
                <a:gd name="T21" fmla="*/ 1247 h 1247"/>
                <a:gd name="T22" fmla="*/ 506 w 622"/>
                <a:gd name="T23" fmla="*/ 1247 h 1247"/>
                <a:gd name="T24" fmla="*/ 615 w 622"/>
                <a:gd name="T25" fmla="*/ 1139 h 1247"/>
                <a:gd name="T26" fmla="*/ 615 w 622"/>
                <a:gd name="T27" fmla="*/ 1139 h 1247"/>
                <a:gd name="T28" fmla="*/ 615 w 622"/>
                <a:gd name="T29" fmla="*/ 430 h 1247"/>
                <a:gd name="T30" fmla="*/ 622 w 622"/>
                <a:gd name="T31" fmla="*/ 430 h 1247"/>
                <a:gd name="T32" fmla="*/ 622 w 622"/>
                <a:gd name="T33" fmla="*/ 296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2" h="1247">
                  <a:moveTo>
                    <a:pt x="622" y="296"/>
                  </a:moveTo>
                  <a:cubicBezTo>
                    <a:pt x="615" y="296"/>
                    <a:pt x="615" y="296"/>
                    <a:pt x="615" y="296"/>
                  </a:cubicBezTo>
                  <a:cubicBezTo>
                    <a:pt x="615" y="109"/>
                    <a:pt x="615" y="109"/>
                    <a:pt x="615" y="109"/>
                  </a:cubicBezTo>
                  <a:cubicBezTo>
                    <a:pt x="615" y="49"/>
                    <a:pt x="566" y="0"/>
                    <a:pt x="506" y="0"/>
                  </a:cubicBezTo>
                  <a:cubicBezTo>
                    <a:pt x="506" y="0"/>
                    <a:pt x="506" y="0"/>
                    <a:pt x="506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49" y="0"/>
                    <a:pt x="0" y="49"/>
                    <a:pt x="0" y="10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139"/>
                    <a:pt x="0" y="1139"/>
                    <a:pt x="0" y="1139"/>
                  </a:cubicBezTo>
                  <a:cubicBezTo>
                    <a:pt x="0" y="1199"/>
                    <a:pt x="49" y="1247"/>
                    <a:pt x="109" y="1247"/>
                  </a:cubicBezTo>
                  <a:cubicBezTo>
                    <a:pt x="109" y="1247"/>
                    <a:pt x="109" y="1247"/>
                    <a:pt x="109" y="1247"/>
                  </a:cubicBezTo>
                  <a:cubicBezTo>
                    <a:pt x="506" y="1247"/>
                    <a:pt x="506" y="1247"/>
                    <a:pt x="506" y="1247"/>
                  </a:cubicBezTo>
                  <a:cubicBezTo>
                    <a:pt x="566" y="1247"/>
                    <a:pt x="615" y="1199"/>
                    <a:pt x="615" y="1139"/>
                  </a:cubicBezTo>
                  <a:cubicBezTo>
                    <a:pt x="615" y="1139"/>
                    <a:pt x="615" y="1139"/>
                    <a:pt x="615" y="1139"/>
                  </a:cubicBezTo>
                  <a:cubicBezTo>
                    <a:pt x="615" y="430"/>
                    <a:pt x="615" y="430"/>
                    <a:pt x="615" y="430"/>
                  </a:cubicBezTo>
                  <a:cubicBezTo>
                    <a:pt x="622" y="430"/>
                    <a:pt x="622" y="430"/>
                    <a:pt x="622" y="430"/>
                  </a:cubicBezTo>
                  <a:lnTo>
                    <a:pt x="622" y="296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任意多边形 27">
              <a:extLst>
                <a:ext uri="{FF2B5EF4-FFF2-40B4-BE49-F238E27FC236}">
                  <a16:creationId xmlns:a16="http://schemas.microsoft.com/office/drawing/2014/main" id="{556B66BA-72AF-8749-BE53-E53B1A559FC3}"/>
                </a:ext>
              </a:extLst>
            </p:cNvPr>
            <p:cNvSpPr/>
            <p:nvPr/>
          </p:nvSpPr>
          <p:spPr bwMode="auto">
            <a:xfrm>
              <a:off x="2854325" y="2773363"/>
              <a:ext cx="193675" cy="58738"/>
            </a:xfrm>
            <a:custGeom>
              <a:avLst/>
              <a:gdLst>
                <a:gd name="T0" fmla="*/ 8 w 108"/>
                <a:gd name="T1" fmla="*/ 0 h 32"/>
                <a:gd name="T2" fmla="*/ 100 w 108"/>
                <a:gd name="T3" fmla="*/ 0 h 32"/>
                <a:gd name="T4" fmla="*/ 108 w 108"/>
                <a:gd name="T5" fmla="*/ 8 h 32"/>
                <a:gd name="T6" fmla="*/ 108 w 108"/>
                <a:gd name="T7" fmla="*/ 24 h 32"/>
                <a:gd name="T8" fmla="*/ 100 w 108"/>
                <a:gd name="T9" fmla="*/ 32 h 32"/>
                <a:gd name="T10" fmla="*/ 8 w 108"/>
                <a:gd name="T11" fmla="*/ 32 h 32"/>
                <a:gd name="T12" fmla="*/ 0 w 108"/>
                <a:gd name="T13" fmla="*/ 24 h 32"/>
                <a:gd name="T14" fmla="*/ 0 w 108"/>
                <a:gd name="T15" fmla="*/ 8 h 32"/>
                <a:gd name="T16" fmla="*/ 8 w 108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2">
                  <a:moveTo>
                    <a:pt x="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4" y="0"/>
                    <a:pt x="108" y="3"/>
                    <a:pt x="108" y="8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8"/>
                    <a:pt x="104" y="32"/>
                    <a:pt x="100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4" y="32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任意多边形 28">
              <a:extLst>
                <a:ext uri="{FF2B5EF4-FFF2-40B4-BE49-F238E27FC236}">
                  <a16:creationId xmlns:a16="http://schemas.microsoft.com/office/drawing/2014/main" id="{4481D920-F13E-4748-BDCC-AEC88A3129A2}"/>
                </a:ext>
              </a:extLst>
            </p:cNvPr>
            <p:cNvSpPr/>
            <p:nvPr/>
          </p:nvSpPr>
          <p:spPr bwMode="auto">
            <a:xfrm>
              <a:off x="2620963" y="2328863"/>
              <a:ext cx="660400" cy="23813"/>
            </a:xfrm>
            <a:custGeom>
              <a:avLst/>
              <a:gdLst>
                <a:gd name="T0" fmla="*/ 7 w 366"/>
                <a:gd name="T1" fmla="*/ 0 h 13"/>
                <a:gd name="T2" fmla="*/ 359 w 366"/>
                <a:gd name="T3" fmla="*/ 0 h 13"/>
                <a:gd name="T4" fmla="*/ 366 w 366"/>
                <a:gd name="T5" fmla="*/ 7 h 13"/>
                <a:gd name="T6" fmla="*/ 366 w 366"/>
                <a:gd name="T7" fmla="*/ 7 h 13"/>
                <a:gd name="T8" fmla="*/ 359 w 366"/>
                <a:gd name="T9" fmla="*/ 13 h 13"/>
                <a:gd name="T10" fmla="*/ 7 w 366"/>
                <a:gd name="T11" fmla="*/ 13 h 13"/>
                <a:gd name="T12" fmla="*/ 0 w 366"/>
                <a:gd name="T13" fmla="*/ 7 h 13"/>
                <a:gd name="T14" fmla="*/ 0 w 366"/>
                <a:gd name="T15" fmla="*/ 7 h 13"/>
                <a:gd name="T16" fmla="*/ 7 w 36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6" h="13">
                  <a:moveTo>
                    <a:pt x="7" y="0"/>
                  </a:moveTo>
                  <a:cubicBezTo>
                    <a:pt x="359" y="0"/>
                    <a:pt x="359" y="0"/>
                    <a:pt x="359" y="0"/>
                  </a:cubicBezTo>
                  <a:cubicBezTo>
                    <a:pt x="363" y="0"/>
                    <a:pt x="366" y="3"/>
                    <a:pt x="366" y="7"/>
                  </a:cubicBezTo>
                  <a:cubicBezTo>
                    <a:pt x="366" y="7"/>
                    <a:pt x="366" y="7"/>
                    <a:pt x="366" y="7"/>
                  </a:cubicBezTo>
                  <a:cubicBezTo>
                    <a:pt x="366" y="10"/>
                    <a:pt x="363" y="13"/>
                    <a:pt x="359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任意多边形 29">
              <a:extLst>
                <a:ext uri="{FF2B5EF4-FFF2-40B4-BE49-F238E27FC236}">
                  <a16:creationId xmlns:a16="http://schemas.microsoft.com/office/drawing/2014/main" id="{39C7EF47-88AE-6146-BFD5-9820A2D33C90}"/>
                </a:ext>
              </a:extLst>
            </p:cNvPr>
            <p:cNvSpPr/>
            <p:nvPr/>
          </p:nvSpPr>
          <p:spPr bwMode="auto">
            <a:xfrm>
              <a:off x="2620963" y="2406651"/>
              <a:ext cx="660400" cy="23813"/>
            </a:xfrm>
            <a:custGeom>
              <a:avLst/>
              <a:gdLst>
                <a:gd name="T0" fmla="*/ 7 w 366"/>
                <a:gd name="T1" fmla="*/ 0 h 13"/>
                <a:gd name="T2" fmla="*/ 359 w 366"/>
                <a:gd name="T3" fmla="*/ 0 h 13"/>
                <a:gd name="T4" fmla="*/ 366 w 366"/>
                <a:gd name="T5" fmla="*/ 7 h 13"/>
                <a:gd name="T6" fmla="*/ 366 w 366"/>
                <a:gd name="T7" fmla="*/ 7 h 13"/>
                <a:gd name="T8" fmla="*/ 359 w 366"/>
                <a:gd name="T9" fmla="*/ 13 h 13"/>
                <a:gd name="T10" fmla="*/ 7 w 366"/>
                <a:gd name="T11" fmla="*/ 13 h 13"/>
                <a:gd name="T12" fmla="*/ 0 w 366"/>
                <a:gd name="T13" fmla="*/ 7 h 13"/>
                <a:gd name="T14" fmla="*/ 0 w 366"/>
                <a:gd name="T15" fmla="*/ 7 h 13"/>
                <a:gd name="T16" fmla="*/ 7 w 36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6" h="13">
                  <a:moveTo>
                    <a:pt x="7" y="0"/>
                  </a:moveTo>
                  <a:cubicBezTo>
                    <a:pt x="359" y="0"/>
                    <a:pt x="359" y="0"/>
                    <a:pt x="359" y="0"/>
                  </a:cubicBezTo>
                  <a:cubicBezTo>
                    <a:pt x="363" y="0"/>
                    <a:pt x="366" y="3"/>
                    <a:pt x="366" y="7"/>
                  </a:cubicBezTo>
                  <a:cubicBezTo>
                    <a:pt x="366" y="7"/>
                    <a:pt x="366" y="7"/>
                    <a:pt x="366" y="7"/>
                  </a:cubicBezTo>
                  <a:cubicBezTo>
                    <a:pt x="366" y="10"/>
                    <a:pt x="363" y="13"/>
                    <a:pt x="359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任意多边形 30">
              <a:extLst>
                <a:ext uri="{FF2B5EF4-FFF2-40B4-BE49-F238E27FC236}">
                  <a16:creationId xmlns:a16="http://schemas.microsoft.com/office/drawing/2014/main" id="{AEE723DB-592E-9F4F-96B8-2B4610A60364}"/>
                </a:ext>
              </a:extLst>
            </p:cNvPr>
            <p:cNvSpPr/>
            <p:nvPr/>
          </p:nvSpPr>
          <p:spPr bwMode="auto">
            <a:xfrm>
              <a:off x="2620963" y="2484438"/>
              <a:ext cx="660400" cy="25400"/>
            </a:xfrm>
            <a:custGeom>
              <a:avLst/>
              <a:gdLst>
                <a:gd name="T0" fmla="*/ 7 w 366"/>
                <a:gd name="T1" fmla="*/ 0 h 14"/>
                <a:gd name="T2" fmla="*/ 359 w 366"/>
                <a:gd name="T3" fmla="*/ 0 h 14"/>
                <a:gd name="T4" fmla="*/ 366 w 366"/>
                <a:gd name="T5" fmla="*/ 7 h 14"/>
                <a:gd name="T6" fmla="*/ 366 w 366"/>
                <a:gd name="T7" fmla="*/ 7 h 14"/>
                <a:gd name="T8" fmla="*/ 359 w 366"/>
                <a:gd name="T9" fmla="*/ 14 h 14"/>
                <a:gd name="T10" fmla="*/ 7 w 366"/>
                <a:gd name="T11" fmla="*/ 14 h 14"/>
                <a:gd name="T12" fmla="*/ 0 w 366"/>
                <a:gd name="T13" fmla="*/ 7 h 14"/>
                <a:gd name="T14" fmla="*/ 0 w 366"/>
                <a:gd name="T15" fmla="*/ 7 h 14"/>
                <a:gd name="T16" fmla="*/ 7 w 36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6" h="14">
                  <a:moveTo>
                    <a:pt x="7" y="0"/>
                  </a:moveTo>
                  <a:cubicBezTo>
                    <a:pt x="359" y="0"/>
                    <a:pt x="359" y="0"/>
                    <a:pt x="359" y="0"/>
                  </a:cubicBezTo>
                  <a:cubicBezTo>
                    <a:pt x="363" y="0"/>
                    <a:pt x="366" y="3"/>
                    <a:pt x="366" y="7"/>
                  </a:cubicBezTo>
                  <a:cubicBezTo>
                    <a:pt x="366" y="7"/>
                    <a:pt x="366" y="7"/>
                    <a:pt x="366" y="7"/>
                  </a:cubicBezTo>
                  <a:cubicBezTo>
                    <a:pt x="366" y="11"/>
                    <a:pt x="363" y="14"/>
                    <a:pt x="359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任意多边形 31">
              <a:extLst>
                <a:ext uri="{FF2B5EF4-FFF2-40B4-BE49-F238E27FC236}">
                  <a16:creationId xmlns:a16="http://schemas.microsoft.com/office/drawing/2014/main" id="{5E50158D-BC90-8645-AC9A-F0E79CEFAB03}"/>
                </a:ext>
              </a:extLst>
            </p:cNvPr>
            <p:cNvSpPr/>
            <p:nvPr/>
          </p:nvSpPr>
          <p:spPr bwMode="auto">
            <a:xfrm>
              <a:off x="2620963" y="2560638"/>
              <a:ext cx="660400" cy="25400"/>
            </a:xfrm>
            <a:custGeom>
              <a:avLst/>
              <a:gdLst>
                <a:gd name="T0" fmla="*/ 7 w 366"/>
                <a:gd name="T1" fmla="*/ 0 h 14"/>
                <a:gd name="T2" fmla="*/ 359 w 366"/>
                <a:gd name="T3" fmla="*/ 0 h 14"/>
                <a:gd name="T4" fmla="*/ 366 w 366"/>
                <a:gd name="T5" fmla="*/ 7 h 14"/>
                <a:gd name="T6" fmla="*/ 366 w 366"/>
                <a:gd name="T7" fmla="*/ 7 h 14"/>
                <a:gd name="T8" fmla="*/ 359 w 366"/>
                <a:gd name="T9" fmla="*/ 14 h 14"/>
                <a:gd name="T10" fmla="*/ 7 w 366"/>
                <a:gd name="T11" fmla="*/ 14 h 14"/>
                <a:gd name="T12" fmla="*/ 0 w 366"/>
                <a:gd name="T13" fmla="*/ 7 h 14"/>
                <a:gd name="T14" fmla="*/ 0 w 366"/>
                <a:gd name="T15" fmla="*/ 7 h 14"/>
                <a:gd name="T16" fmla="*/ 7 w 36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6" h="14">
                  <a:moveTo>
                    <a:pt x="7" y="0"/>
                  </a:moveTo>
                  <a:cubicBezTo>
                    <a:pt x="359" y="0"/>
                    <a:pt x="359" y="0"/>
                    <a:pt x="359" y="0"/>
                  </a:cubicBezTo>
                  <a:cubicBezTo>
                    <a:pt x="363" y="0"/>
                    <a:pt x="366" y="3"/>
                    <a:pt x="366" y="7"/>
                  </a:cubicBezTo>
                  <a:cubicBezTo>
                    <a:pt x="366" y="7"/>
                    <a:pt x="366" y="7"/>
                    <a:pt x="366" y="7"/>
                  </a:cubicBezTo>
                  <a:cubicBezTo>
                    <a:pt x="366" y="11"/>
                    <a:pt x="363" y="14"/>
                    <a:pt x="359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任意多边形 32">
              <a:extLst>
                <a:ext uri="{FF2B5EF4-FFF2-40B4-BE49-F238E27FC236}">
                  <a16:creationId xmlns:a16="http://schemas.microsoft.com/office/drawing/2014/main" id="{36C62B1E-7C87-E742-83B5-0FAF6B2A806E}"/>
                </a:ext>
              </a:extLst>
            </p:cNvPr>
            <p:cNvSpPr/>
            <p:nvPr/>
          </p:nvSpPr>
          <p:spPr bwMode="auto">
            <a:xfrm>
              <a:off x="2620963" y="2638426"/>
              <a:ext cx="660400" cy="25400"/>
            </a:xfrm>
            <a:custGeom>
              <a:avLst/>
              <a:gdLst>
                <a:gd name="T0" fmla="*/ 7 w 366"/>
                <a:gd name="T1" fmla="*/ 0 h 14"/>
                <a:gd name="T2" fmla="*/ 359 w 366"/>
                <a:gd name="T3" fmla="*/ 0 h 14"/>
                <a:gd name="T4" fmla="*/ 366 w 366"/>
                <a:gd name="T5" fmla="*/ 7 h 14"/>
                <a:gd name="T6" fmla="*/ 366 w 366"/>
                <a:gd name="T7" fmla="*/ 7 h 14"/>
                <a:gd name="T8" fmla="*/ 359 w 366"/>
                <a:gd name="T9" fmla="*/ 14 h 14"/>
                <a:gd name="T10" fmla="*/ 7 w 366"/>
                <a:gd name="T11" fmla="*/ 14 h 14"/>
                <a:gd name="T12" fmla="*/ 0 w 366"/>
                <a:gd name="T13" fmla="*/ 7 h 14"/>
                <a:gd name="T14" fmla="*/ 0 w 366"/>
                <a:gd name="T15" fmla="*/ 7 h 14"/>
                <a:gd name="T16" fmla="*/ 7 w 36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6" h="14">
                  <a:moveTo>
                    <a:pt x="7" y="0"/>
                  </a:moveTo>
                  <a:cubicBezTo>
                    <a:pt x="359" y="0"/>
                    <a:pt x="359" y="0"/>
                    <a:pt x="359" y="0"/>
                  </a:cubicBezTo>
                  <a:cubicBezTo>
                    <a:pt x="363" y="0"/>
                    <a:pt x="366" y="3"/>
                    <a:pt x="366" y="7"/>
                  </a:cubicBezTo>
                  <a:cubicBezTo>
                    <a:pt x="366" y="7"/>
                    <a:pt x="366" y="7"/>
                    <a:pt x="366" y="7"/>
                  </a:cubicBezTo>
                  <a:cubicBezTo>
                    <a:pt x="366" y="11"/>
                    <a:pt x="363" y="14"/>
                    <a:pt x="359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2CF525DA-8627-D84A-AAEA-ABD28AFF9DEB}"/>
                </a:ext>
              </a:extLst>
            </p:cNvPr>
            <p:cNvSpPr/>
            <p:nvPr/>
          </p:nvSpPr>
          <p:spPr bwMode="auto">
            <a:xfrm>
              <a:off x="2686050" y="3160713"/>
              <a:ext cx="415925" cy="41433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任意多边形 34">
              <a:extLst>
                <a:ext uri="{FF2B5EF4-FFF2-40B4-BE49-F238E27FC236}">
                  <a16:creationId xmlns:a16="http://schemas.microsoft.com/office/drawing/2014/main" id="{E17C55E1-72C0-714A-AB58-CBEF78F91B11}"/>
                </a:ext>
              </a:extLst>
            </p:cNvPr>
            <p:cNvSpPr/>
            <p:nvPr/>
          </p:nvSpPr>
          <p:spPr bwMode="auto">
            <a:xfrm>
              <a:off x="2695575" y="3008313"/>
              <a:ext cx="520700" cy="519113"/>
            </a:xfrm>
            <a:custGeom>
              <a:avLst/>
              <a:gdLst>
                <a:gd name="T0" fmla="*/ 144 w 289"/>
                <a:gd name="T1" fmla="*/ 289 h 289"/>
                <a:gd name="T2" fmla="*/ 0 w 289"/>
                <a:gd name="T3" fmla="*/ 145 h 289"/>
                <a:gd name="T4" fmla="*/ 144 w 289"/>
                <a:gd name="T5" fmla="*/ 0 h 289"/>
                <a:gd name="T6" fmla="*/ 289 w 289"/>
                <a:gd name="T7" fmla="*/ 145 h 289"/>
                <a:gd name="T8" fmla="*/ 289 w 289"/>
                <a:gd name="T9" fmla="*/ 145 h 289"/>
                <a:gd name="T10" fmla="*/ 144 w 289"/>
                <a:gd name="T11" fmla="*/ 289 h 289"/>
                <a:gd name="T12" fmla="*/ 144 w 289"/>
                <a:gd name="T13" fmla="*/ 5 h 289"/>
                <a:gd name="T14" fmla="*/ 5 w 289"/>
                <a:gd name="T15" fmla="*/ 145 h 289"/>
                <a:gd name="T16" fmla="*/ 144 w 289"/>
                <a:gd name="T17" fmla="*/ 284 h 289"/>
                <a:gd name="T18" fmla="*/ 284 w 289"/>
                <a:gd name="T19" fmla="*/ 145 h 289"/>
                <a:gd name="T20" fmla="*/ 144 w 289"/>
                <a:gd name="T21" fmla="*/ 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9" h="289">
                  <a:moveTo>
                    <a:pt x="144" y="289"/>
                  </a:moveTo>
                  <a:cubicBezTo>
                    <a:pt x="65" y="289"/>
                    <a:pt x="0" y="224"/>
                    <a:pt x="0" y="145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9" y="65"/>
                    <a:pt x="289" y="145"/>
                  </a:cubicBezTo>
                  <a:cubicBezTo>
                    <a:pt x="289" y="145"/>
                    <a:pt x="289" y="145"/>
                    <a:pt x="289" y="145"/>
                  </a:cubicBezTo>
                  <a:cubicBezTo>
                    <a:pt x="289" y="224"/>
                    <a:pt x="224" y="289"/>
                    <a:pt x="144" y="289"/>
                  </a:cubicBezTo>
                  <a:close/>
                  <a:moveTo>
                    <a:pt x="144" y="5"/>
                  </a:moveTo>
                  <a:cubicBezTo>
                    <a:pt x="68" y="5"/>
                    <a:pt x="5" y="68"/>
                    <a:pt x="5" y="145"/>
                  </a:cubicBezTo>
                  <a:cubicBezTo>
                    <a:pt x="5" y="221"/>
                    <a:pt x="68" y="284"/>
                    <a:pt x="144" y="284"/>
                  </a:cubicBezTo>
                  <a:cubicBezTo>
                    <a:pt x="221" y="284"/>
                    <a:pt x="284" y="221"/>
                    <a:pt x="284" y="145"/>
                  </a:cubicBezTo>
                  <a:cubicBezTo>
                    <a:pt x="284" y="68"/>
                    <a:pt x="221" y="5"/>
                    <a:pt x="144" y="5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0DAB93B-3968-EE4E-A7AD-DBD06D9ABE9C}"/>
                </a:ext>
              </a:extLst>
            </p:cNvPr>
            <p:cNvSpPr/>
            <p:nvPr/>
          </p:nvSpPr>
          <p:spPr bwMode="auto">
            <a:xfrm>
              <a:off x="3454400" y="4224338"/>
              <a:ext cx="201613" cy="201613"/>
            </a:xfrm>
            <a:prstGeom prst="rect">
              <a:avLst/>
            </a:prstGeom>
            <a:solidFill>
              <a:srgbClr val="D0C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任意多边形 36">
              <a:extLst>
                <a:ext uri="{FF2B5EF4-FFF2-40B4-BE49-F238E27FC236}">
                  <a16:creationId xmlns:a16="http://schemas.microsoft.com/office/drawing/2014/main" id="{4BB7F047-1805-BE4D-BD14-AEA6EDEA0B2F}"/>
                </a:ext>
              </a:extLst>
            </p:cNvPr>
            <p:cNvSpPr/>
            <p:nvPr/>
          </p:nvSpPr>
          <p:spPr bwMode="auto">
            <a:xfrm>
              <a:off x="3533775" y="4067176"/>
              <a:ext cx="244475" cy="244475"/>
            </a:xfrm>
            <a:custGeom>
              <a:avLst/>
              <a:gdLst>
                <a:gd name="T0" fmla="*/ 154 w 154"/>
                <a:gd name="T1" fmla="*/ 154 h 154"/>
                <a:gd name="T2" fmla="*/ 0 w 154"/>
                <a:gd name="T3" fmla="*/ 154 h 154"/>
                <a:gd name="T4" fmla="*/ 0 w 154"/>
                <a:gd name="T5" fmla="*/ 0 h 154"/>
                <a:gd name="T6" fmla="*/ 154 w 154"/>
                <a:gd name="T7" fmla="*/ 0 h 154"/>
                <a:gd name="T8" fmla="*/ 154 w 154"/>
                <a:gd name="T9" fmla="*/ 154 h 154"/>
                <a:gd name="T10" fmla="*/ 6 w 154"/>
                <a:gd name="T11" fmla="*/ 147 h 154"/>
                <a:gd name="T12" fmla="*/ 147 w 154"/>
                <a:gd name="T13" fmla="*/ 147 h 154"/>
                <a:gd name="T14" fmla="*/ 147 w 154"/>
                <a:gd name="T15" fmla="*/ 5 h 154"/>
                <a:gd name="T16" fmla="*/ 6 w 154"/>
                <a:gd name="T17" fmla="*/ 5 h 154"/>
                <a:gd name="T18" fmla="*/ 6 w 154"/>
                <a:gd name="T19" fmla="*/ 14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4" h="154">
                  <a:moveTo>
                    <a:pt x="154" y="154"/>
                  </a:moveTo>
                  <a:lnTo>
                    <a:pt x="0" y="154"/>
                  </a:lnTo>
                  <a:lnTo>
                    <a:pt x="0" y="0"/>
                  </a:lnTo>
                  <a:lnTo>
                    <a:pt x="154" y="0"/>
                  </a:lnTo>
                  <a:lnTo>
                    <a:pt x="154" y="154"/>
                  </a:lnTo>
                  <a:close/>
                  <a:moveTo>
                    <a:pt x="6" y="147"/>
                  </a:moveTo>
                  <a:lnTo>
                    <a:pt x="147" y="147"/>
                  </a:lnTo>
                  <a:lnTo>
                    <a:pt x="147" y="5"/>
                  </a:lnTo>
                  <a:lnTo>
                    <a:pt x="6" y="5"/>
                  </a:lnTo>
                  <a:lnTo>
                    <a:pt x="6" y="147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E6A4B7E-3956-8648-BFD9-60F5E1234672}"/>
                </a:ext>
              </a:extLst>
            </p:cNvPr>
            <p:cNvSpPr/>
            <p:nvPr/>
          </p:nvSpPr>
          <p:spPr bwMode="auto">
            <a:xfrm>
              <a:off x="7972425" y="4224338"/>
              <a:ext cx="201613" cy="201613"/>
            </a:xfrm>
            <a:prstGeom prst="rect">
              <a:avLst/>
            </a:prstGeom>
            <a:solidFill>
              <a:srgbClr val="D0C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任意多边形 38">
              <a:extLst>
                <a:ext uri="{FF2B5EF4-FFF2-40B4-BE49-F238E27FC236}">
                  <a16:creationId xmlns:a16="http://schemas.microsoft.com/office/drawing/2014/main" id="{77FB801D-589B-354D-9983-07AF91BD049E}"/>
                </a:ext>
              </a:extLst>
            </p:cNvPr>
            <p:cNvSpPr/>
            <p:nvPr/>
          </p:nvSpPr>
          <p:spPr bwMode="auto">
            <a:xfrm>
              <a:off x="8051800" y="4067176"/>
              <a:ext cx="244475" cy="244475"/>
            </a:xfrm>
            <a:custGeom>
              <a:avLst/>
              <a:gdLst>
                <a:gd name="T0" fmla="*/ 154 w 154"/>
                <a:gd name="T1" fmla="*/ 154 h 154"/>
                <a:gd name="T2" fmla="*/ 0 w 154"/>
                <a:gd name="T3" fmla="*/ 154 h 154"/>
                <a:gd name="T4" fmla="*/ 0 w 154"/>
                <a:gd name="T5" fmla="*/ 0 h 154"/>
                <a:gd name="T6" fmla="*/ 154 w 154"/>
                <a:gd name="T7" fmla="*/ 0 h 154"/>
                <a:gd name="T8" fmla="*/ 154 w 154"/>
                <a:gd name="T9" fmla="*/ 154 h 154"/>
                <a:gd name="T10" fmla="*/ 7 w 154"/>
                <a:gd name="T11" fmla="*/ 147 h 154"/>
                <a:gd name="T12" fmla="*/ 147 w 154"/>
                <a:gd name="T13" fmla="*/ 147 h 154"/>
                <a:gd name="T14" fmla="*/ 147 w 154"/>
                <a:gd name="T15" fmla="*/ 5 h 154"/>
                <a:gd name="T16" fmla="*/ 7 w 154"/>
                <a:gd name="T17" fmla="*/ 5 h 154"/>
                <a:gd name="T18" fmla="*/ 7 w 154"/>
                <a:gd name="T19" fmla="*/ 14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4" h="154">
                  <a:moveTo>
                    <a:pt x="154" y="154"/>
                  </a:moveTo>
                  <a:lnTo>
                    <a:pt x="0" y="154"/>
                  </a:lnTo>
                  <a:lnTo>
                    <a:pt x="0" y="0"/>
                  </a:lnTo>
                  <a:lnTo>
                    <a:pt x="154" y="0"/>
                  </a:lnTo>
                  <a:lnTo>
                    <a:pt x="154" y="154"/>
                  </a:lnTo>
                  <a:close/>
                  <a:moveTo>
                    <a:pt x="7" y="147"/>
                  </a:moveTo>
                  <a:lnTo>
                    <a:pt x="147" y="147"/>
                  </a:lnTo>
                  <a:lnTo>
                    <a:pt x="147" y="5"/>
                  </a:lnTo>
                  <a:lnTo>
                    <a:pt x="7" y="5"/>
                  </a:lnTo>
                  <a:lnTo>
                    <a:pt x="7" y="147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64F0D870-4533-4C45-BD39-BE5AD6E2AD7F}"/>
              </a:ext>
            </a:extLst>
          </p:cNvPr>
          <p:cNvSpPr/>
          <p:nvPr/>
        </p:nvSpPr>
        <p:spPr>
          <a:xfrm>
            <a:off x="8660160" y="1580883"/>
            <a:ext cx="29361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" altLang="zh-CN" dirty="0"/>
              <a:t>keyword:  "."</a:t>
            </a:r>
          </a:p>
          <a:p>
            <a:r>
              <a:rPr kumimoji="1" lang="en" altLang="zh-CN" dirty="0"/>
              <a:t>identifier:  value</a:t>
            </a:r>
          </a:p>
          <a:p>
            <a:r>
              <a:rPr kumimoji="1" lang="en" altLang="zh-CN" dirty="0"/>
              <a:t>keyword:  "&gt;"</a:t>
            </a:r>
          </a:p>
          <a:p>
            <a:r>
              <a:rPr kumimoji="1" lang="en" altLang="zh-CN" dirty="0"/>
              <a:t>numeric:  (</a:t>
            </a:r>
            <a:r>
              <a:rPr kumimoji="1" lang="en" altLang="zh-CN" dirty="0" err="1"/>
              <a:t>int</a:t>
            </a:r>
            <a:r>
              <a:rPr kumimoji="1" lang="en" altLang="zh-CN" dirty="0"/>
              <a:t>)42</a:t>
            </a:r>
          </a:p>
          <a:p>
            <a:r>
              <a:rPr kumimoji="1" lang="en" altLang="zh-CN" dirty="0"/>
              <a:t>keyword:  "AND"</a:t>
            </a:r>
          </a:p>
          <a:p>
            <a:r>
              <a:rPr kumimoji="1" lang="en" altLang="zh-CN" dirty="0"/>
              <a:t>identifier:  B</a:t>
            </a:r>
          </a:p>
          <a:p>
            <a:r>
              <a:rPr kumimoji="1" lang="en" altLang="zh-CN" dirty="0"/>
              <a:t>keyword:  "."</a:t>
            </a:r>
          </a:p>
          <a:p>
            <a:r>
              <a:rPr kumimoji="1" lang="en" altLang="zh-CN" dirty="0"/>
              <a:t>identifier:  value</a:t>
            </a:r>
          </a:p>
          <a:p>
            <a:r>
              <a:rPr kumimoji="1" lang="en" altLang="zh-CN" dirty="0"/>
              <a:t>keyword:  "&lt;"</a:t>
            </a:r>
          </a:p>
          <a:p>
            <a:r>
              <a:rPr kumimoji="1" lang="en" altLang="zh-CN" dirty="0"/>
              <a:t>numeric:  (</a:t>
            </a:r>
            <a:r>
              <a:rPr kumimoji="1" lang="en" altLang="zh-CN" dirty="0" err="1"/>
              <a:t>int</a:t>
            </a:r>
            <a:r>
              <a:rPr kumimoji="1" lang="en" altLang="zh-CN" dirty="0"/>
              <a:t>)233</a:t>
            </a:r>
          </a:p>
          <a:p>
            <a:r>
              <a:rPr kumimoji="1" lang="en" altLang="zh-CN" dirty="0"/>
              <a:t>keyword:  "AND"</a:t>
            </a:r>
          </a:p>
          <a:p>
            <a:r>
              <a:rPr kumimoji="1" lang="en" altLang="zh-CN" dirty="0"/>
              <a:t>identifier:  C</a:t>
            </a:r>
          </a:p>
          <a:p>
            <a:r>
              <a:rPr kumimoji="1" lang="en" altLang="zh-CN" dirty="0"/>
              <a:t>keyword:  "."</a:t>
            </a:r>
          </a:p>
          <a:p>
            <a:r>
              <a:rPr kumimoji="1" lang="en" altLang="zh-CN" dirty="0"/>
              <a:t>identifier:  id</a:t>
            </a:r>
          </a:p>
          <a:p>
            <a:r>
              <a:rPr kumimoji="1" lang="en" altLang="zh-CN" dirty="0"/>
              <a:t>keyword:  "&lt;"</a:t>
            </a:r>
          </a:p>
          <a:p>
            <a:r>
              <a:rPr kumimoji="1" lang="en" altLang="zh-CN" dirty="0"/>
              <a:t>numeric:  (</a:t>
            </a:r>
            <a:r>
              <a:rPr kumimoji="1" lang="en" altLang="zh-CN" dirty="0" err="1"/>
              <a:t>int</a:t>
            </a:r>
            <a:r>
              <a:rPr kumimoji="1" lang="en" altLang="zh-CN" dirty="0"/>
              <a:t>)666</a:t>
            </a: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AB9BC6C-ED1A-B74E-B933-364A14672073}"/>
              </a:ext>
            </a:extLst>
          </p:cNvPr>
          <p:cNvGrpSpPr/>
          <p:nvPr/>
        </p:nvGrpSpPr>
        <p:grpSpPr>
          <a:xfrm>
            <a:off x="507626" y="925764"/>
            <a:ext cx="3882469" cy="369332"/>
            <a:chOff x="1094839" y="887542"/>
            <a:chExt cx="3882469" cy="369332"/>
          </a:xfrm>
        </p:grpSpPr>
        <p:cxnSp>
          <p:nvCxnSpPr>
            <p:cNvPr id="45" name="直接连接符 3">
              <a:extLst>
                <a:ext uri="{FF2B5EF4-FFF2-40B4-BE49-F238E27FC236}">
                  <a16:creationId xmlns:a16="http://schemas.microsoft.com/office/drawing/2014/main" id="{4E6F2B8C-0688-2143-A1C1-E5009A7B11A3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>
              <a:off x="1193557" y="1061890"/>
              <a:ext cx="3783751" cy="25565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iŝlíḓé">
              <a:extLst>
                <a:ext uri="{FF2B5EF4-FFF2-40B4-BE49-F238E27FC236}">
                  <a16:creationId xmlns:a16="http://schemas.microsoft.com/office/drawing/2014/main" id="{7943C04C-6280-1249-AF96-3ED561D356B1}"/>
                </a:ext>
              </a:extLst>
            </p:cNvPr>
            <p:cNvGrpSpPr/>
            <p:nvPr/>
          </p:nvGrpSpPr>
          <p:grpSpPr>
            <a:xfrm>
              <a:off x="1094839" y="887542"/>
              <a:ext cx="1082403" cy="369332"/>
              <a:chOff x="1107271" y="4145458"/>
              <a:chExt cx="1082403" cy="369332"/>
            </a:xfrm>
          </p:grpSpPr>
          <p:sp>
            <p:nvSpPr>
              <p:cNvPr id="47" name="îṣ1îḍé">
                <a:extLst>
                  <a:ext uri="{FF2B5EF4-FFF2-40B4-BE49-F238E27FC236}">
                    <a16:creationId xmlns:a16="http://schemas.microsoft.com/office/drawing/2014/main" id="{A4AB92A4-9BDF-FE4C-8466-FFF1145D4FD7}"/>
                  </a:ext>
                </a:extLst>
              </p:cNvPr>
              <p:cNvSpPr/>
              <p:nvPr/>
            </p:nvSpPr>
            <p:spPr>
              <a:xfrm>
                <a:off x="1107271" y="4221088"/>
                <a:ext cx="197436" cy="1974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17274C"/>
              </a:solidFill>
              <a:ln w="114300">
                <a:noFill/>
                <a:round/>
              </a:ln>
            </p:spPr>
            <p:txBody>
              <a:bodyPr lIns="0" tIns="0" rIns="0" bIns="0" anchor="ctr"/>
              <a:lstStyle/>
              <a:p>
                <a:pPr marL="40639" marR="40639" lvl="0" algn="l" defTabSz="914400">
                  <a:defRPr sz="14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200"/>
              </a:p>
            </p:txBody>
          </p:sp>
          <p:sp>
            <p:nvSpPr>
              <p:cNvPr id="48" name="îŝḻiḓè">
                <a:extLst>
                  <a:ext uri="{FF2B5EF4-FFF2-40B4-BE49-F238E27FC236}">
                    <a16:creationId xmlns:a16="http://schemas.microsoft.com/office/drawing/2014/main" id="{A8EE55C5-FBEF-804D-8FCE-35FB4A488DB3}"/>
                  </a:ext>
                </a:extLst>
              </p:cNvPr>
              <p:cNvSpPr txBox="1"/>
              <p:nvPr/>
            </p:nvSpPr>
            <p:spPr>
              <a:xfrm>
                <a:off x="1312511" y="4145458"/>
                <a:ext cx="877163" cy="36933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400" b="1" dirty="0"/>
                  <a:t>词法分析</a:t>
                </a:r>
                <a:endParaRPr lang="en-US" altLang="zh-CN" sz="1400" b="1" dirty="0"/>
              </a:p>
            </p:txBody>
          </p:sp>
        </p:grpSp>
        <p:grpSp>
          <p:nvGrpSpPr>
            <p:cNvPr id="62" name="iŝlíḓé">
              <a:extLst>
                <a:ext uri="{FF2B5EF4-FFF2-40B4-BE49-F238E27FC236}">
                  <a16:creationId xmlns:a16="http://schemas.microsoft.com/office/drawing/2014/main" id="{F8DA7696-5370-9947-8AF0-3B4A5F1B7D1A}"/>
                </a:ext>
              </a:extLst>
            </p:cNvPr>
            <p:cNvGrpSpPr/>
            <p:nvPr/>
          </p:nvGrpSpPr>
          <p:grpSpPr>
            <a:xfrm>
              <a:off x="2494872" y="887542"/>
              <a:ext cx="1082403" cy="369332"/>
              <a:chOff x="1107271" y="4145458"/>
              <a:chExt cx="1082403" cy="369332"/>
            </a:xfrm>
          </p:grpSpPr>
          <p:sp>
            <p:nvSpPr>
              <p:cNvPr id="63" name="îṣ1îḍé">
                <a:extLst>
                  <a:ext uri="{FF2B5EF4-FFF2-40B4-BE49-F238E27FC236}">
                    <a16:creationId xmlns:a16="http://schemas.microsoft.com/office/drawing/2014/main" id="{0AC2F05D-8148-FB46-8723-7DD602A83F3A}"/>
                  </a:ext>
                </a:extLst>
              </p:cNvPr>
              <p:cNvSpPr/>
              <p:nvPr/>
            </p:nvSpPr>
            <p:spPr>
              <a:xfrm>
                <a:off x="1107271" y="4221088"/>
                <a:ext cx="197436" cy="1974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6350">
                <a:solidFill>
                  <a:srgbClr val="17274C"/>
                </a:solidFill>
                <a:round/>
              </a:ln>
            </p:spPr>
            <p:txBody>
              <a:bodyPr lIns="0" tIns="0" rIns="0" bIns="0" anchor="ctr"/>
              <a:lstStyle/>
              <a:p>
                <a:pPr marL="40639" marR="40639" lvl="0" algn="l" defTabSz="914400">
                  <a:defRPr sz="14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200"/>
              </a:p>
            </p:txBody>
          </p:sp>
          <p:sp>
            <p:nvSpPr>
              <p:cNvPr id="64" name="îŝḻiḓè">
                <a:extLst>
                  <a:ext uri="{FF2B5EF4-FFF2-40B4-BE49-F238E27FC236}">
                    <a16:creationId xmlns:a16="http://schemas.microsoft.com/office/drawing/2014/main" id="{B19F117A-8408-2041-81D9-7370321B9D6C}"/>
                  </a:ext>
                </a:extLst>
              </p:cNvPr>
              <p:cNvSpPr txBox="1"/>
              <p:nvPr/>
            </p:nvSpPr>
            <p:spPr>
              <a:xfrm>
                <a:off x="1312511" y="4145458"/>
                <a:ext cx="877163" cy="36933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400" b="1" dirty="0"/>
                  <a:t>语法分析</a:t>
                </a:r>
                <a:endParaRPr lang="en-US" altLang="zh-CN" sz="1400" b="1" dirty="0"/>
              </a:p>
            </p:txBody>
          </p:sp>
        </p:grpSp>
        <p:grpSp>
          <p:nvGrpSpPr>
            <p:cNvPr id="67" name="iŝlíḓé">
              <a:extLst>
                <a:ext uri="{FF2B5EF4-FFF2-40B4-BE49-F238E27FC236}">
                  <a16:creationId xmlns:a16="http://schemas.microsoft.com/office/drawing/2014/main" id="{8A06D37E-B2C1-2347-9900-94F801DADCC5}"/>
                </a:ext>
              </a:extLst>
            </p:cNvPr>
            <p:cNvGrpSpPr/>
            <p:nvPr/>
          </p:nvGrpSpPr>
          <p:grpSpPr>
            <a:xfrm>
              <a:off x="3894905" y="887542"/>
              <a:ext cx="1082403" cy="369332"/>
              <a:chOff x="1107271" y="4145458"/>
              <a:chExt cx="1082403" cy="369332"/>
            </a:xfrm>
          </p:grpSpPr>
          <p:sp>
            <p:nvSpPr>
              <p:cNvPr id="68" name="îṣ1îḍé">
                <a:extLst>
                  <a:ext uri="{FF2B5EF4-FFF2-40B4-BE49-F238E27FC236}">
                    <a16:creationId xmlns:a16="http://schemas.microsoft.com/office/drawing/2014/main" id="{C86FD0D7-39A1-5D45-A106-6B8A29F66A63}"/>
                  </a:ext>
                </a:extLst>
              </p:cNvPr>
              <p:cNvSpPr/>
              <p:nvPr/>
            </p:nvSpPr>
            <p:spPr>
              <a:xfrm>
                <a:off x="1107271" y="4221088"/>
                <a:ext cx="197436" cy="1974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6350">
                <a:solidFill>
                  <a:srgbClr val="17274C"/>
                </a:solidFill>
                <a:round/>
              </a:ln>
            </p:spPr>
            <p:txBody>
              <a:bodyPr lIns="0" tIns="0" rIns="0" bIns="0" anchor="ctr"/>
              <a:lstStyle/>
              <a:p>
                <a:pPr marL="40639" marR="40639" lvl="0" algn="l" defTabSz="914400">
                  <a:defRPr sz="14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200"/>
              </a:p>
            </p:txBody>
          </p:sp>
          <p:sp>
            <p:nvSpPr>
              <p:cNvPr id="69" name="îŝḻiḓè">
                <a:extLst>
                  <a:ext uri="{FF2B5EF4-FFF2-40B4-BE49-F238E27FC236}">
                    <a16:creationId xmlns:a16="http://schemas.microsoft.com/office/drawing/2014/main" id="{10156C8F-5F98-CC48-B4EE-481FE35852DC}"/>
                  </a:ext>
                </a:extLst>
              </p:cNvPr>
              <p:cNvSpPr txBox="1"/>
              <p:nvPr/>
            </p:nvSpPr>
            <p:spPr>
              <a:xfrm>
                <a:off x="1312511" y="4145458"/>
                <a:ext cx="877163" cy="36933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400" b="1" dirty="0"/>
                  <a:t>生成</a:t>
                </a:r>
                <a:r>
                  <a:rPr lang="en-US" altLang="zh-CN" sz="1400" b="1" dirty="0"/>
                  <a:t>AST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1122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"/>
          <p:cNvSpPr/>
          <p:nvPr/>
        </p:nvSpPr>
        <p:spPr>
          <a:xfrm>
            <a:off x="-4684" y="-9450"/>
            <a:ext cx="12192519" cy="658022"/>
          </a:xfrm>
          <a:custGeom>
            <a:avLst/>
            <a:gdLst/>
            <a:ahLst/>
            <a:cxnLst/>
            <a:rect l="l" t="t" r="r" b="b"/>
            <a:pathLst>
              <a:path w="11560314" h="623902">
                <a:moveTo>
                  <a:pt x="11560315" y="623903"/>
                </a:moveTo>
                <a:lnTo>
                  <a:pt x="0" y="623903"/>
                </a:lnTo>
                <a:lnTo>
                  <a:pt x="0" y="0"/>
                </a:lnTo>
                <a:lnTo>
                  <a:pt x="11560315" y="0"/>
                </a:lnTo>
                <a:lnTo>
                  <a:pt x="11560315" y="623903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137" name="Freeform 2"/>
          <p:cNvSpPr/>
          <p:nvPr/>
        </p:nvSpPr>
        <p:spPr>
          <a:xfrm>
            <a:off x="-536063" y="-5574"/>
            <a:ext cx="929979" cy="929979"/>
          </a:xfrm>
          <a:custGeom>
            <a:avLst/>
            <a:gdLst/>
            <a:ahLst/>
            <a:cxnLst/>
            <a:rect l="l" t="t" r="r" b="b"/>
            <a:pathLst>
              <a:path w="881758" h="881758">
                <a:moveTo>
                  <a:pt x="881758" y="440879"/>
                </a:moveTo>
                <a:cubicBezTo>
                  <a:pt x="881758" y="684371"/>
                  <a:pt x="684372" y="881757"/>
                  <a:pt x="440879" y="881757"/>
                </a:cubicBezTo>
                <a:cubicBezTo>
                  <a:pt x="197386" y="881757"/>
                  <a:pt x="0" y="684371"/>
                  <a:pt x="0" y="440879"/>
                </a:cubicBezTo>
                <a:cubicBezTo>
                  <a:pt x="0" y="197386"/>
                  <a:pt x="197386" y="0"/>
                  <a:pt x="440879" y="0"/>
                </a:cubicBezTo>
                <a:cubicBezTo>
                  <a:pt x="684372" y="0"/>
                  <a:pt x="881758" y="197386"/>
                  <a:pt x="881758" y="440879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139" name="Freeform 4"/>
          <p:cNvSpPr/>
          <p:nvPr/>
        </p:nvSpPr>
        <p:spPr>
          <a:xfrm>
            <a:off x="1600" y="6728747"/>
            <a:ext cx="12192519" cy="139943"/>
          </a:xfrm>
          <a:custGeom>
            <a:avLst/>
            <a:gdLst/>
            <a:ahLst/>
            <a:cxnLst/>
            <a:rect l="l" t="t" r="r" b="b"/>
            <a:pathLst>
              <a:path w="11560314" h="132687">
                <a:moveTo>
                  <a:pt x="11560314" y="132686"/>
                </a:moveTo>
                <a:lnTo>
                  <a:pt x="0" y="132686"/>
                </a:lnTo>
                <a:lnTo>
                  <a:pt x="0" y="0"/>
                </a:lnTo>
                <a:lnTo>
                  <a:pt x="11560314" y="0"/>
                </a:lnTo>
                <a:lnTo>
                  <a:pt x="11560314" y="132686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C7A9F9-EBBD-1343-896D-FC1A82F3F5C1}"/>
              </a:ext>
            </a:extLst>
          </p:cNvPr>
          <p:cNvSpPr/>
          <p:nvPr/>
        </p:nvSpPr>
        <p:spPr>
          <a:xfrm>
            <a:off x="706505" y="1496332"/>
            <a:ext cx="42368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A.id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A.value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B.value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A, B, C  </a:t>
            </a:r>
            <a:endParaRPr lang="en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B.value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C.value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AND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A.id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B.id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AND 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A.id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1  </a:t>
            </a:r>
            <a:endParaRPr lang="en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AND 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A.value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42  </a:t>
            </a:r>
            <a:endParaRPr lang="en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AND 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B.value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&lt;233  </a:t>
            </a:r>
            <a:endParaRPr lang="en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AND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C.id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666;  </a:t>
            </a:r>
            <a:endParaRPr lang="en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24F35A-B469-F74A-ACF5-FB86DAA1247E}"/>
              </a:ext>
            </a:extLst>
          </p:cNvPr>
          <p:cNvSpPr txBox="1"/>
          <p:nvPr/>
        </p:nvSpPr>
        <p:spPr>
          <a:xfrm>
            <a:off x="3841221" y="5209155"/>
            <a:ext cx="1156504" cy="52322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err="1"/>
              <a:t>comp_EQ</a:t>
            </a:r>
            <a:endParaRPr kumimoji="1" lang="en-US" altLang="zh-CN" sz="1400" dirty="0"/>
          </a:p>
          <a:p>
            <a:pPr algn="ctr"/>
            <a:r>
              <a:rPr kumimoji="1" lang="en-US" altLang="zh-CN" sz="1400" dirty="0" err="1"/>
              <a:t>B.val</a:t>
            </a:r>
            <a:r>
              <a:rPr kumimoji="1" lang="zh-CN" altLang="en-US" sz="1400" dirty="0"/>
              <a:t>  </a:t>
            </a:r>
            <a:r>
              <a:rPr kumimoji="1" lang="en-US" altLang="zh-CN" sz="1400" dirty="0" err="1"/>
              <a:t>C.val</a:t>
            </a:r>
            <a:endParaRPr kumimoji="1"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F88AB7-1B7E-3143-883B-F876039A434F}"/>
              </a:ext>
            </a:extLst>
          </p:cNvPr>
          <p:cNvSpPr txBox="1"/>
          <p:nvPr/>
        </p:nvSpPr>
        <p:spPr>
          <a:xfrm>
            <a:off x="5151031" y="5209155"/>
            <a:ext cx="1156504" cy="52322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err="1"/>
              <a:t>comp_EQ</a:t>
            </a:r>
            <a:endParaRPr kumimoji="1" lang="en-US" altLang="zh-CN" sz="1400" dirty="0"/>
          </a:p>
          <a:p>
            <a:pPr algn="ctr"/>
            <a:r>
              <a:rPr kumimoji="1" lang="en-US" altLang="zh-CN" sz="1400" dirty="0" err="1"/>
              <a:t>A.id</a:t>
            </a:r>
            <a:r>
              <a:rPr kumimoji="1" lang="zh-CN" altLang="en-US" sz="1400" dirty="0"/>
              <a:t>  </a:t>
            </a:r>
            <a:r>
              <a:rPr kumimoji="1" lang="en-US" altLang="zh-CN" sz="1400" dirty="0" err="1"/>
              <a:t>B.id</a:t>
            </a:r>
            <a:endParaRPr kumimoji="1"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AEF9C3-4372-C140-9ADE-B1A205028979}"/>
              </a:ext>
            </a:extLst>
          </p:cNvPr>
          <p:cNvSpPr txBox="1"/>
          <p:nvPr/>
        </p:nvSpPr>
        <p:spPr>
          <a:xfrm>
            <a:off x="5823655" y="4400747"/>
            <a:ext cx="1156504" cy="52322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err="1"/>
              <a:t>comp_GE</a:t>
            </a:r>
            <a:endParaRPr kumimoji="1" lang="en-US" altLang="zh-CN" sz="1400" dirty="0"/>
          </a:p>
          <a:p>
            <a:pPr algn="ctr"/>
            <a:r>
              <a:rPr kumimoji="1" lang="en-US" altLang="zh-CN" sz="1400" dirty="0" err="1"/>
              <a:t>A.id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3D69EE-D5E4-1B4E-A1E6-FD263E4FBD50}"/>
              </a:ext>
            </a:extLst>
          </p:cNvPr>
          <p:cNvSpPr txBox="1"/>
          <p:nvPr/>
        </p:nvSpPr>
        <p:spPr>
          <a:xfrm>
            <a:off x="6530105" y="3561880"/>
            <a:ext cx="1156504" cy="52322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err="1"/>
              <a:t>comp_GE</a:t>
            </a:r>
            <a:endParaRPr kumimoji="1" lang="en-US" altLang="zh-CN" sz="1400" dirty="0"/>
          </a:p>
          <a:p>
            <a:pPr algn="ctr"/>
            <a:r>
              <a:rPr kumimoji="1" lang="en-US" altLang="zh-CN" sz="1400" dirty="0" err="1"/>
              <a:t>A.val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42</a:t>
            </a:r>
            <a:endParaRPr kumimoji="1"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63CD0B2-2A2A-5744-97D9-7F104DD35BA3}"/>
              </a:ext>
            </a:extLst>
          </p:cNvPr>
          <p:cNvSpPr txBox="1"/>
          <p:nvPr/>
        </p:nvSpPr>
        <p:spPr>
          <a:xfrm>
            <a:off x="7263896" y="2747825"/>
            <a:ext cx="1156504" cy="52322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err="1"/>
              <a:t>comp_LE</a:t>
            </a:r>
            <a:endParaRPr kumimoji="1" lang="en-US" altLang="zh-CN" sz="1400" dirty="0"/>
          </a:p>
          <a:p>
            <a:pPr algn="ctr"/>
            <a:r>
              <a:rPr kumimoji="1" lang="en-US" altLang="zh-CN" sz="1400" dirty="0" err="1"/>
              <a:t>B.val</a:t>
            </a:r>
            <a:r>
              <a:rPr kumimoji="1" lang="zh-CN" altLang="en-US" sz="1400" dirty="0"/>
              <a:t>  </a:t>
            </a:r>
            <a:r>
              <a:rPr kumimoji="1" lang="en-US" altLang="zh-CN" sz="1400" dirty="0"/>
              <a:t>233</a:t>
            </a:r>
            <a:endParaRPr kumimoji="1"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7CFC2B9-72B4-1B41-AF6C-00B43FA26B5D}"/>
              </a:ext>
            </a:extLst>
          </p:cNvPr>
          <p:cNvSpPr txBox="1"/>
          <p:nvPr/>
        </p:nvSpPr>
        <p:spPr>
          <a:xfrm>
            <a:off x="7842148" y="1921866"/>
            <a:ext cx="1156504" cy="52322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err="1"/>
              <a:t>comp_LE</a:t>
            </a:r>
            <a:endParaRPr kumimoji="1" lang="en-US" altLang="zh-CN" sz="1400" dirty="0"/>
          </a:p>
          <a:p>
            <a:pPr algn="ctr"/>
            <a:r>
              <a:rPr kumimoji="1" lang="en-US" altLang="zh-CN" sz="1400" dirty="0" err="1"/>
              <a:t>C.id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666</a:t>
            </a:r>
            <a:endParaRPr kumimoji="1" lang="zh-CN" altLang="en-US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3A27861-CDB5-3D48-A307-801F2BDC1189}"/>
              </a:ext>
            </a:extLst>
          </p:cNvPr>
          <p:cNvSpPr txBox="1"/>
          <p:nvPr/>
        </p:nvSpPr>
        <p:spPr>
          <a:xfrm>
            <a:off x="4458229" y="4397024"/>
            <a:ext cx="1156504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err="1"/>
              <a:t>log_AND</a:t>
            </a:r>
            <a:endParaRPr kumimoji="1" lang="en-US" altLang="zh-CN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9AA705-0A68-1F44-9439-B3AFCEE4A8EE}"/>
              </a:ext>
            </a:extLst>
          </p:cNvPr>
          <p:cNvSpPr txBox="1"/>
          <p:nvPr/>
        </p:nvSpPr>
        <p:spPr>
          <a:xfrm>
            <a:off x="5151031" y="3557608"/>
            <a:ext cx="1156504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err="1"/>
              <a:t>log_AND</a:t>
            </a:r>
            <a:endParaRPr kumimoji="1" lang="en-US" altLang="zh-CN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B38A877-991D-AE4D-B700-CE91C86E1DFE}"/>
              </a:ext>
            </a:extLst>
          </p:cNvPr>
          <p:cNvSpPr txBox="1"/>
          <p:nvPr/>
        </p:nvSpPr>
        <p:spPr>
          <a:xfrm>
            <a:off x="5823655" y="2747824"/>
            <a:ext cx="1156504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err="1"/>
              <a:t>log_AND</a:t>
            </a:r>
            <a:endParaRPr kumimoji="1" lang="en-US" altLang="zh-CN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DECF926-CD71-5049-AA5E-4B7E905C0807}"/>
              </a:ext>
            </a:extLst>
          </p:cNvPr>
          <p:cNvSpPr txBox="1"/>
          <p:nvPr/>
        </p:nvSpPr>
        <p:spPr>
          <a:xfrm>
            <a:off x="6530105" y="1923283"/>
            <a:ext cx="1156504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err="1"/>
              <a:t>log_AND</a:t>
            </a:r>
            <a:endParaRPr kumimoji="1" lang="en-US" altLang="zh-CN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A2C3461-42E7-D748-9394-1EA9D2D6F1C0}"/>
              </a:ext>
            </a:extLst>
          </p:cNvPr>
          <p:cNvSpPr txBox="1"/>
          <p:nvPr/>
        </p:nvSpPr>
        <p:spPr>
          <a:xfrm>
            <a:off x="7213277" y="1276399"/>
            <a:ext cx="1156504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err="1"/>
              <a:t>log_AND</a:t>
            </a:r>
            <a:endParaRPr kumimoji="1" lang="en-US" altLang="zh-CN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356EB58-7469-6F42-81E3-DA975030876F}"/>
              </a:ext>
            </a:extLst>
          </p:cNvPr>
          <p:cNvSpPr txBox="1"/>
          <p:nvPr/>
        </p:nvSpPr>
        <p:spPr>
          <a:xfrm>
            <a:off x="9246564" y="3728063"/>
            <a:ext cx="1045055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err="1"/>
              <a:t>ProjectOp</a:t>
            </a:r>
            <a:endParaRPr kumimoji="1" lang="en-US" altLang="zh-CN" sz="1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850D68-3E85-F241-825D-17C466E4F1F5}"/>
              </a:ext>
            </a:extLst>
          </p:cNvPr>
          <p:cNvSpPr txBox="1"/>
          <p:nvPr/>
        </p:nvSpPr>
        <p:spPr>
          <a:xfrm>
            <a:off x="9246564" y="4288443"/>
            <a:ext cx="1045055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err="1"/>
              <a:t>FilterOp</a:t>
            </a:r>
            <a:endParaRPr kumimoji="1" lang="en-US" altLang="zh-CN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0D7F9C-605E-C34C-82E2-1ECCEB6CA9A5}"/>
              </a:ext>
            </a:extLst>
          </p:cNvPr>
          <p:cNvSpPr txBox="1"/>
          <p:nvPr/>
        </p:nvSpPr>
        <p:spPr>
          <a:xfrm>
            <a:off x="9246564" y="4899441"/>
            <a:ext cx="1045055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err="1"/>
              <a:t>JoinOp</a:t>
            </a:r>
            <a:endParaRPr kumimoji="1" lang="en-US" altLang="zh-CN" sz="1400" dirty="0"/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B6FA75AF-F802-3B45-9EE7-5E4EAFFE5D32}"/>
              </a:ext>
            </a:extLst>
          </p:cNvPr>
          <p:cNvSpPr txBox="1"/>
          <p:nvPr/>
        </p:nvSpPr>
        <p:spPr>
          <a:xfrm>
            <a:off x="507626" y="110874"/>
            <a:ext cx="4123188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latinLnBrk="1">
              <a:lnSpc>
                <a:spcPct val="116199"/>
              </a:lnSpc>
            </a:pPr>
            <a:r>
              <a:rPr lang="en-US" sz="2531" dirty="0">
                <a:solidFill>
                  <a:srgbClr val="FFFFFF"/>
                </a:solidFill>
                <a:latin typeface="Microsoft YaHei"/>
                <a:ea typeface="Microsoft YaHei"/>
              </a:rPr>
              <a:t>TP</a:t>
            </a:r>
            <a:r>
              <a:rPr lang="zh-CN" altLang="en-US" sz="2531" dirty="0">
                <a:solidFill>
                  <a:srgbClr val="FFFFFF"/>
                </a:solidFill>
                <a:latin typeface="Microsoft YaHei"/>
                <a:ea typeface="Microsoft YaHei"/>
              </a:rPr>
              <a:t>流程示例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DB91E0A-E9B8-834B-A4E7-0C4D4730BC08}"/>
              </a:ext>
            </a:extLst>
          </p:cNvPr>
          <p:cNvSpPr txBox="1"/>
          <p:nvPr/>
        </p:nvSpPr>
        <p:spPr>
          <a:xfrm>
            <a:off x="7999907" y="5629330"/>
            <a:ext cx="1045055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err="1"/>
              <a:t>TableOp</a:t>
            </a:r>
            <a:endParaRPr kumimoji="1" lang="en-US" altLang="zh-CN" sz="14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677870F-E858-A749-AC2E-FD4EBD4F9D8A}"/>
              </a:ext>
            </a:extLst>
          </p:cNvPr>
          <p:cNvSpPr txBox="1"/>
          <p:nvPr/>
        </p:nvSpPr>
        <p:spPr>
          <a:xfrm>
            <a:off x="9251687" y="5618320"/>
            <a:ext cx="1045055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err="1"/>
              <a:t>TableOp</a:t>
            </a:r>
            <a:endParaRPr kumimoji="1" lang="en-US" altLang="zh-CN" sz="1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7AEEE54-B21A-8542-9F9B-D09BA1E2F17A}"/>
              </a:ext>
            </a:extLst>
          </p:cNvPr>
          <p:cNvSpPr txBox="1"/>
          <p:nvPr/>
        </p:nvSpPr>
        <p:spPr>
          <a:xfrm>
            <a:off x="10503466" y="5629330"/>
            <a:ext cx="1045055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err="1"/>
              <a:t>TableOp</a:t>
            </a:r>
            <a:endParaRPr kumimoji="1" lang="en-US" altLang="zh-CN" sz="1400" dirty="0"/>
          </a:p>
        </p:txBody>
      </p:sp>
      <p:pic>
        <p:nvPicPr>
          <p:cNvPr id="32" name="Picture 4" descr="185D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2788" y="-68340"/>
            <a:ext cx="996732" cy="9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782D0941-6A0C-7F44-AA8B-7DC9E398701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9769092" y="4035840"/>
            <a:ext cx="0" cy="252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59ACEC59-97A8-FA45-9511-1AF7C75EEF42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9769092" y="4596220"/>
            <a:ext cx="0" cy="303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>
            <a:extLst>
              <a:ext uri="{FF2B5EF4-FFF2-40B4-BE49-F238E27FC236}">
                <a16:creationId xmlns:a16="http://schemas.microsoft.com/office/drawing/2014/main" id="{5072F48B-D3C8-294D-8345-9B0A5AA81300}"/>
              </a:ext>
            </a:extLst>
          </p:cNvPr>
          <p:cNvCxnSpPr>
            <a:cxnSpLocks/>
            <a:stCxn id="21" idx="2"/>
            <a:endCxn id="33" idx="0"/>
          </p:cNvCxnSpPr>
          <p:nvPr/>
        </p:nvCxnSpPr>
        <p:spPr>
          <a:xfrm rot="5400000">
            <a:off x="8934708" y="4794946"/>
            <a:ext cx="422112" cy="12466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7E5ED03-24E2-B44C-AB0D-C3034380BCC7}"/>
              </a:ext>
            </a:extLst>
          </p:cNvPr>
          <p:cNvCxnSpPr>
            <a:cxnSpLocks/>
            <a:stCxn id="21" idx="2"/>
            <a:endCxn id="34" idx="0"/>
          </p:cNvCxnSpPr>
          <p:nvPr/>
        </p:nvCxnSpPr>
        <p:spPr>
          <a:xfrm>
            <a:off x="9769092" y="5207218"/>
            <a:ext cx="5123" cy="411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0D33B4BE-D0D8-734D-ADA6-C4DC4728DCFD}"/>
              </a:ext>
            </a:extLst>
          </p:cNvPr>
          <p:cNvCxnSpPr>
            <a:cxnSpLocks/>
            <a:stCxn id="21" idx="2"/>
            <a:endCxn id="35" idx="0"/>
          </p:cNvCxnSpPr>
          <p:nvPr/>
        </p:nvCxnSpPr>
        <p:spPr>
          <a:xfrm rot="16200000" flipH="1">
            <a:off x="10186487" y="4789823"/>
            <a:ext cx="422112" cy="125690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>
            <a:extLst>
              <a:ext uri="{FF2B5EF4-FFF2-40B4-BE49-F238E27FC236}">
                <a16:creationId xmlns:a16="http://schemas.microsoft.com/office/drawing/2014/main" id="{ACE9B597-8D08-9D4E-BB61-33D004BB2E91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 rot="5400000">
            <a:off x="7280390" y="1412143"/>
            <a:ext cx="339107" cy="6831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5717AD74-A676-084D-9D62-664F536ECDCE}"/>
              </a:ext>
            </a:extLst>
          </p:cNvPr>
          <p:cNvCxnSpPr>
            <a:cxnSpLocks/>
            <a:stCxn id="18" idx="2"/>
            <a:endCxn id="13" idx="0"/>
          </p:cNvCxnSpPr>
          <p:nvPr/>
        </p:nvCxnSpPr>
        <p:spPr>
          <a:xfrm rot="16200000" flipH="1">
            <a:off x="7937119" y="1438585"/>
            <a:ext cx="337690" cy="6288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>
            <a:extLst>
              <a:ext uri="{FF2B5EF4-FFF2-40B4-BE49-F238E27FC236}">
                <a16:creationId xmlns:a16="http://schemas.microsoft.com/office/drawing/2014/main" id="{74F3147D-A33A-E940-B04F-E80925ABD020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rot="5400000">
            <a:off x="6496750" y="2136217"/>
            <a:ext cx="516764" cy="7064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>
            <a:extLst>
              <a:ext uri="{FF2B5EF4-FFF2-40B4-BE49-F238E27FC236}">
                <a16:creationId xmlns:a16="http://schemas.microsoft.com/office/drawing/2014/main" id="{7787D2EE-6909-4049-B56E-5EAD52456EFA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 rot="16200000" flipH="1">
            <a:off x="7216870" y="2122546"/>
            <a:ext cx="516765" cy="7337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>
            <a:extLst>
              <a:ext uri="{FF2B5EF4-FFF2-40B4-BE49-F238E27FC236}">
                <a16:creationId xmlns:a16="http://schemas.microsoft.com/office/drawing/2014/main" id="{E5E7FCE7-2D6E-4049-B7AE-06D5652FA2D2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 rot="5400000">
            <a:off x="5814592" y="2970292"/>
            <a:ext cx="502007" cy="6726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B5310FCD-B37C-B449-9198-82ADD953B4E9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>
          <a:xfrm rot="16200000" flipH="1">
            <a:off x="6501993" y="2955515"/>
            <a:ext cx="506279" cy="7064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肘形连接符 129">
            <a:extLst>
              <a:ext uri="{FF2B5EF4-FFF2-40B4-BE49-F238E27FC236}">
                <a16:creationId xmlns:a16="http://schemas.microsoft.com/office/drawing/2014/main" id="{C4808B73-D66E-EE4D-911B-09FDA19DF473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 rot="5400000">
            <a:off x="5117063" y="3784803"/>
            <a:ext cx="531639" cy="69280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肘形连接符 131">
            <a:extLst>
              <a:ext uri="{FF2B5EF4-FFF2-40B4-BE49-F238E27FC236}">
                <a16:creationId xmlns:a16="http://schemas.microsoft.com/office/drawing/2014/main" id="{FC9F3E39-2A57-B747-B7F7-110B4ADBAACB}"/>
              </a:ext>
            </a:extLst>
          </p:cNvPr>
          <p:cNvCxnSpPr>
            <a:cxnSpLocks/>
            <a:stCxn id="15" idx="2"/>
            <a:endCxn id="10" idx="0"/>
          </p:cNvCxnSpPr>
          <p:nvPr/>
        </p:nvCxnSpPr>
        <p:spPr>
          <a:xfrm rot="16200000" flipH="1">
            <a:off x="5797914" y="3796754"/>
            <a:ext cx="535362" cy="6726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137">
            <a:extLst>
              <a:ext uri="{FF2B5EF4-FFF2-40B4-BE49-F238E27FC236}">
                <a16:creationId xmlns:a16="http://schemas.microsoft.com/office/drawing/2014/main" id="{D71956D5-CB32-3D4B-AC5A-8EA916E58542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 rot="5400000">
            <a:off x="4475800" y="4648474"/>
            <a:ext cx="504354" cy="6170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140">
            <a:extLst>
              <a:ext uri="{FF2B5EF4-FFF2-40B4-BE49-F238E27FC236}">
                <a16:creationId xmlns:a16="http://schemas.microsoft.com/office/drawing/2014/main" id="{F4ECDF23-47B0-7141-8DC0-BF2FFF98E4FC}"/>
              </a:ext>
            </a:extLst>
          </p:cNvPr>
          <p:cNvCxnSpPr>
            <a:cxnSpLocks/>
            <a:stCxn id="14" idx="2"/>
            <a:endCxn id="9" idx="0"/>
          </p:cNvCxnSpPr>
          <p:nvPr/>
        </p:nvCxnSpPr>
        <p:spPr>
          <a:xfrm rot="16200000" flipH="1">
            <a:off x="5130705" y="4610577"/>
            <a:ext cx="504354" cy="69280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68DA793E-EC3C-B54B-AAA2-EF9E6716CAFA}"/>
              </a:ext>
            </a:extLst>
          </p:cNvPr>
          <p:cNvGrpSpPr/>
          <p:nvPr/>
        </p:nvGrpSpPr>
        <p:grpSpPr>
          <a:xfrm>
            <a:off x="507626" y="924405"/>
            <a:ext cx="3882469" cy="369332"/>
            <a:chOff x="1094839" y="887542"/>
            <a:chExt cx="3882469" cy="369332"/>
          </a:xfrm>
        </p:grpSpPr>
        <p:cxnSp>
          <p:nvCxnSpPr>
            <p:cNvPr id="92" name="直接连接符 3">
              <a:extLst>
                <a:ext uri="{FF2B5EF4-FFF2-40B4-BE49-F238E27FC236}">
                  <a16:creationId xmlns:a16="http://schemas.microsoft.com/office/drawing/2014/main" id="{1624D0D6-2A29-AD4E-AD89-122E00BDC36F}"/>
                </a:ext>
              </a:extLst>
            </p:cNvPr>
            <p:cNvCxnSpPr>
              <a:cxnSpLocks/>
              <a:stCxn id="100" idx="0"/>
            </p:cNvCxnSpPr>
            <p:nvPr/>
          </p:nvCxnSpPr>
          <p:spPr>
            <a:xfrm>
              <a:off x="1193557" y="1061890"/>
              <a:ext cx="3783751" cy="25565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iŝlíḓé">
              <a:extLst>
                <a:ext uri="{FF2B5EF4-FFF2-40B4-BE49-F238E27FC236}">
                  <a16:creationId xmlns:a16="http://schemas.microsoft.com/office/drawing/2014/main" id="{2E30EE44-15F3-264C-A755-76D63B81E0BA}"/>
                </a:ext>
              </a:extLst>
            </p:cNvPr>
            <p:cNvGrpSpPr/>
            <p:nvPr/>
          </p:nvGrpSpPr>
          <p:grpSpPr>
            <a:xfrm>
              <a:off x="1094839" y="887542"/>
              <a:ext cx="1082403" cy="369332"/>
              <a:chOff x="1107271" y="4145458"/>
              <a:chExt cx="1082403" cy="369332"/>
            </a:xfrm>
          </p:grpSpPr>
          <p:sp>
            <p:nvSpPr>
              <p:cNvPr id="100" name="îṣ1îḍé">
                <a:extLst>
                  <a:ext uri="{FF2B5EF4-FFF2-40B4-BE49-F238E27FC236}">
                    <a16:creationId xmlns:a16="http://schemas.microsoft.com/office/drawing/2014/main" id="{84315FCE-E256-9F44-B02F-F8CD686FD1E8}"/>
                  </a:ext>
                </a:extLst>
              </p:cNvPr>
              <p:cNvSpPr/>
              <p:nvPr/>
            </p:nvSpPr>
            <p:spPr>
              <a:xfrm>
                <a:off x="1107271" y="4221088"/>
                <a:ext cx="197436" cy="1974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6350">
                <a:solidFill>
                  <a:srgbClr val="17274C"/>
                </a:solidFill>
                <a:round/>
              </a:ln>
            </p:spPr>
            <p:txBody>
              <a:bodyPr lIns="0" tIns="0" rIns="0" bIns="0" anchor="ctr"/>
              <a:lstStyle/>
              <a:p>
                <a:pPr marL="40639" marR="40639" lvl="0" algn="l" defTabSz="914400">
                  <a:defRPr sz="14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200"/>
              </a:p>
            </p:txBody>
          </p:sp>
          <p:sp>
            <p:nvSpPr>
              <p:cNvPr id="101" name="îŝḻiḓè">
                <a:extLst>
                  <a:ext uri="{FF2B5EF4-FFF2-40B4-BE49-F238E27FC236}">
                    <a16:creationId xmlns:a16="http://schemas.microsoft.com/office/drawing/2014/main" id="{189C8F0E-199B-1F49-80A6-041A31DB3168}"/>
                  </a:ext>
                </a:extLst>
              </p:cNvPr>
              <p:cNvSpPr txBox="1"/>
              <p:nvPr/>
            </p:nvSpPr>
            <p:spPr>
              <a:xfrm>
                <a:off x="1312511" y="4145458"/>
                <a:ext cx="877163" cy="36933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400" b="1" dirty="0"/>
                  <a:t>词法分析</a:t>
                </a:r>
                <a:endParaRPr lang="en-US" altLang="zh-CN" sz="1400" b="1" dirty="0"/>
              </a:p>
            </p:txBody>
          </p:sp>
        </p:grpSp>
        <p:grpSp>
          <p:nvGrpSpPr>
            <p:cNvPr id="94" name="iŝlíḓé">
              <a:extLst>
                <a:ext uri="{FF2B5EF4-FFF2-40B4-BE49-F238E27FC236}">
                  <a16:creationId xmlns:a16="http://schemas.microsoft.com/office/drawing/2014/main" id="{78DDA9A9-DB10-FA4E-84C2-6B737236C763}"/>
                </a:ext>
              </a:extLst>
            </p:cNvPr>
            <p:cNvGrpSpPr/>
            <p:nvPr/>
          </p:nvGrpSpPr>
          <p:grpSpPr>
            <a:xfrm>
              <a:off x="2494872" y="887542"/>
              <a:ext cx="1082403" cy="369332"/>
              <a:chOff x="1107271" y="4145458"/>
              <a:chExt cx="1082403" cy="369332"/>
            </a:xfrm>
          </p:grpSpPr>
          <p:sp>
            <p:nvSpPr>
              <p:cNvPr id="98" name="îṣ1îḍé">
                <a:extLst>
                  <a:ext uri="{FF2B5EF4-FFF2-40B4-BE49-F238E27FC236}">
                    <a16:creationId xmlns:a16="http://schemas.microsoft.com/office/drawing/2014/main" id="{18EC6EC0-B47D-B54D-8233-590EF5B48A90}"/>
                  </a:ext>
                </a:extLst>
              </p:cNvPr>
              <p:cNvSpPr/>
              <p:nvPr/>
            </p:nvSpPr>
            <p:spPr>
              <a:xfrm>
                <a:off x="1107271" y="4221088"/>
                <a:ext cx="197436" cy="1974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17274C"/>
              </a:solidFill>
              <a:ln w="114300">
                <a:noFill/>
                <a:round/>
              </a:ln>
            </p:spPr>
            <p:txBody>
              <a:bodyPr lIns="0" tIns="0" rIns="0" bIns="0" anchor="ctr"/>
              <a:lstStyle/>
              <a:p>
                <a:pPr marL="40639" marR="40639" lvl="0" algn="l" defTabSz="914400">
                  <a:defRPr sz="14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200"/>
              </a:p>
            </p:txBody>
          </p:sp>
          <p:sp>
            <p:nvSpPr>
              <p:cNvPr id="99" name="îŝḻiḓè">
                <a:extLst>
                  <a:ext uri="{FF2B5EF4-FFF2-40B4-BE49-F238E27FC236}">
                    <a16:creationId xmlns:a16="http://schemas.microsoft.com/office/drawing/2014/main" id="{1EF27373-7077-4541-8AFA-C3C2744F2E57}"/>
                  </a:ext>
                </a:extLst>
              </p:cNvPr>
              <p:cNvSpPr txBox="1"/>
              <p:nvPr/>
            </p:nvSpPr>
            <p:spPr>
              <a:xfrm>
                <a:off x="1312511" y="4145458"/>
                <a:ext cx="877163" cy="36933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400" b="1" dirty="0"/>
                  <a:t>语法分析</a:t>
                </a:r>
                <a:endParaRPr lang="en-US" altLang="zh-CN" sz="1400" b="1" dirty="0"/>
              </a:p>
            </p:txBody>
          </p:sp>
        </p:grpSp>
        <p:grpSp>
          <p:nvGrpSpPr>
            <p:cNvPr id="95" name="iŝlíḓé">
              <a:extLst>
                <a:ext uri="{FF2B5EF4-FFF2-40B4-BE49-F238E27FC236}">
                  <a16:creationId xmlns:a16="http://schemas.microsoft.com/office/drawing/2014/main" id="{22A4217D-3713-D947-AE80-79415FAFD25B}"/>
                </a:ext>
              </a:extLst>
            </p:cNvPr>
            <p:cNvGrpSpPr/>
            <p:nvPr/>
          </p:nvGrpSpPr>
          <p:grpSpPr>
            <a:xfrm>
              <a:off x="3894905" y="887542"/>
              <a:ext cx="1082403" cy="369332"/>
              <a:chOff x="1107271" y="4145458"/>
              <a:chExt cx="1082403" cy="369332"/>
            </a:xfrm>
          </p:grpSpPr>
          <p:sp>
            <p:nvSpPr>
              <p:cNvPr id="96" name="îṣ1îḍé">
                <a:extLst>
                  <a:ext uri="{FF2B5EF4-FFF2-40B4-BE49-F238E27FC236}">
                    <a16:creationId xmlns:a16="http://schemas.microsoft.com/office/drawing/2014/main" id="{7E7EEDD7-6AD8-FA40-BD2A-3A58A3714532}"/>
                  </a:ext>
                </a:extLst>
              </p:cNvPr>
              <p:cNvSpPr/>
              <p:nvPr/>
            </p:nvSpPr>
            <p:spPr>
              <a:xfrm>
                <a:off x="1107271" y="4221088"/>
                <a:ext cx="197436" cy="1974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17274C"/>
              </a:solidFill>
              <a:ln w="114300">
                <a:noFill/>
                <a:round/>
              </a:ln>
            </p:spPr>
            <p:txBody>
              <a:bodyPr lIns="0" tIns="0" rIns="0" bIns="0" anchor="ctr"/>
              <a:lstStyle/>
              <a:p>
                <a:pPr marL="40639" marR="40639" lvl="0" algn="l" defTabSz="914400">
                  <a:defRPr sz="14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200"/>
              </a:p>
            </p:txBody>
          </p:sp>
          <p:sp>
            <p:nvSpPr>
              <p:cNvPr id="97" name="îŝḻiḓè">
                <a:extLst>
                  <a:ext uri="{FF2B5EF4-FFF2-40B4-BE49-F238E27FC236}">
                    <a16:creationId xmlns:a16="http://schemas.microsoft.com/office/drawing/2014/main" id="{D3BF2320-64F6-0740-A467-4F54FFBC295E}"/>
                  </a:ext>
                </a:extLst>
              </p:cNvPr>
              <p:cNvSpPr txBox="1"/>
              <p:nvPr/>
            </p:nvSpPr>
            <p:spPr>
              <a:xfrm>
                <a:off x="1312511" y="4145458"/>
                <a:ext cx="877163" cy="36933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400" b="1" dirty="0"/>
                  <a:t>生成</a:t>
                </a:r>
                <a:r>
                  <a:rPr lang="en-US" altLang="zh-CN" sz="1400" b="1" dirty="0"/>
                  <a:t>AST</a:t>
                </a:r>
              </a:p>
            </p:txBody>
          </p:sp>
        </p:grpSp>
      </p:grpSp>
      <p:sp>
        <p:nvSpPr>
          <p:cNvPr id="4" name="上箭头 3">
            <a:extLst>
              <a:ext uri="{FF2B5EF4-FFF2-40B4-BE49-F238E27FC236}">
                <a16:creationId xmlns:a16="http://schemas.microsoft.com/office/drawing/2014/main" id="{DD06B78C-5C94-6442-BDFC-F9D3904FC85D}"/>
              </a:ext>
            </a:extLst>
          </p:cNvPr>
          <p:cNvSpPr/>
          <p:nvPr/>
        </p:nvSpPr>
        <p:spPr>
          <a:xfrm>
            <a:off x="10720317" y="3907671"/>
            <a:ext cx="394383" cy="1341834"/>
          </a:xfrm>
          <a:prstGeom prst="upArrow">
            <a:avLst/>
          </a:prstGeom>
          <a:solidFill>
            <a:srgbClr val="17274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上箭头 53">
            <a:extLst>
              <a:ext uri="{FF2B5EF4-FFF2-40B4-BE49-F238E27FC236}">
                <a16:creationId xmlns:a16="http://schemas.microsoft.com/office/drawing/2014/main" id="{FAD89037-565E-9B4C-B8AD-B08E75B7A631}"/>
              </a:ext>
            </a:extLst>
          </p:cNvPr>
          <p:cNvSpPr/>
          <p:nvPr/>
        </p:nvSpPr>
        <p:spPr>
          <a:xfrm rot="12993028">
            <a:off x="5303824" y="1188355"/>
            <a:ext cx="394383" cy="3074574"/>
          </a:xfrm>
          <a:prstGeom prst="upArrow">
            <a:avLst/>
          </a:prstGeom>
          <a:solidFill>
            <a:srgbClr val="17274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401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3" grpId="0" animBg="1"/>
      <p:bldP spid="34" grpId="0" animBg="1"/>
      <p:bldP spid="35" grpId="0" animBg="1"/>
      <p:bldP spid="4" grpId="0" animBg="1"/>
      <p:bldP spid="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"/>
          <p:cNvSpPr/>
          <p:nvPr/>
        </p:nvSpPr>
        <p:spPr>
          <a:xfrm>
            <a:off x="-4684" y="-9450"/>
            <a:ext cx="12192519" cy="658022"/>
          </a:xfrm>
          <a:custGeom>
            <a:avLst/>
            <a:gdLst/>
            <a:ahLst/>
            <a:cxnLst/>
            <a:rect l="l" t="t" r="r" b="b"/>
            <a:pathLst>
              <a:path w="11560314" h="623902">
                <a:moveTo>
                  <a:pt x="11560315" y="623903"/>
                </a:moveTo>
                <a:lnTo>
                  <a:pt x="0" y="623903"/>
                </a:lnTo>
                <a:lnTo>
                  <a:pt x="0" y="0"/>
                </a:lnTo>
                <a:lnTo>
                  <a:pt x="11560315" y="0"/>
                </a:lnTo>
                <a:lnTo>
                  <a:pt x="11560315" y="623903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137" name="Freeform 2"/>
          <p:cNvSpPr/>
          <p:nvPr/>
        </p:nvSpPr>
        <p:spPr>
          <a:xfrm>
            <a:off x="-536063" y="-5574"/>
            <a:ext cx="929979" cy="929979"/>
          </a:xfrm>
          <a:custGeom>
            <a:avLst/>
            <a:gdLst/>
            <a:ahLst/>
            <a:cxnLst/>
            <a:rect l="l" t="t" r="r" b="b"/>
            <a:pathLst>
              <a:path w="881758" h="881758">
                <a:moveTo>
                  <a:pt x="881758" y="440879"/>
                </a:moveTo>
                <a:cubicBezTo>
                  <a:pt x="881758" y="684371"/>
                  <a:pt x="684372" y="881757"/>
                  <a:pt x="440879" y="881757"/>
                </a:cubicBezTo>
                <a:cubicBezTo>
                  <a:pt x="197386" y="881757"/>
                  <a:pt x="0" y="684371"/>
                  <a:pt x="0" y="440879"/>
                </a:cubicBezTo>
                <a:cubicBezTo>
                  <a:pt x="0" y="197386"/>
                  <a:pt x="197386" y="0"/>
                  <a:pt x="440879" y="0"/>
                </a:cubicBezTo>
                <a:cubicBezTo>
                  <a:pt x="684372" y="0"/>
                  <a:pt x="881758" y="197386"/>
                  <a:pt x="881758" y="440879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138" name="TextBox 3"/>
          <p:cNvSpPr txBox="1"/>
          <p:nvPr/>
        </p:nvSpPr>
        <p:spPr>
          <a:xfrm>
            <a:off x="507626" y="110874"/>
            <a:ext cx="4123188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2531" dirty="0">
                <a:solidFill>
                  <a:srgbClr val="FFFFFF"/>
                </a:solidFill>
                <a:latin typeface="Microsoft YaHei"/>
                <a:ea typeface="Microsoft YaHei"/>
              </a:rPr>
              <a:t>技术对比</a:t>
            </a:r>
            <a:endParaRPr lang="en-US" sz="1160" dirty="0"/>
          </a:p>
        </p:txBody>
      </p:sp>
      <p:sp>
        <p:nvSpPr>
          <p:cNvPr id="139" name="Freeform 4"/>
          <p:cNvSpPr/>
          <p:nvPr/>
        </p:nvSpPr>
        <p:spPr>
          <a:xfrm>
            <a:off x="1600" y="6728747"/>
            <a:ext cx="12192519" cy="139943"/>
          </a:xfrm>
          <a:custGeom>
            <a:avLst/>
            <a:gdLst/>
            <a:ahLst/>
            <a:cxnLst/>
            <a:rect l="l" t="t" r="r" b="b"/>
            <a:pathLst>
              <a:path w="11560314" h="132687">
                <a:moveTo>
                  <a:pt x="11560314" y="132686"/>
                </a:moveTo>
                <a:lnTo>
                  <a:pt x="0" y="132686"/>
                </a:lnTo>
                <a:lnTo>
                  <a:pt x="0" y="0"/>
                </a:lnTo>
                <a:lnTo>
                  <a:pt x="11560314" y="0"/>
                </a:lnTo>
                <a:lnTo>
                  <a:pt x="11560314" y="132686"/>
                </a:lnTo>
                <a:close/>
              </a:path>
            </a:pathLst>
          </a:custGeom>
          <a:solidFill>
            <a:srgbClr val="16294C"/>
          </a:solidFill>
        </p:spPr>
      </p:sp>
      <p:pic>
        <p:nvPicPr>
          <p:cNvPr id="7" name="Picture 4" descr="185D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2788" y="-68340"/>
            <a:ext cx="996732" cy="9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组合 52">
            <a:extLst>
              <a:ext uri="{FF2B5EF4-FFF2-40B4-BE49-F238E27FC236}">
                <a16:creationId xmlns:a16="http://schemas.microsoft.com/office/drawing/2014/main" id="{C7EFC519-6AFC-3F42-A486-B83A2C8F4EAF}"/>
              </a:ext>
            </a:extLst>
          </p:cNvPr>
          <p:cNvGrpSpPr/>
          <p:nvPr/>
        </p:nvGrpSpPr>
        <p:grpSpPr>
          <a:xfrm>
            <a:off x="1185999" y="1877798"/>
            <a:ext cx="3098251" cy="3185521"/>
            <a:chOff x="1185999" y="1877798"/>
            <a:chExt cx="3098251" cy="3185521"/>
          </a:xfrm>
        </p:grpSpPr>
        <p:sp>
          <p:nvSpPr>
            <p:cNvPr id="17" name="îŝḻîďe">
              <a:extLst>
                <a:ext uri="{FF2B5EF4-FFF2-40B4-BE49-F238E27FC236}">
                  <a16:creationId xmlns:a16="http://schemas.microsoft.com/office/drawing/2014/main" id="{590ED820-CFF1-3D47-AF91-998A0DBF90CF}"/>
                </a:ext>
              </a:extLst>
            </p:cNvPr>
            <p:cNvSpPr txBox="1"/>
            <p:nvPr/>
          </p:nvSpPr>
          <p:spPr>
            <a:xfrm>
              <a:off x="1185999" y="2851805"/>
              <a:ext cx="3098251" cy="2211514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kumimoji="1" lang="zh-CN" altLang="en-US" sz="1400" dirty="0"/>
                <a:t>接口简单，易于实现</a:t>
              </a:r>
              <a:endParaRPr kumimoji="1" lang="en-US" altLang="zh-CN" sz="1400" dirty="0"/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kumimoji="1" lang="zh-CN" altLang="en-US" sz="1400" dirty="0"/>
                <a:t>适应曾经</a:t>
              </a:r>
              <a:r>
                <a:rPr kumimoji="1" lang="en-US" altLang="zh-CN" sz="1400" dirty="0"/>
                <a:t>IO</a:t>
              </a:r>
              <a:r>
                <a:rPr kumimoji="1" lang="zh-CN" altLang="en-US" sz="1400" dirty="0"/>
                <a:t>速度是数据查询瓶颈的情况</a:t>
              </a:r>
              <a:endParaRPr kumimoji="1" lang="en-US" altLang="zh-CN" sz="1400" dirty="0"/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kumimoji="1" lang="zh-CN" altLang="en-US" sz="1400" dirty="0"/>
                <a:t>解释执行，大量指令调用、内存访问、指针转换，</a:t>
              </a:r>
              <a:r>
                <a:rPr kumimoji="1" lang="en-US" altLang="zh-CN" sz="1400" dirty="0"/>
                <a:t>CPU</a:t>
              </a:r>
              <a:r>
                <a:rPr kumimoji="1" lang="zh-CN" altLang="en-US" sz="1400" dirty="0"/>
                <a:t>流水线不友好</a:t>
              </a:r>
              <a:endParaRPr kumimoji="1" lang="en-US" altLang="zh-CN" sz="1400" dirty="0"/>
            </a:p>
          </p:txBody>
        </p:sp>
        <p:sp>
          <p:nvSpPr>
            <p:cNvPr id="18" name="îṥḷiḍé">
              <a:extLst>
                <a:ext uri="{FF2B5EF4-FFF2-40B4-BE49-F238E27FC236}">
                  <a16:creationId xmlns:a16="http://schemas.microsoft.com/office/drawing/2014/main" id="{E15C986E-DFB3-6642-99B2-2614C35F45A5}"/>
                </a:ext>
              </a:extLst>
            </p:cNvPr>
            <p:cNvSpPr txBox="1"/>
            <p:nvPr/>
          </p:nvSpPr>
          <p:spPr>
            <a:xfrm>
              <a:off x="1186000" y="2456199"/>
              <a:ext cx="2075815" cy="340735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b="1" dirty="0"/>
                <a:t>火山迭代器模型</a:t>
              </a:r>
            </a:p>
          </p:txBody>
        </p:sp>
        <p:sp>
          <p:nvSpPr>
            <p:cNvPr id="19" name="islidé">
              <a:extLst>
                <a:ext uri="{FF2B5EF4-FFF2-40B4-BE49-F238E27FC236}">
                  <a16:creationId xmlns:a16="http://schemas.microsoft.com/office/drawing/2014/main" id="{843803C0-6F8C-9746-9432-F38347370DF5}"/>
                </a:ext>
              </a:extLst>
            </p:cNvPr>
            <p:cNvSpPr/>
            <p:nvPr/>
          </p:nvSpPr>
          <p:spPr bwMode="auto">
            <a:xfrm>
              <a:off x="1300300" y="1877798"/>
              <a:ext cx="461080" cy="365375"/>
            </a:xfrm>
            <a:custGeom>
              <a:avLst/>
              <a:gdLst>
                <a:gd name="connsiteX0" fmla="*/ 511657 w 606157"/>
                <a:gd name="connsiteY0" fmla="*/ 343654 h 480339"/>
                <a:gd name="connsiteX1" fmla="*/ 521432 w 606157"/>
                <a:gd name="connsiteY1" fmla="*/ 353421 h 480339"/>
                <a:gd name="connsiteX2" fmla="*/ 521432 w 606157"/>
                <a:gd name="connsiteY2" fmla="*/ 376178 h 480339"/>
                <a:gd name="connsiteX3" fmla="*/ 544305 w 606157"/>
                <a:gd name="connsiteY3" fmla="*/ 376178 h 480339"/>
                <a:gd name="connsiteX4" fmla="*/ 554080 w 606157"/>
                <a:gd name="connsiteY4" fmla="*/ 385945 h 480339"/>
                <a:gd name="connsiteX5" fmla="*/ 544305 w 606157"/>
                <a:gd name="connsiteY5" fmla="*/ 395712 h 480339"/>
                <a:gd name="connsiteX6" fmla="*/ 521432 w 606157"/>
                <a:gd name="connsiteY6" fmla="*/ 395712 h 480339"/>
                <a:gd name="connsiteX7" fmla="*/ 521432 w 606157"/>
                <a:gd name="connsiteY7" fmla="*/ 418566 h 480339"/>
                <a:gd name="connsiteX8" fmla="*/ 511657 w 606157"/>
                <a:gd name="connsiteY8" fmla="*/ 428333 h 480339"/>
                <a:gd name="connsiteX9" fmla="*/ 501882 w 606157"/>
                <a:gd name="connsiteY9" fmla="*/ 418566 h 480339"/>
                <a:gd name="connsiteX10" fmla="*/ 501882 w 606157"/>
                <a:gd name="connsiteY10" fmla="*/ 395712 h 480339"/>
                <a:gd name="connsiteX11" fmla="*/ 479106 w 606157"/>
                <a:gd name="connsiteY11" fmla="*/ 395712 h 480339"/>
                <a:gd name="connsiteX12" fmla="*/ 469331 w 606157"/>
                <a:gd name="connsiteY12" fmla="*/ 385945 h 480339"/>
                <a:gd name="connsiteX13" fmla="*/ 479106 w 606157"/>
                <a:gd name="connsiteY13" fmla="*/ 376178 h 480339"/>
                <a:gd name="connsiteX14" fmla="*/ 501882 w 606157"/>
                <a:gd name="connsiteY14" fmla="*/ 376178 h 480339"/>
                <a:gd name="connsiteX15" fmla="*/ 501882 w 606157"/>
                <a:gd name="connsiteY15" fmla="*/ 353421 h 480339"/>
                <a:gd name="connsiteX16" fmla="*/ 511657 w 606157"/>
                <a:gd name="connsiteY16" fmla="*/ 343654 h 480339"/>
                <a:gd name="connsiteX17" fmla="*/ 511621 w 606157"/>
                <a:gd name="connsiteY17" fmla="*/ 311170 h 480339"/>
                <a:gd name="connsiteX18" fmla="*/ 436735 w 606157"/>
                <a:gd name="connsiteY18" fmla="*/ 385944 h 480339"/>
                <a:gd name="connsiteX19" fmla="*/ 511621 w 606157"/>
                <a:gd name="connsiteY19" fmla="*/ 460816 h 480339"/>
                <a:gd name="connsiteX20" fmla="*/ 586605 w 606157"/>
                <a:gd name="connsiteY20" fmla="*/ 385944 h 480339"/>
                <a:gd name="connsiteX21" fmla="*/ 511621 w 606157"/>
                <a:gd name="connsiteY21" fmla="*/ 311170 h 480339"/>
                <a:gd name="connsiteX22" fmla="*/ 511621 w 606157"/>
                <a:gd name="connsiteY22" fmla="*/ 291647 h 480339"/>
                <a:gd name="connsiteX23" fmla="*/ 606157 w 606157"/>
                <a:gd name="connsiteY23" fmla="*/ 385944 h 480339"/>
                <a:gd name="connsiteX24" fmla="*/ 511621 w 606157"/>
                <a:gd name="connsiteY24" fmla="*/ 480339 h 480339"/>
                <a:gd name="connsiteX25" fmla="*/ 417183 w 606157"/>
                <a:gd name="connsiteY25" fmla="*/ 385944 h 480339"/>
                <a:gd name="connsiteX26" fmla="*/ 511621 w 606157"/>
                <a:gd name="connsiteY26" fmla="*/ 291647 h 480339"/>
                <a:gd name="connsiteX27" fmla="*/ 368279 w 606157"/>
                <a:gd name="connsiteY27" fmla="*/ 200476 h 480339"/>
                <a:gd name="connsiteX28" fmla="*/ 489505 w 606157"/>
                <a:gd name="connsiteY28" fmla="*/ 259991 h 480339"/>
                <a:gd name="connsiteX29" fmla="*/ 487746 w 606157"/>
                <a:gd name="connsiteY29" fmla="*/ 273650 h 480339"/>
                <a:gd name="connsiteX30" fmla="*/ 481782 w 606157"/>
                <a:gd name="connsiteY30" fmla="*/ 275699 h 480339"/>
                <a:gd name="connsiteX31" fmla="*/ 474059 w 606157"/>
                <a:gd name="connsiteY31" fmla="*/ 271894 h 480339"/>
                <a:gd name="connsiteX32" fmla="*/ 368279 w 606157"/>
                <a:gd name="connsiteY32" fmla="*/ 219989 h 480339"/>
                <a:gd name="connsiteX33" fmla="*/ 293588 w 606157"/>
                <a:gd name="connsiteY33" fmla="*/ 242819 h 480339"/>
                <a:gd name="connsiteX34" fmla="*/ 279999 w 606157"/>
                <a:gd name="connsiteY34" fmla="*/ 240185 h 480339"/>
                <a:gd name="connsiteX35" fmla="*/ 282639 w 606157"/>
                <a:gd name="connsiteY35" fmla="*/ 226623 h 480339"/>
                <a:gd name="connsiteX36" fmla="*/ 368279 w 606157"/>
                <a:gd name="connsiteY36" fmla="*/ 200476 h 480339"/>
                <a:gd name="connsiteX37" fmla="*/ 153211 w 606157"/>
                <a:gd name="connsiteY37" fmla="*/ 200476 h 480339"/>
                <a:gd name="connsiteX38" fmla="*/ 306325 w 606157"/>
                <a:gd name="connsiteY38" fmla="*/ 353439 h 480339"/>
                <a:gd name="connsiteX39" fmla="*/ 296547 w 606157"/>
                <a:gd name="connsiteY39" fmla="*/ 363200 h 480339"/>
                <a:gd name="connsiteX40" fmla="*/ 286770 w 606157"/>
                <a:gd name="connsiteY40" fmla="*/ 353439 h 480339"/>
                <a:gd name="connsiteX41" fmla="*/ 153211 w 606157"/>
                <a:gd name="connsiteY41" fmla="*/ 219999 h 480339"/>
                <a:gd name="connsiteX42" fmla="*/ 19554 w 606157"/>
                <a:gd name="connsiteY42" fmla="*/ 353439 h 480339"/>
                <a:gd name="connsiteX43" fmla="*/ 9777 w 606157"/>
                <a:gd name="connsiteY43" fmla="*/ 363200 h 480339"/>
                <a:gd name="connsiteX44" fmla="*/ 0 w 606157"/>
                <a:gd name="connsiteY44" fmla="*/ 353439 h 480339"/>
                <a:gd name="connsiteX45" fmla="*/ 153211 w 606157"/>
                <a:gd name="connsiteY45" fmla="*/ 200476 h 480339"/>
                <a:gd name="connsiteX46" fmla="*/ 368295 w 606157"/>
                <a:gd name="connsiteY46" fmla="*/ 19531 h 480339"/>
                <a:gd name="connsiteX47" fmla="*/ 306326 w 606157"/>
                <a:gd name="connsiteY47" fmla="*/ 81348 h 480339"/>
                <a:gd name="connsiteX48" fmla="*/ 368295 w 606157"/>
                <a:gd name="connsiteY48" fmla="*/ 143262 h 480339"/>
                <a:gd name="connsiteX49" fmla="*/ 430165 w 606157"/>
                <a:gd name="connsiteY49" fmla="*/ 81348 h 480339"/>
                <a:gd name="connsiteX50" fmla="*/ 368295 w 606157"/>
                <a:gd name="connsiteY50" fmla="*/ 19531 h 480339"/>
                <a:gd name="connsiteX51" fmla="*/ 153211 w 606157"/>
                <a:gd name="connsiteY51" fmla="*/ 19531 h 480339"/>
                <a:gd name="connsiteX52" fmla="*/ 91242 w 606157"/>
                <a:gd name="connsiteY52" fmla="*/ 81348 h 480339"/>
                <a:gd name="connsiteX53" fmla="*/ 153211 w 606157"/>
                <a:gd name="connsiteY53" fmla="*/ 143262 h 480339"/>
                <a:gd name="connsiteX54" fmla="*/ 215081 w 606157"/>
                <a:gd name="connsiteY54" fmla="*/ 81348 h 480339"/>
                <a:gd name="connsiteX55" fmla="*/ 153211 w 606157"/>
                <a:gd name="connsiteY55" fmla="*/ 19531 h 480339"/>
                <a:gd name="connsiteX56" fmla="*/ 368295 w 606157"/>
                <a:gd name="connsiteY56" fmla="*/ 0 h 480339"/>
                <a:gd name="connsiteX57" fmla="*/ 449714 w 606157"/>
                <a:gd name="connsiteY57" fmla="*/ 81348 h 480339"/>
                <a:gd name="connsiteX58" fmla="*/ 368295 w 606157"/>
                <a:gd name="connsiteY58" fmla="*/ 162794 h 480339"/>
                <a:gd name="connsiteX59" fmla="*/ 286778 w 606157"/>
                <a:gd name="connsiteY59" fmla="*/ 81348 h 480339"/>
                <a:gd name="connsiteX60" fmla="*/ 368295 w 606157"/>
                <a:gd name="connsiteY60" fmla="*/ 0 h 480339"/>
                <a:gd name="connsiteX61" fmla="*/ 153211 w 606157"/>
                <a:gd name="connsiteY61" fmla="*/ 0 h 480339"/>
                <a:gd name="connsiteX62" fmla="*/ 234630 w 606157"/>
                <a:gd name="connsiteY62" fmla="*/ 81348 h 480339"/>
                <a:gd name="connsiteX63" fmla="*/ 153211 w 606157"/>
                <a:gd name="connsiteY63" fmla="*/ 162794 h 480339"/>
                <a:gd name="connsiteX64" fmla="*/ 71694 w 606157"/>
                <a:gd name="connsiteY64" fmla="*/ 81348 h 480339"/>
                <a:gd name="connsiteX65" fmla="*/ 153211 w 606157"/>
                <a:gd name="connsiteY65" fmla="*/ 0 h 4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480339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2B3D046-F8EE-2C44-8B0A-B1A7DD92D2D7}"/>
              </a:ext>
            </a:extLst>
          </p:cNvPr>
          <p:cNvGrpSpPr/>
          <p:nvPr/>
        </p:nvGrpSpPr>
        <p:grpSpPr>
          <a:xfrm>
            <a:off x="4514573" y="1875056"/>
            <a:ext cx="3547496" cy="3188263"/>
            <a:chOff x="3857195" y="1875056"/>
            <a:chExt cx="3521493" cy="3188263"/>
          </a:xfrm>
        </p:grpSpPr>
        <p:sp>
          <p:nvSpPr>
            <p:cNvPr id="20" name="ï$ļïḍe">
              <a:extLst>
                <a:ext uri="{FF2B5EF4-FFF2-40B4-BE49-F238E27FC236}">
                  <a16:creationId xmlns:a16="http://schemas.microsoft.com/office/drawing/2014/main" id="{3A48FE58-F97A-DF43-AB50-F3133763EA84}"/>
                </a:ext>
              </a:extLst>
            </p:cNvPr>
            <p:cNvSpPr txBox="1"/>
            <p:nvPr/>
          </p:nvSpPr>
          <p:spPr>
            <a:xfrm>
              <a:off x="4282344" y="2823692"/>
              <a:ext cx="2814492" cy="223962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Autofit/>
            </a:bodyPr>
            <a:lstStyle/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实现较为复杂，逻辑不直观</a:t>
              </a:r>
              <a:endParaRPr lang="en-US" altLang="zh-CN" sz="1400" dirty="0"/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适应如今查询条件，能高效利用处理器</a:t>
              </a:r>
              <a:endParaRPr lang="en-US" altLang="zh-CN" sz="1400" dirty="0"/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编译执行，减少物化频率，高效利用缓存，流水线友好</a:t>
              </a:r>
              <a:endParaRPr lang="en-US" altLang="zh-CN" sz="1400" dirty="0"/>
            </a:p>
          </p:txBody>
        </p:sp>
        <p:sp>
          <p:nvSpPr>
            <p:cNvPr id="21" name="íṥlïḍé">
              <a:extLst>
                <a:ext uri="{FF2B5EF4-FFF2-40B4-BE49-F238E27FC236}">
                  <a16:creationId xmlns:a16="http://schemas.microsoft.com/office/drawing/2014/main" id="{418381E9-D7E8-5B48-816A-3069000DC4D9}"/>
                </a:ext>
              </a:extLst>
            </p:cNvPr>
            <p:cNvSpPr txBox="1"/>
            <p:nvPr/>
          </p:nvSpPr>
          <p:spPr>
            <a:xfrm>
              <a:off x="4282344" y="2428085"/>
              <a:ext cx="3096344" cy="340735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spAutoFit/>
            </a:bodyPr>
            <a:lstStyle>
              <a:defPPr>
                <a:defRPr lang="zh-CN"/>
              </a:defPPr>
              <a:lvl1pPr>
                <a:defRPr sz="1400" b="1">
                  <a:solidFill>
                    <a:schemeClr val="accent1"/>
                  </a:solidFill>
                </a:defRPr>
              </a:lvl1pPr>
            </a:lstStyle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chemeClr val="tx1"/>
                  </a:solidFill>
                </a:rPr>
                <a:t>代码生成和编译技术</a:t>
              </a:r>
            </a:p>
          </p:txBody>
        </p:sp>
        <p:sp>
          <p:nvSpPr>
            <p:cNvPr id="22" name="i$ľíḑé">
              <a:extLst>
                <a:ext uri="{FF2B5EF4-FFF2-40B4-BE49-F238E27FC236}">
                  <a16:creationId xmlns:a16="http://schemas.microsoft.com/office/drawing/2014/main" id="{AA8B7B3F-A9E9-1845-9077-9F9BD827AE2A}"/>
                </a:ext>
              </a:extLst>
            </p:cNvPr>
            <p:cNvSpPr/>
            <p:nvPr/>
          </p:nvSpPr>
          <p:spPr bwMode="auto">
            <a:xfrm>
              <a:off x="4396644" y="1875056"/>
              <a:ext cx="461080" cy="314632"/>
            </a:xfrm>
            <a:custGeom>
              <a:avLst/>
              <a:gdLst>
                <a:gd name="connsiteX0" fmla="*/ 20293 w 607639"/>
                <a:gd name="connsiteY0" fmla="*/ 364067 h 414642"/>
                <a:gd name="connsiteX1" fmla="*/ 20293 w 607639"/>
                <a:gd name="connsiteY1" fmla="*/ 384244 h 414642"/>
                <a:gd name="connsiteX2" fmla="*/ 30351 w 607639"/>
                <a:gd name="connsiteY2" fmla="*/ 394377 h 414642"/>
                <a:gd name="connsiteX3" fmla="*/ 577199 w 607639"/>
                <a:gd name="connsiteY3" fmla="*/ 394377 h 414642"/>
                <a:gd name="connsiteX4" fmla="*/ 587346 w 607639"/>
                <a:gd name="connsiteY4" fmla="*/ 384244 h 414642"/>
                <a:gd name="connsiteX5" fmla="*/ 587346 w 607639"/>
                <a:gd name="connsiteY5" fmla="*/ 364067 h 414642"/>
                <a:gd name="connsiteX6" fmla="*/ 556995 w 607639"/>
                <a:gd name="connsiteY6" fmla="*/ 364067 h 414642"/>
                <a:gd name="connsiteX7" fmla="*/ 394916 w 607639"/>
                <a:gd name="connsiteY7" fmla="*/ 364067 h 414642"/>
                <a:gd name="connsiteX8" fmla="*/ 394916 w 607639"/>
                <a:gd name="connsiteY8" fmla="*/ 374200 h 414642"/>
                <a:gd name="connsiteX9" fmla="*/ 384859 w 607639"/>
                <a:gd name="connsiteY9" fmla="*/ 384244 h 414642"/>
                <a:gd name="connsiteX10" fmla="*/ 222780 w 607639"/>
                <a:gd name="connsiteY10" fmla="*/ 384244 h 414642"/>
                <a:gd name="connsiteX11" fmla="*/ 212634 w 607639"/>
                <a:gd name="connsiteY11" fmla="*/ 374200 h 414642"/>
                <a:gd name="connsiteX12" fmla="*/ 212634 w 607639"/>
                <a:gd name="connsiteY12" fmla="*/ 364067 h 414642"/>
                <a:gd name="connsiteX13" fmla="*/ 50644 w 607639"/>
                <a:gd name="connsiteY13" fmla="*/ 364067 h 414642"/>
                <a:gd name="connsiteX14" fmla="*/ 141754 w 607639"/>
                <a:gd name="connsiteY14" fmla="*/ 232583 h 414642"/>
                <a:gd name="connsiteX15" fmla="*/ 161961 w 607639"/>
                <a:gd name="connsiteY15" fmla="*/ 232583 h 414642"/>
                <a:gd name="connsiteX16" fmla="*/ 172110 w 607639"/>
                <a:gd name="connsiteY16" fmla="*/ 242719 h 414642"/>
                <a:gd name="connsiteX17" fmla="*/ 161961 w 607639"/>
                <a:gd name="connsiteY17" fmla="*/ 252765 h 414642"/>
                <a:gd name="connsiteX18" fmla="*/ 141754 w 607639"/>
                <a:gd name="connsiteY18" fmla="*/ 252765 h 414642"/>
                <a:gd name="connsiteX19" fmla="*/ 131605 w 607639"/>
                <a:gd name="connsiteY19" fmla="*/ 242719 h 414642"/>
                <a:gd name="connsiteX20" fmla="*/ 141754 w 607639"/>
                <a:gd name="connsiteY20" fmla="*/ 232583 h 414642"/>
                <a:gd name="connsiteX21" fmla="*/ 141758 w 607639"/>
                <a:gd name="connsiteY21" fmla="*/ 192149 h 414642"/>
                <a:gd name="connsiteX22" fmla="*/ 182279 w 607639"/>
                <a:gd name="connsiteY22" fmla="*/ 192149 h 414642"/>
                <a:gd name="connsiteX23" fmla="*/ 192432 w 607639"/>
                <a:gd name="connsiteY23" fmla="*/ 202196 h 414642"/>
                <a:gd name="connsiteX24" fmla="*/ 182279 w 607639"/>
                <a:gd name="connsiteY24" fmla="*/ 212331 h 414642"/>
                <a:gd name="connsiteX25" fmla="*/ 141758 w 607639"/>
                <a:gd name="connsiteY25" fmla="*/ 212331 h 414642"/>
                <a:gd name="connsiteX26" fmla="*/ 131605 w 607639"/>
                <a:gd name="connsiteY26" fmla="*/ 202196 h 414642"/>
                <a:gd name="connsiteX27" fmla="*/ 141758 w 607639"/>
                <a:gd name="connsiteY27" fmla="*/ 192149 h 414642"/>
                <a:gd name="connsiteX28" fmla="*/ 141754 w 607639"/>
                <a:gd name="connsiteY28" fmla="*/ 151716 h 414642"/>
                <a:gd name="connsiteX29" fmla="*/ 161961 w 607639"/>
                <a:gd name="connsiteY29" fmla="*/ 151716 h 414642"/>
                <a:gd name="connsiteX30" fmla="*/ 172110 w 607639"/>
                <a:gd name="connsiteY30" fmla="*/ 161763 h 414642"/>
                <a:gd name="connsiteX31" fmla="*/ 161961 w 607639"/>
                <a:gd name="connsiteY31" fmla="*/ 171898 h 414642"/>
                <a:gd name="connsiteX32" fmla="*/ 141754 w 607639"/>
                <a:gd name="connsiteY32" fmla="*/ 171898 h 414642"/>
                <a:gd name="connsiteX33" fmla="*/ 131605 w 607639"/>
                <a:gd name="connsiteY33" fmla="*/ 161763 h 414642"/>
                <a:gd name="connsiteX34" fmla="*/ 141754 w 607639"/>
                <a:gd name="connsiteY34" fmla="*/ 151716 h 414642"/>
                <a:gd name="connsiteX35" fmla="*/ 141758 w 607639"/>
                <a:gd name="connsiteY35" fmla="*/ 111211 h 414642"/>
                <a:gd name="connsiteX36" fmla="*/ 182279 w 607639"/>
                <a:gd name="connsiteY36" fmla="*/ 111211 h 414642"/>
                <a:gd name="connsiteX37" fmla="*/ 192432 w 607639"/>
                <a:gd name="connsiteY37" fmla="*/ 121337 h 414642"/>
                <a:gd name="connsiteX38" fmla="*/ 182279 w 607639"/>
                <a:gd name="connsiteY38" fmla="*/ 131463 h 414642"/>
                <a:gd name="connsiteX39" fmla="*/ 141758 w 607639"/>
                <a:gd name="connsiteY39" fmla="*/ 131463 h 414642"/>
                <a:gd name="connsiteX40" fmla="*/ 131605 w 607639"/>
                <a:gd name="connsiteY40" fmla="*/ 121337 h 414642"/>
                <a:gd name="connsiteX41" fmla="*/ 141758 w 607639"/>
                <a:gd name="connsiteY41" fmla="*/ 111211 h 414642"/>
                <a:gd name="connsiteX42" fmla="*/ 425367 w 607639"/>
                <a:gd name="connsiteY42" fmla="*/ 101191 h 414642"/>
                <a:gd name="connsiteX43" fmla="*/ 496228 w 607639"/>
                <a:gd name="connsiteY43" fmla="*/ 101191 h 414642"/>
                <a:gd name="connsiteX44" fmla="*/ 506377 w 607639"/>
                <a:gd name="connsiteY44" fmla="*/ 111231 h 414642"/>
                <a:gd name="connsiteX45" fmla="*/ 506377 w 607639"/>
                <a:gd name="connsiteY45" fmla="*/ 182042 h 414642"/>
                <a:gd name="connsiteX46" fmla="*/ 496228 w 607639"/>
                <a:gd name="connsiteY46" fmla="*/ 192171 h 414642"/>
                <a:gd name="connsiteX47" fmla="*/ 486080 w 607639"/>
                <a:gd name="connsiteY47" fmla="*/ 182042 h 414642"/>
                <a:gd name="connsiteX48" fmla="*/ 486080 w 607639"/>
                <a:gd name="connsiteY48" fmla="*/ 135575 h 414642"/>
                <a:gd name="connsiteX49" fmla="*/ 402043 w 607639"/>
                <a:gd name="connsiteY49" fmla="*/ 219447 h 414642"/>
                <a:gd name="connsiteX50" fmla="*/ 394921 w 607639"/>
                <a:gd name="connsiteY50" fmla="*/ 222468 h 414642"/>
                <a:gd name="connsiteX51" fmla="*/ 387889 w 607639"/>
                <a:gd name="connsiteY51" fmla="*/ 219447 h 414642"/>
                <a:gd name="connsiteX52" fmla="*/ 344268 w 607639"/>
                <a:gd name="connsiteY52" fmla="*/ 176001 h 414642"/>
                <a:gd name="connsiteX53" fmla="*/ 270380 w 607639"/>
                <a:gd name="connsiteY53" fmla="*/ 249744 h 414642"/>
                <a:gd name="connsiteX54" fmla="*/ 263258 w 607639"/>
                <a:gd name="connsiteY54" fmla="*/ 252765 h 414642"/>
                <a:gd name="connsiteX55" fmla="*/ 256225 w 607639"/>
                <a:gd name="connsiteY55" fmla="*/ 249744 h 414642"/>
                <a:gd name="connsiteX56" fmla="*/ 256225 w 607639"/>
                <a:gd name="connsiteY56" fmla="*/ 235617 h 414642"/>
                <a:gd name="connsiteX57" fmla="*/ 337235 w 607639"/>
                <a:gd name="connsiteY57" fmla="*/ 154766 h 414642"/>
                <a:gd name="connsiteX58" fmla="*/ 338837 w 607639"/>
                <a:gd name="connsiteY58" fmla="*/ 153433 h 414642"/>
                <a:gd name="connsiteX59" fmla="*/ 340618 w 607639"/>
                <a:gd name="connsiteY59" fmla="*/ 152456 h 414642"/>
                <a:gd name="connsiteX60" fmla="*/ 341508 w 607639"/>
                <a:gd name="connsiteY60" fmla="*/ 152101 h 414642"/>
                <a:gd name="connsiteX61" fmla="*/ 343378 w 607639"/>
                <a:gd name="connsiteY61" fmla="*/ 151745 h 414642"/>
                <a:gd name="connsiteX62" fmla="*/ 344268 w 607639"/>
                <a:gd name="connsiteY62" fmla="*/ 151745 h 414642"/>
                <a:gd name="connsiteX63" fmla="*/ 346226 w 607639"/>
                <a:gd name="connsiteY63" fmla="*/ 151923 h 414642"/>
                <a:gd name="connsiteX64" fmla="*/ 351390 w 607639"/>
                <a:gd name="connsiteY64" fmla="*/ 154766 h 414642"/>
                <a:gd name="connsiteX65" fmla="*/ 394921 w 607639"/>
                <a:gd name="connsiteY65" fmla="*/ 198213 h 414642"/>
                <a:gd name="connsiteX66" fmla="*/ 471925 w 607639"/>
                <a:gd name="connsiteY66" fmla="*/ 121359 h 414642"/>
                <a:gd name="connsiteX67" fmla="*/ 425367 w 607639"/>
                <a:gd name="connsiteY67" fmla="*/ 121359 h 414642"/>
                <a:gd name="connsiteX68" fmla="*/ 415218 w 607639"/>
                <a:gd name="connsiteY68" fmla="*/ 111231 h 414642"/>
                <a:gd name="connsiteX69" fmla="*/ 425367 w 607639"/>
                <a:gd name="connsiteY69" fmla="*/ 101191 h 414642"/>
                <a:gd name="connsiteX70" fmla="*/ 101297 w 607639"/>
                <a:gd name="connsiteY70" fmla="*/ 91029 h 414642"/>
                <a:gd name="connsiteX71" fmla="*/ 111423 w 607639"/>
                <a:gd name="connsiteY71" fmla="*/ 101159 h 414642"/>
                <a:gd name="connsiteX72" fmla="*/ 111423 w 607639"/>
                <a:gd name="connsiteY72" fmla="*/ 262887 h 414642"/>
                <a:gd name="connsiteX73" fmla="*/ 101297 w 607639"/>
                <a:gd name="connsiteY73" fmla="*/ 273017 h 414642"/>
                <a:gd name="connsiteX74" fmla="*/ 91171 w 607639"/>
                <a:gd name="connsiteY74" fmla="*/ 262887 h 414642"/>
                <a:gd name="connsiteX75" fmla="*/ 91171 w 607639"/>
                <a:gd name="connsiteY75" fmla="*/ 101159 h 414642"/>
                <a:gd name="connsiteX76" fmla="*/ 101297 w 607639"/>
                <a:gd name="connsiteY76" fmla="*/ 91029 h 414642"/>
                <a:gd name="connsiteX77" fmla="*/ 70848 w 607639"/>
                <a:gd name="connsiteY77" fmla="*/ 20177 h 414642"/>
                <a:gd name="connsiteX78" fmla="*/ 60791 w 607639"/>
                <a:gd name="connsiteY78" fmla="*/ 30309 h 414642"/>
                <a:gd name="connsiteX79" fmla="*/ 60791 w 607639"/>
                <a:gd name="connsiteY79" fmla="*/ 343802 h 414642"/>
                <a:gd name="connsiteX80" fmla="*/ 222780 w 607639"/>
                <a:gd name="connsiteY80" fmla="*/ 343802 h 414642"/>
                <a:gd name="connsiteX81" fmla="*/ 232927 w 607639"/>
                <a:gd name="connsiteY81" fmla="*/ 353935 h 414642"/>
                <a:gd name="connsiteX82" fmla="*/ 232927 w 607639"/>
                <a:gd name="connsiteY82" fmla="*/ 364067 h 414642"/>
                <a:gd name="connsiteX83" fmla="*/ 374712 w 607639"/>
                <a:gd name="connsiteY83" fmla="*/ 364067 h 414642"/>
                <a:gd name="connsiteX84" fmla="*/ 374712 w 607639"/>
                <a:gd name="connsiteY84" fmla="*/ 353935 h 414642"/>
                <a:gd name="connsiteX85" fmla="*/ 384859 w 607639"/>
                <a:gd name="connsiteY85" fmla="*/ 343802 h 414642"/>
                <a:gd name="connsiteX86" fmla="*/ 546848 w 607639"/>
                <a:gd name="connsiteY86" fmla="*/ 343802 h 414642"/>
                <a:gd name="connsiteX87" fmla="*/ 546848 w 607639"/>
                <a:gd name="connsiteY87" fmla="*/ 30309 h 414642"/>
                <a:gd name="connsiteX88" fmla="*/ 536702 w 607639"/>
                <a:gd name="connsiteY88" fmla="*/ 20177 h 414642"/>
                <a:gd name="connsiteX89" fmla="*/ 70848 w 607639"/>
                <a:gd name="connsiteY89" fmla="*/ 0 h 414642"/>
                <a:gd name="connsiteX90" fmla="*/ 536702 w 607639"/>
                <a:gd name="connsiteY90" fmla="*/ 0 h 414642"/>
                <a:gd name="connsiteX91" fmla="*/ 567142 w 607639"/>
                <a:gd name="connsiteY91" fmla="*/ 30309 h 414642"/>
                <a:gd name="connsiteX92" fmla="*/ 567142 w 607639"/>
                <a:gd name="connsiteY92" fmla="*/ 343802 h 414642"/>
                <a:gd name="connsiteX93" fmla="*/ 597492 w 607639"/>
                <a:gd name="connsiteY93" fmla="*/ 343802 h 414642"/>
                <a:gd name="connsiteX94" fmla="*/ 607639 w 607639"/>
                <a:gd name="connsiteY94" fmla="*/ 353935 h 414642"/>
                <a:gd name="connsiteX95" fmla="*/ 607639 w 607639"/>
                <a:gd name="connsiteY95" fmla="*/ 384244 h 414642"/>
                <a:gd name="connsiteX96" fmla="*/ 577199 w 607639"/>
                <a:gd name="connsiteY96" fmla="*/ 414642 h 414642"/>
                <a:gd name="connsiteX97" fmla="*/ 30351 w 607639"/>
                <a:gd name="connsiteY97" fmla="*/ 414642 h 414642"/>
                <a:gd name="connsiteX98" fmla="*/ 0 w 607639"/>
                <a:gd name="connsiteY98" fmla="*/ 384244 h 414642"/>
                <a:gd name="connsiteX99" fmla="*/ 0 w 607639"/>
                <a:gd name="connsiteY99" fmla="*/ 353935 h 414642"/>
                <a:gd name="connsiteX100" fmla="*/ 10147 w 607639"/>
                <a:gd name="connsiteY100" fmla="*/ 343802 h 414642"/>
                <a:gd name="connsiteX101" fmla="*/ 40497 w 607639"/>
                <a:gd name="connsiteY101" fmla="*/ 343802 h 414642"/>
                <a:gd name="connsiteX102" fmla="*/ 40497 w 607639"/>
                <a:gd name="connsiteY102" fmla="*/ 30309 h 414642"/>
                <a:gd name="connsiteX103" fmla="*/ 70848 w 607639"/>
                <a:gd name="connsiteY103" fmla="*/ 0 h 41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607639" h="414642">
                  <a:moveTo>
                    <a:pt x="20293" y="364067"/>
                  </a:moveTo>
                  <a:lnTo>
                    <a:pt x="20293" y="384244"/>
                  </a:lnTo>
                  <a:cubicBezTo>
                    <a:pt x="20293" y="390377"/>
                    <a:pt x="24298" y="394377"/>
                    <a:pt x="30351" y="394377"/>
                  </a:cubicBezTo>
                  <a:lnTo>
                    <a:pt x="577199" y="394377"/>
                  </a:lnTo>
                  <a:cubicBezTo>
                    <a:pt x="583341" y="394377"/>
                    <a:pt x="587346" y="390377"/>
                    <a:pt x="587346" y="384244"/>
                  </a:cubicBezTo>
                  <a:lnTo>
                    <a:pt x="587346" y="364067"/>
                  </a:lnTo>
                  <a:lnTo>
                    <a:pt x="556995" y="364067"/>
                  </a:lnTo>
                  <a:lnTo>
                    <a:pt x="394916" y="364067"/>
                  </a:lnTo>
                  <a:lnTo>
                    <a:pt x="394916" y="374200"/>
                  </a:lnTo>
                  <a:cubicBezTo>
                    <a:pt x="394916" y="380244"/>
                    <a:pt x="390911" y="384244"/>
                    <a:pt x="384859" y="384244"/>
                  </a:cubicBezTo>
                  <a:lnTo>
                    <a:pt x="222780" y="384244"/>
                  </a:lnTo>
                  <a:cubicBezTo>
                    <a:pt x="216728" y="384244"/>
                    <a:pt x="212634" y="380244"/>
                    <a:pt x="212634" y="374200"/>
                  </a:cubicBezTo>
                  <a:lnTo>
                    <a:pt x="212634" y="364067"/>
                  </a:lnTo>
                  <a:lnTo>
                    <a:pt x="50644" y="364067"/>
                  </a:lnTo>
                  <a:close/>
                  <a:moveTo>
                    <a:pt x="141754" y="232583"/>
                  </a:moveTo>
                  <a:lnTo>
                    <a:pt x="161961" y="232583"/>
                  </a:lnTo>
                  <a:cubicBezTo>
                    <a:pt x="168104" y="232583"/>
                    <a:pt x="172110" y="236584"/>
                    <a:pt x="172110" y="242719"/>
                  </a:cubicBezTo>
                  <a:cubicBezTo>
                    <a:pt x="172110" y="248764"/>
                    <a:pt x="168104" y="252765"/>
                    <a:pt x="161961" y="252765"/>
                  </a:cubicBezTo>
                  <a:lnTo>
                    <a:pt x="141754" y="252765"/>
                  </a:lnTo>
                  <a:cubicBezTo>
                    <a:pt x="135700" y="252765"/>
                    <a:pt x="131605" y="248764"/>
                    <a:pt x="131605" y="242719"/>
                  </a:cubicBezTo>
                  <a:cubicBezTo>
                    <a:pt x="131605" y="236584"/>
                    <a:pt x="135700" y="232583"/>
                    <a:pt x="141754" y="232583"/>
                  </a:cubicBezTo>
                  <a:close/>
                  <a:moveTo>
                    <a:pt x="141758" y="192149"/>
                  </a:moveTo>
                  <a:lnTo>
                    <a:pt x="182279" y="192149"/>
                  </a:lnTo>
                  <a:cubicBezTo>
                    <a:pt x="188335" y="192149"/>
                    <a:pt x="192432" y="196150"/>
                    <a:pt x="192432" y="202196"/>
                  </a:cubicBezTo>
                  <a:cubicBezTo>
                    <a:pt x="192432" y="208330"/>
                    <a:pt x="188335" y="212331"/>
                    <a:pt x="182279" y="212331"/>
                  </a:cubicBezTo>
                  <a:lnTo>
                    <a:pt x="141758" y="212331"/>
                  </a:lnTo>
                  <a:cubicBezTo>
                    <a:pt x="135702" y="212331"/>
                    <a:pt x="131605" y="208330"/>
                    <a:pt x="131605" y="202196"/>
                  </a:cubicBezTo>
                  <a:cubicBezTo>
                    <a:pt x="131605" y="196150"/>
                    <a:pt x="135702" y="192149"/>
                    <a:pt x="141758" y="192149"/>
                  </a:cubicBezTo>
                  <a:close/>
                  <a:moveTo>
                    <a:pt x="141754" y="151716"/>
                  </a:moveTo>
                  <a:lnTo>
                    <a:pt x="161961" y="151716"/>
                  </a:lnTo>
                  <a:cubicBezTo>
                    <a:pt x="168104" y="151716"/>
                    <a:pt x="172110" y="155717"/>
                    <a:pt x="172110" y="161763"/>
                  </a:cubicBezTo>
                  <a:cubicBezTo>
                    <a:pt x="172110" y="167897"/>
                    <a:pt x="168104" y="171898"/>
                    <a:pt x="161961" y="171898"/>
                  </a:cubicBezTo>
                  <a:lnTo>
                    <a:pt x="141754" y="171898"/>
                  </a:lnTo>
                  <a:cubicBezTo>
                    <a:pt x="135700" y="171898"/>
                    <a:pt x="131605" y="167897"/>
                    <a:pt x="131605" y="161763"/>
                  </a:cubicBezTo>
                  <a:cubicBezTo>
                    <a:pt x="131605" y="155717"/>
                    <a:pt x="135700" y="151716"/>
                    <a:pt x="141754" y="151716"/>
                  </a:cubicBezTo>
                  <a:close/>
                  <a:moveTo>
                    <a:pt x="141758" y="111211"/>
                  </a:moveTo>
                  <a:lnTo>
                    <a:pt x="182279" y="111211"/>
                  </a:lnTo>
                  <a:cubicBezTo>
                    <a:pt x="188335" y="111211"/>
                    <a:pt x="192432" y="115297"/>
                    <a:pt x="192432" y="121337"/>
                  </a:cubicBezTo>
                  <a:cubicBezTo>
                    <a:pt x="192432" y="127377"/>
                    <a:pt x="188335" y="131463"/>
                    <a:pt x="182279" y="131463"/>
                  </a:cubicBezTo>
                  <a:lnTo>
                    <a:pt x="141758" y="131463"/>
                  </a:lnTo>
                  <a:cubicBezTo>
                    <a:pt x="135702" y="131463"/>
                    <a:pt x="131605" y="127377"/>
                    <a:pt x="131605" y="121337"/>
                  </a:cubicBezTo>
                  <a:cubicBezTo>
                    <a:pt x="131605" y="115297"/>
                    <a:pt x="135702" y="111211"/>
                    <a:pt x="141758" y="111211"/>
                  </a:cubicBezTo>
                  <a:close/>
                  <a:moveTo>
                    <a:pt x="425367" y="101191"/>
                  </a:moveTo>
                  <a:lnTo>
                    <a:pt x="496228" y="101191"/>
                  </a:lnTo>
                  <a:cubicBezTo>
                    <a:pt x="502282" y="101191"/>
                    <a:pt x="506377" y="105189"/>
                    <a:pt x="506377" y="111231"/>
                  </a:cubicBezTo>
                  <a:lnTo>
                    <a:pt x="506377" y="182042"/>
                  </a:lnTo>
                  <a:cubicBezTo>
                    <a:pt x="506377" y="188084"/>
                    <a:pt x="502282" y="192171"/>
                    <a:pt x="496228" y="192171"/>
                  </a:cubicBezTo>
                  <a:cubicBezTo>
                    <a:pt x="490175" y="192171"/>
                    <a:pt x="486080" y="188084"/>
                    <a:pt x="486080" y="182042"/>
                  </a:cubicBezTo>
                  <a:lnTo>
                    <a:pt x="486080" y="135575"/>
                  </a:lnTo>
                  <a:lnTo>
                    <a:pt x="402043" y="219447"/>
                  </a:lnTo>
                  <a:cubicBezTo>
                    <a:pt x="399996" y="221491"/>
                    <a:pt x="397948" y="222468"/>
                    <a:pt x="394921" y="222468"/>
                  </a:cubicBezTo>
                  <a:cubicBezTo>
                    <a:pt x="391895" y="222468"/>
                    <a:pt x="389847" y="221491"/>
                    <a:pt x="387889" y="219447"/>
                  </a:cubicBezTo>
                  <a:lnTo>
                    <a:pt x="344268" y="176001"/>
                  </a:lnTo>
                  <a:lnTo>
                    <a:pt x="270380" y="249744"/>
                  </a:lnTo>
                  <a:cubicBezTo>
                    <a:pt x="268332" y="251788"/>
                    <a:pt x="266285" y="252765"/>
                    <a:pt x="263258" y="252765"/>
                  </a:cubicBezTo>
                  <a:cubicBezTo>
                    <a:pt x="260231" y="252765"/>
                    <a:pt x="258184" y="251788"/>
                    <a:pt x="256225" y="249744"/>
                  </a:cubicBezTo>
                  <a:cubicBezTo>
                    <a:pt x="252130" y="245746"/>
                    <a:pt x="252130" y="239616"/>
                    <a:pt x="256225" y="235617"/>
                  </a:cubicBezTo>
                  <a:lnTo>
                    <a:pt x="337235" y="154766"/>
                  </a:lnTo>
                  <a:cubicBezTo>
                    <a:pt x="337769" y="154233"/>
                    <a:pt x="338303" y="153789"/>
                    <a:pt x="338837" y="153433"/>
                  </a:cubicBezTo>
                  <a:cubicBezTo>
                    <a:pt x="339372" y="152989"/>
                    <a:pt x="339995" y="152723"/>
                    <a:pt x="340618" y="152456"/>
                  </a:cubicBezTo>
                  <a:cubicBezTo>
                    <a:pt x="340885" y="152367"/>
                    <a:pt x="341152" y="152190"/>
                    <a:pt x="341508" y="152101"/>
                  </a:cubicBezTo>
                  <a:cubicBezTo>
                    <a:pt x="342131" y="151923"/>
                    <a:pt x="342754" y="151834"/>
                    <a:pt x="343378" y="151745"/>
                  </a:cubicBezTo>
                  <a:cubicBezTo>
                    <a:pt x="343645" y="151745"/>
                    <a:pt x="344001" y="151745"/>
                    <a:pt x="344268" y="151745"/>
                  </a:cubicBezTo>
                  <a:cubicBezTo>
                    <a:pt x="344980" y="151745"/>
                    <a:pt x="345603" y="151745"/>
                    <a:pt x="346226" y="151923"/>
                  </a:cubicBezTo>
                  <a:cubicBezTo>
                    <a:pt x="348096" y="152278"/>
                    <a:pt x="349876" y="153256"/>
                    <a:pt x="351390" y="154766"/>
                  </a:cubicBezTo>
                  <a:lnTo>
                    <a:pt x="394921" y="198213"/>
                  </a:lnTo>
                  <a:lnTo>
                    <a:pt x="471925" y="121359"/>
                  </a:lnTo>
                  <a:lnTo>
                    <a:pt x="425367" y="121359"/>
                  </a:lnTo>
                  <a:cubicBezTo>
                    <a:pt x="419224" y="121359"/>
                    <a:pt x="415218" y="117361"/>
                    <a:pt x="415218" y="111231"/>
                  </a:cubicBezTo>
                  <a:cubicBezTo>
                    <a:pt x="415218" y="105189"/>
                    <a:pt x="419224" y="101191"/>
                    <a:pt x="425367" y="101191"/>
                  </a:cubicBezTo>
                  <a:close/>
                  <a:moveTo>
                    <a:pt x="101297" y="91029"/>
                  </a:moveTo>
                  <a:cubicBezTo>
                    <a:pt x="107337" y="91029"/>
                    <a:pt x="111423" y="95028"/>
                    <a:pt x="111423" y="101159"/>
                  </a:cubicBezTo>
                  <a:lnTo>
                    <a:pt x="111423" y="262887"/>
                  </a:lnTo>
                  <a:cubicBezTo>
                    <a:pt x="111423" y="268929"/>
                    <a:pt x="107337" y="273017"/>
                    <a:pt x="101297" y="273017"/>
                  </a:cubicBezTo>
                  <a:cubicBezTo>
                    <a:pt x="95257" y="273017"/>
                    <a:pt x="91171" y="268929"/>
                    <a:pt x="91171" y="262887"/>
                  </a:cubicBezTo>
                  <a:lnTo>
                    <a:pt x="91171" y="101159"/>
                  </a:lnTo>
                  <a:cubicBezTo>
                    <a:pt x="91171" y="95028"/>
                    <a:pt x="95257" y="91029"/>
                    <a:pt x="101297" y="91029"/>
                  </a:cubicBezTo>
                  <a:close/>
                  <a:moveTo>
                    <a:pt x="70848" y="20177"/>
                  </a:moveTo>
                  <a:cubicBezTo>
                    <a:pt x="64796" y="20177"/>
                    <a:pt x="60791" y="24265"/>
                    <a:pt x="60791" y="30309"/>
                  </a:cubicBezTo>
                  <a:lnTo>
                    <a:pt x="60791" y="343802"/>
                  </a:lnTo>
                  <a:lnTo>
                    <a:pt x="222780" y="343802"/>
                  </a:lnTo>
                  <a:cubicBezTo>
                    <a:pt x="228833" y="343802"/>
                    <a:pt x="232927" y="347890"/>
                    <a:pt x="232927" y="353935"/>
                  </a:cubicBezTo>
                  <a:lnTo>
                    <a:pt x="232927" y="364067"/>
                  </a:lnTo>
                  <a:lnTo>
                    <a:pt x="374712" y="364067"/>
                  </a:lnTo>
                  <a:lnTo>
                    <a:pt x="374712" y="353935"/>
                  </a:lnTo>
                  <a:cubicBezTo>
                    <a:pt x="374712" y="347890"/>
                    <a:pt x="378717" y="343802"/>
                    <a:pt x="384859" y="343802"/>
                  </a:cubicBezTo>
                  <a:lnTo>
                    <a:pt x="546848" y="343802"/>
                  </a:lnTo>
                  <a:lnTo>
                    <a:pt x="546848" y="30309"/>
                  </a:lnTo>
                  <a:cubicBezTo>
                    <a:pt x="546848" y="24265"/>
                    <a:pt x="542754" y="20177"/>
                    <a:pt x="536702" y="20177"/>
                  </a:cubicBezTo>
                  <a:close/>
                  <a:moveTo>
                    <a:pt x="70848" y="0"/>
                  </a:moveTo>
                  <a:lnTo>
                    <a:pt x="536702" y="0"/>
                  </a:lnTo>
                  <a:cubicBezTo>
                    <a:pt x="553969" y="0"/>
                    <a:pt x="567142" y="13155"/>
                    <a:pt x="567142" y="30309"/>
                  </a:cubicBezTo>
                  <a:lnTo>
                    <a:pt x="567142" y="343802"/>
                  </a:lnTo>
                  <a:lnTo>
                    <a:pt x="597492" y="343802"/>
                  </a:lnTo>
                  <a:cubicBezTo>
                    <a:pt x="603545" y="343802"/>
                    <a:pt x="607639" y="347890"/>
                    <a:pt x="607639" y="353935"/>
                  </a:cubicBezTo>
                  <a:lnTo>
                    <a:pt x="607639" y="384244"/>
                  </a:lnTo>
                  <a:cubicBezTo>
                    <a:pt x="607639" y="401487"/>
                    <a:pt x="594466" y="414642"/>
                    <a:pt x="577199" y="414642"/>
                  </a:cubicBezTo>
                  <a:lnTo>
                    <a:pt x="30351" y="414642"/>
                  </a:lnTo>
                  <a:cubicBezTo>
                    <a:pt x="13173" y="414642"/>
                    <a:pt x="0" y="401487"/>
                    <a:pt x="0" y="384244"/>
                  </a:cubicBezTo>
                  <a:lnTo>
                    <a:pt x="0" y="353935"/>
                  </a:lnTo>
                  <a:cubicBezTo>
                    <a:pt x="0" y="347890"/>
                    <a:pt x="4094" y="343802"/>
                    <a:pt x="10147" y="343802"/>
                  </a:cubicBezTo>
                  <a:lnTo>
                    <a:pt x="40497" y="343802"/>
                  </a:lnTo>
                  <a:lnTo>
                    <a:pt x="40497" y="30309"/>
                  </a:lnTo>
                  <a:cubicBezTo>
                    <a:pt x="40497" y="13155"/>
                    <a:pt x="53670" y="0"/>
                    <a:pt x="708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dirty="0"/>
            </a:p>
          </p:txBody>
        </p:sp>
        <p:cxnSp>
          <p:nvCxnSpPr>
            <p:cNvPr id="26" name="直接连接符 12">
              <a:extLst>
                <a:ext uri="{FF2B5EF4-FFF2-40B4-BE49-F238E27FC236}">
                  <a16:creationId xmlns:a16="http://schemas.microsoft.com/office/drawing/2014/main" id="{061EF5BA-2752-E04F-A431-6E1CBB94033D}"/>
                </a:ext>
              </a:extLst>
            </p:cNvPr>
            <p:cNvCxnSpPr>
              <a:cxnSpLocks/>
            </p:cNvCxnSpPr>
            <p:nvPr/>
          </p:nvCxnSpPr>
          <p:spPr>
            <a:xfrm>
              <a:off x="3857195" y="2464523"/>
              <a:ext cx="0" cy="2380432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EFC4ABC1-CB1C-B047-BF74-7A886757A105}"/>
              </a:ext>
            </a:extLst>
          </p:cNvPr>
          <p:cNvGrpSpPr/>
          <p:nvPr/>
        </p:nvGrpSpPr>
        <p:grpSpPr>
          <a:xfrm>
            <a:off x="8062069" y="1857589"/>
            <a:ext cx="3442909" cy="3005520"/>
            <a:chOff x="7749082" y="1830293"/>
            <a:chExt cx="3442909" cy="3005520"/>
          </a:xfrm>
        </p:grpSpPr>
        <p:sp>
          <p:nvSpPr>
            <p:cNvPr id="23" name="îṩļíḑé">
              <a:extLst>
                <a:ext uri="{FF2B5EF4-FFF2-40B4-BE49-F238E27FC236}">
                  <a16:creationId xmlns:a16="http://schemas.microsoft.com/office/drawing/2014/main" id="{F119E4D3-C898-A042-BC03-4F1F7E891FC3}"/>
                </a:ext>
              </a:extLst>
            </p:cNvPr>
            <p:cNvSpPr txBox="1"/>
            <p:nvPr/>
          </p:nvSpPr>
          <p:spPr>
            <a:xfrm>
              <a:off x="8095647" y="2860130"/>
              <a:ext cx="2656403" cy="1426759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火山模型便于实现，能够提升开发效率，易于维护</a:t>
              </a:r>
              <a:endParaRPr lang="en-US" altLang="zh-CN" sz="1400" dirty="0"/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查询代码生成编译技术追求更高的查询效率</a:t>
              </a:r>
              <a:endParaRPr lang="en-US" altLang="zh-CN" sz="1400" dirty="0"/>
            </a:p>
          </p:txBody>
        </p:sp>
        <p:sp>
          <p:nvSpPr>
            <p:cNvPr id="24" name="iṥlíḍè">
              <a:extLst>
                <a:ext uri="{FF2B5EF4-FFF2-40B4-BE49-F238E27FC236}">
                  <a16:creationId xmlns:a16="http://schemas.microsoft.com/office/drawing/2014/main" id="{0B60B16F-DABA-2E4C-B1C8-516F6A1386F6}"/>
                </a:ext>
              </a:extLst>
            </p:cNvPr>
            <p:cNvSpPr txBox="1"/>
            <p:nvPr/>
          </p:nvSpPr>
          <p:spPr>
            <a:xfrm>
              <a:off x="8095647" y="2464523"/>
              <a:ext cx="3096344" cy="340735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sp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600" b="1" dirty="0"/>
                <a:t>对比分析</a:t>
              </a:r>
              <a:endParaRPr lang="en-US" altLang="zh-CN" sz="1600" b="1" dirty="0"/>
            </a:p>
          </p:txBody>
        </p:sp>
        <p:sp>
          <p:nvSpPr>
            <p:cNvPr id="25" name="îṣlïde">
              <a:extLst>
                <a:ext uri="{FF2B5EF4-FFF2-40B4-BE49-F238E27FC236}">
                  <a16:creationId xmlns:a16="http://schemas.microsoft.com/office/drawing/2014/main" id="{0EA867E2-489E-2C41-93D0-7438EE218D68}"/>
                </a:ext>
              </a:extLst>
            </p:cNvPr>
            <p:cNvSpPr/>
            <p:nvPr/>
          </p:nvSpPr>
          <p:spPr bwMode="auto">
            <a:xfrm>
              <a:off x="8209947" y="1830293"/>
              <a:ext cx="461080" cy="460384"/>
            </a:xfrm>
            <a:custGeom>
              <a:avLst/>
              <a:gdLst>
                <a:gd name="T0" fmla="*/ 6827 w 6827"/>
                <a:gd name="T1" fmla="*/ 910 h 6827"/>
                <a:gd name="T2" fmla="*/ 5916 w 6827"/>
                <a:gd name="T3" fmla="*/ 0 h 6827"/>
                <a:gd name="T4" fmla="*/ 5006 w 6827"/>
                <a:gd name="T5" fmla="*/ 910 h 6827"/>
                <a:gd name="T6" fmla="*/ 5796 w 6827"/>
                <a:gd name="T7" fmla="*/ 1812 h 6827"/>
                <a:gd name="T8" fmla="*/ 4892 w 6827"/>
                <a:gd name="T9" fmla="*/ 2617 h 6827"/>
                <a:gd name="T10" fmla="*/ 1934 w 6827"/>
                <a:gd name="T11" fmla="*/ 2617 h 6827"/>
                <a:gd name="T12" fmla="*/ 796 w 6827"/>
                <a:gd name="T13" fmla="*/ 3755 h 6827"/>
                <a:gd name="T14" fmla="*/ 796 w 6827"/>
                <a:gd name="T15" fmla="*/ 5014 h 6827"/>
                <a:gd name="T16" fmla="*/ 0 w 6827"/>
                <a:gd name="T17" fmla="*/ 5916 h 6827"/>
                <a:gd name="T18" fmla="*/ 910 w 6827"/>
                <a:gd name="T19" fmla="*/ 6827 h 6827"/>
                <a:gd name="T20" fmla="*/ 1820 w 6827"/>
                <a:gd name="T21" fmla="*/ 5916 h 6827"/>
                <a:gd name="T22" fmla="*/ 1024 w 6827"/>
                <a:gd name="T23" fmla="*/ 5014 h 6827"/>
                <a:gd name="T24" fmla="*/ 1024 w 6827"/>
                <a:gd name="T25" fmla="*/ 3755 h 6827"/>
                <a:gd name="T26" fmla="*/ 1934 w 6827"/>
                <a:gd name="T27" fmla="*/ 2844 h 6827"/>
                <a:gd name="T28" fmla="*/ 3757 w 6827"/>
                <a:gd name="T29" fmla="*/ 2844 h 6827"/>
                <a:gd name="T30" fmla="*/ 3300 w 6827"/>
                <a:gd name="T31" fmla="*/ 3755 h 6827"/>
                <a:gd name="T32" fmla="*/ 3300 w 6827"/>
                <a:gd name="T33" fmla="*/ 5014 h 6827"/>
                <a:gd name="T34" fmla="*/ 2503 w 6827"/>
                <a:gd name="T35" fmla="*/ 5916 h 6827"/>
                <a:gd name="T36" fmla="*/ 3413 w 6827"/>
                <a:gd name="T37" fmla="*/ 6827 h 6827"/>
                <a:gd name="T38" fmla="*/ 4324 w 6827"/>
                <a:gd name="T39" fmla="*/ 5916 h 6827"/>
                <a:gd name="T40" fmla="*/ 3527 w 6827"/>
                <a:gd name="T41" fmla="*/ 5014 h 6827"/>
                <a:gd name="T42" fmla="*/ 3527 w 6827"/>
                <a:gd name="T43" fmla="*/ 3755 h 6827"/>
                <a:gd name="T44" fmla="*/ 4437 w 6827"/>
                <a:gd name="T45" fmla="*/ 2844 h 6827"/>
                <a:gd name="T46" fmla="*/ 4892 w 6827"/>
                <a:gd name="T47" fmla="*/ 2844 h 6827"/>
                <a:gd name="T48" fmla="*/ 6025 w 6827"/>
                <a:gd name="T49" fmla="*/ 1814 h 6827"/>
                <a:gd name="T50" fmla="*/ 6827 w 6827"/>
                <a:gd name="T51" fmla="*/ 910 h 6827"/>
                <a:gd name="T52" fmla="*/ 1593 w 6827"/>
                <a:gd name="T53" fmla="*/ 5916 h 6827"/>
                <a:gd name="T54" fmla="*/ 910 w 6827"/>
                <a:gd name="T55" fmla="*/ 6599 h 6827"/>
                <a:gd name="T56" fmla="*/ 228 w 6827"/>
                <a:gd name="T57" fmla="*/ 5916 h 6827"/>
                <a:gd name="T58" fmla="*/ 910 w 6827"/>
                <a:gd name="T59" fmla="*/ 5234 h 6827"/>
                <a:gd name="T60" fmla="*/ 1593 w 6827"/>
                <a:gd name="T61" fmla="*/ 5916 h 6827"/>
                <a:gd name="T62" fmla="*/ 4096 w 6827"/>
                <a:gd name="T63" fmla="*/ 5916 h 6827"/>
                <a:gd name="T64" fmla="*/ 3413 w 6827"/>
                <a:gd name="T65" fmla="*/ 6599 h 6827"/>
                <a:gd name="T66" fmla="*/ 2731 w 6827"/>
                <a:gd name="T67" fmla="*/ 5916 h 6827"/>
                <a:gd name="T68" fmla="*/ 3413 w 6827"/>
                <a:gd name="T69" fmla="*/ 5234 h 6827"/>
                <a:gd name="T70" fmla="*/ 4096 w 6827"/>
                <a:gd name="T71" fmla="*/ 5916 h 6827"/>
                <a:gd name="T72" fmla="*/ 5916 w 6827"/>
                <a:gd name="T73" fmla="*/ 1593 h 6827"/>
                <a:gd name="T74" fmla="*/ 5234 w 6827"/>
                <a:gd name="T75" fmla="*/ 910 h 6827"/>
                <a:gd name="T76" fmla="*/ 5916 w 6827"/>
                <a:gd name="T77" fmla="*/ 228 h 6827"/>
                <a:gd name="T78" fmla="*/ 6599 w 6827"/>
                <a:gd name="T79" fmla="*/ 910 h 6827"/>
                <a:gd name="T80" fmla="*/ 5916 w 6827"/>
                <a:gd name="T81" fmla="*/ 1593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27" h="6827">
                  <a:moveTo>
                    <a:pt x="6827" y="910"/>
                  </a:moveTo>
                  <a:cubicBezTo>
                    <a:pt x="6827" y="410"/>
                    <a:pt x="6417" y="0"/>
                    <a:pt x="5916" y="0"/>
                  </a:cubicBezTo>
                  <a:cubicBezTo>
                    <a:pt x="5416" y="0"/>
                    <a:pt x="5006" y="410"/>
                    <a:pt x="5006" y="910"/>
                  </a:cubicBezTo>
                  <a:cubicBezTo>
                    <a:pt x="5006" y="1370"/>
                    <a:pt x="5352" y="1753"/>
                    <a:pt x="5796" y="1812"/>
                  </a:cubicBezTo>
                  <a:cubicBezTo>
                    <a:pt x="5744" y="2264"/>
                    <a:pt x="5357" y="2617"/>
                    <a:pt x="4892" y="2617"/>
                  </a:cubicBezTo>
                  <a:lnTo>
                    <a:pt x="1934" y="2617"/>
                  </a:lnTo>
                  <a:cubicBezTo>
                    <a:pt x="1308" y="2617"/>
                    <a:pt x="796" y="3129"/>
                    <a:pt x="796" y="3755"/>
                  </a:cubicBezTo>
                  <a:lnTo>
                    <a:pt x="796" y="5014"/>
                  </a:lnTo>
                  <a:cubicBezTo>
                    <a:pt x="349" y="5070"/>
                    <a:pt x="0" y="5454"/>
                    <a:pt x="0" y="5916"/>
                  </a:cubicBezTo>
                  <a:cubicBezTo>
                    <a:pt x="0" y="6417"/>
                    <a:pt x="410" y="6827"/>
                    <a:pt x="910" y="6827"/>
                  </a:cubicBezTo>
                  <a:cubicBezTo>
                    <a:pt x="1411" y="6827"/>
                    <a:pt x="1820" y="6417"/>
                    <a:pt x="1820" y="5916"/>
                  </a:cubicBezTo>
                  <a:cubicBezTo>
                    <a:pt x="1820" y="5454"/>
                    <a:pt x="1471" y="5070"/>
                    <a:pt x="1024" y="5014"/>
                  </a:cubicBezTo>
                  <a:lnTo>
                    <a:pt x="1024" y="3755"/>
                  </a:lnTo>
                  <a:cubicBezTo>
                    <a:pt x="1024" y="3254"/>
                    <a:pt x="1434" y="2844"/>
                    <a:pt x="1934" y="2844"/>
                  </a:cubicBezTo>
                  <a:lnTo>
                    <a:pt x="3757" y="2844"/>
                  </a:lnTo>
                  <a:cubicBezTo>
                    <a:pt x="3480" y="3052"/>
                    <a:pt x="3300" y="3384"/>
                    <a:pt x="3300" y="3755"/>
                  </a:cubicBezTo>
                  <a:lnTo>
                    <a:pt x="3300" y="5014"/>
                  </a:lnTo>
                  <a:cubicBezTo>
                    <a:pt x="2852" y="5070"/>
                    <a:pt x="2503" y="5454"/>
                    <a:pt x="2503" y="5916"/>
                  </a:cubicBezTo>
                  <a:cubicBezTo>
                    <a:pt x="2503" y="6417"/>
                    <a:pt x="2913" y="6827"/>
                    <a:pt x="3413" y="6827"/>
                  </a:cubicBezTo>
                  <a:cubicBezTo>
                    <a:pt x="3914" y="6827"/>
                    <a:pt x="4324" y="6417"/>
                    <a:pt x="4324" y="5916"/>
                  </a:cubicBezTo>
                  <a:cubicBezTo>
                    <a:pt x="4324" y="5454"/>
                    <a:pt x="3975" y="5070"/>
                    <a:pt x="3527" y="5014"/>
                  </a:cubicBezTo>
                  <a:lnTo>
                    <a:pt x="3527" y="3755"/>
                  </a:lnTo>
                  <a:cubicBezTo>
                    <a:pt x="3527" y="3254"/>
                    <a:pt x="3937" y="2844"/>
                    <a:pt x="4437" y="2844"/>
                  </a:cubicBezTo>
                  <a:lnTo>
                    <a:pt x="4892" y="2844"/>
                  </a:lnTo>
                  <a:cubicBezTo>
                    <a:pt x="5482" y="2844"/>
                    <a:pt x="5971" y="2390"/>
                    <a:pt x="6025" y="1814"/>
                  </a:cubicBezTo>
                  <a:cubicBezTo>
                    <a:pt x="6475" y="1760"/>
                    <a:pt x="6827" y="1374"/>
                    <a:pt x="6827" y="910"/>
                  </a:cubicBezTo>
                  <a:close/>
                  <a:moveTo>
                    <a:pt x="1593" y="5916"/>
                  </a:moveTo>
                  <a:cubicBezTo>
                    <a:pt x="1593" y="6292"/>
                    <a:pt x="1286" y="6599"/>
                    <a:pt x="910" y="6599"/>
                  </a:cubicBezTo>
                  <a:cubicBezTo>
                    <a:pt x="535" y="6599"/>
                    <a:pt x="228" y="6292"/>
                    <a:pt x="228" y="5916"/>
                  </a:cubicBezTo>
                  <a:cubicBezTo>
                    <a:pt x="228" y="5541"/>
                    <a:pt x="535" y="5234"/>
                    <a:pt x="910" y="5234"/>
                  </a:cubicBezTo>
                  <a:cubicBezTo>
                    <a:pt x="1286" y="5234"/>
                    <a:pt x="1593" y="5541"/>
                    <a:pt x="1593" y="5916"/>
                  </a:cubicBezTo>
                  <a:close/>
                  <a:moveTo>
                    <a:pt x="4096" y="5916"/>
                  </a:moveTo>
                  <a:cubicBezTo>
                    <a:pt x="4096" y="6292"/>
                    <a:pt x="3789" y="6599"/>
                    <a:pt x="3413" y="6599"/>
                  </a:cubicBezTo>
                  <a:cubicBezTo>
                    <a:pt x="3038" y="6599"/>
                    <a:pt x="2731" y="6292"/>
                    <a:pt x="2731" y="5916"/>
                  </a:cubicBezTo>
                  <a:cubicBezTo>
                    <a:pt x="2731" y="5541"/>
                    <a:pt x="3038" y="5234"/>
                    <a:pt x="3413" y="5234"/>
                  </a:cubicBezTo>
                  <a:cubicBezTo>
                    <a:pt x="3789" y="5234"/>
                    <a:pt x="4096" y="5541"/>
                    <a:pt x="4096" y="5916"/>
                  </a:cubicBezTo>
                  <a:close/>
                  <a:moveTo>
                    <a:pt x="5916" y="1593"/>
                  </a:moveTo>
                  <a:cubicBezTo>
                    <a:pt x="5541" y="1593"/>
                    <a:pt x="5234" y="1286"/>
                    <a:pt x="5234" y="910"/>
                  </a:cubicBezTo>
                  <a:cubicBezTo>
                    <a:pt x="5234" y="535"/>
                    <a:pt x="5541" y="228"/>
                    <a:pt x="5916" y="228"/>
                  </a:cubicBezTo>
                  <a:cubicBezTo>
                    <a:pt x="6292" y="228"/>
                    <a:pt x="6599" y="535"/>
                    <a:pt x="6599" y="910"/>
                  </a:cubicBezTo>
                  <a:cubicBezTo>
                    <a:pt x="6599" y="1286"/>
                    <a:pt x="6292" y="1593"/>
                    <a:pt x="5916" y="159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cxnSp>
          <p:nvCxnSpPr>
            <p:cNvPr id="57" name="直接连接符 12">
              <a:extLst>
                <a:ext uri="{FF2B5EF4-FFF2-40B4-BE49-F238E27FC236}">
                  <a16:creationId xmlns:a16="http://schemas.microsoft.com/office/drawing/2014/main" id="{8A2CF4B7-3160-5B44-8C75-29BB4F48E40B}"/>
                </a:ext>
              </a:extLst>
            </p:cNvPr>
            <p:cNvCxnSpPr>
              <a:cxnSpLocks/>
            </p:cNvCxnSpPr>
            <p:nvPr/>
          </p:nvCxnSpPr>
          <p:spPr>
            <a:xfrm>
              <a:off x="7749082" y="2455381"/>
              <a:ext cx="0" cy="2380432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5684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"/>
          <p:cNvSpPr/>
          <p:nvPr/>
        </p:nvSpPr>
        <p:spPr>
          <a:xfrm>
            <a:off x="-4684" y="-9450"/>
            <a:ext cx="12192519" cy="658022"/>
          </a:xfrm>
          <a:custGeom>
            <a:avLst/>
            <a:gdLst/>
            <a:ahLst/>
            <a:cxnLst/>
            <a:rect l="l" t="t" r="r" b="b"/>
            <a:pathLst>
              <a:path w="11560314" h="623902">
                <a:moveTo>
                  <a:pt x="11560315" y="623903"/>
                </a:moveTo>
                <a:lnTo>
                  <a:pt x="0" y="623903"/>
                </a:lnTo>
                <a:lnTo>
                  <a:pt x="0" y="0"/>
                </a:lnTo>
                <a:lnTo>
                  <a:pt x="11560315" y="0"/>
                </a:lnTo>
                <a:lnTo>
                  <a:pt x="11560315" y="623903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137" name="Freeform 2"/>
          <p:cNvSpPr/>
          <p:nvPr/>
        </p:nvSpPr>
        <p:spPr>
          <a:xfrm>
            <a:off x="-536063" y="-5574"/>
            <a:ext cx="929979" cy="929979"/>
          </a:xfrm>
          <a:custGeom>
            <a:avLst/>
            <a:gdLst/>
            <a:ahLst/>
            <a:cxnLst/>
            <a:rect l="l" t="t" r="r" b="b"/>
            <a:pathLst>
              <a:path w="881758" h="881758">
                <a:moveTo>
                  <a:pt x="881758" y="440879"/>
                </a:moveTo>
                <a:cubicBezTo>
                  <a:pt x="881758" y="684371"/>
                  <a:pt x="684372" y="881757"/>
                  <a:pt x="440879" y="881757"/>
                </a:cubicBezTo>
                <a:cubicBezTo>
                  <a:pt x="197386" y="881757"/>
                  <a:pt x="0" y="684371"/>
                  <a:pt x="0" y="440879"/>
                </a:cubicBezTo>
                <a:cubicBezTo>
                  <a:pt x="0" y="197386"/>
                  <a:pt x="197386" y="0"/>
                  <a:pt x="440879" y="0"/>
                </a:cubicBezTo>
                <a:cubicBezTo>
                  <a:pt x="684372" y="0"/>
                  <a:pt x="881758" y="197386"/>
                  <a:pt x="881758" y="440879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138" name="TextBox 3"/>
          <p:cNvSpPr txBox="1"/>
          <p:nvPr/>
        </p:nvSpPr>
        <p:spPr>
          <a:xfrm>
            <a:off x="507626" y="110874"/>
            <a:ext cx="4123188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latinLnBrk="1">
              <a:lnSpc>
                <a:spcPct val="116199"/>
              </a:lnSpc>
            </a:pPr>
            <a:r>
              <a:rPr lang="en-US" sz="2531" dirty="0">
                <a:solidFill>
                  <a:srgbClr val="FFFFFF"/>
                </a:solidFill>
                <a:latin typeface="Microsoft YaHei"/>
                <a:ea typeface="Microsoft YaHei"/>
              </a:rPr>
              <a:t>AP</a:t>
            </a:r>
            <a:r>
              <a:rPr lang="zh-CN" altLang="en-US" sz="2531" dirty="0">
                <a:solidFill>
                  <a:srgbClr val="FFFFFF"/>
                </a:solidFill>
                <a:latin typeface="Microsoft YaHei"/>
                <a:ea typeface="Microsoft YaHei"/>
              </a:rPr>
              <a:t>模式文法产生式</a:t>
            </a:r>
          </a:p>
        </p:txBody>
      </p:sp>
      <p:sp>
        <p:nvSpPr>
          <p:cNvPr id="139" name="Freeform 4"/>
          <p:cNvSpPr/>
          <p:nvPr/>
        </p:nvSpPr>
        <p:spPr>
          <a:xfrm>
            <a:off x="1600" y="6728747"/>
            <a:ext cx="12192519" cy="139943"/>
          </a:xfrm>
          <a:custGeom>
            <a:avLst/>
            <a:gdLst/>
            <a:ahLst/>
            <a:cxnLst/>
            <a:rect l="l" t="t" r="r" b="b"/>
            <a:pathLst>
              <a:path w="11560314" h="132687">
                <a:moveTo>
                  <a:pt x="11560314" y="132686"/>
                </a:moveTo>
                <a:lnTo>
                  <a:pt x="0" y="132686"/>
                </a:lnTo>
                <a:lnTo>
                  <a:pt x="0" y="0"/>
                </a:lnTo>
                <a:lnTo>
                  <a:pt x="11560314" y="0"/>
                </a:lnTo>
                <a:lnTo>
                  <a:pt x="11560314" y="132686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77EC78-180C-DE42-A078-AF8E63C2F518}"/>
              </a:ext>
            </a:extLst>
          </p:cNvPr>
          <p:cNvSpPr/>
          <p:nvPr/>
        </p:nvSpPr>
        <p:spPr>
          <a:xfrm>
            <a:off x="2227593" y="975412"/>
            <a:ext cx="772510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sqlStatement := </a:t>
            </a:r>
            <a:r>
              <a:rPr lang="zh-CN" altLang="en-US" sz="1400" dirty="0">
                <a:solidFill>
                  <a:srgbClr val="FF0000"/>
                </a:solidFill>
              </a:rPr>
              <a:t>selectStatement</a:t>
            </a:r>
            <a:r>
              <a:rPr lang="zh-CN" altLang="en-US" sz="1400" dirty="0"/>
              <a:t> | "EXIT" | "SWITCH" | "SHOW";</a:t>
            </a:r>
          </a:p>
          <a:p>
            <a:endParaRPr lang="zh-CN" altLang="en-US" sz="1400" dirty="0"/>
          </a:p>
          <a:p>
            <a:r>
              <a:rPr lang="zh-CN" altLang="en-US" sz="1400" dirty="0"/>
              <a:t>selectStatement := "SELECT" selectElements fromClause ["WHERE" expression];</a:t>
            </a:r>
          </a:p>
          <a:p>
            <a:endParaRPr lang="zh-CN" altLang="en-US" sz="1400" dirty="0"/>
          </a:p>
          <a:p>
            <a:r>
              <a:rPr lang="zh-CN" altLang="en-US" sz="1400" dirty="0"/>
              <a:t>selectElements := "$";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…</a:t>
            </a:r>
            <a:r>
              <a:rPr lang="zh-CN" altLang="en-US" sz="1400" dirty="0"/>
              <a:t> </a:t>
            </a:r>
            <a:r>
              <a:rPr lang="en-US" altLang="zh-CN" sz="1400" dirty="0"/>
              <a:t>…</a:t>
            </a:r>
            <a:endParaRPr lang="zh-CN" altLang="en-US" sz="1400" dirty="0"/>
          </a:p>
          <a:p>
            <a:endParaRPr lang="zh-CN" altLang="en-US" sz="1400" dirty="0"/>
          </a:p>
          <a:p>
            <a:r>
              <a:rPr lang="zh-CN" altLang="en-US" sz="1400" dirty="0"/>
              <a:t>columnName := "ID" "." "ID";</a:t>
            </a:r>
          </a:p>
          <a:p>
            <a:endParaRPr lang="zh-CN" altLang="en-US" sz="1400" dirty="0"/>
          </a:p>
          <a:p>
            <a:r>
              <a:rPr lang="zh-CN" altLang="en-US" sz="1400" dirty="0"/>
              <a:t>expression := expression "AND" expression | predicate;</a:t>
            </a:r>
          </a:p>
          <a:p>
            <a:endParaRPr lang="zh-CN" altLang="en-US" sz="1400" dirty="0"/>
          </a:p>
          <a:p>
            <a:r>
              <a:rPr lang="zh-CN" altLang="en-US" sz="1400" dirty="0"/>
              <a:t>predicate := expressionAtom comparisonOperator expressionAtom | expressionAtom;</a:t>
            </a:r>
          </a:p>
          <a:p>
            <a:endParaRPr lang="zh-CN" altLang="en-US" sz="1400" dirty="0"/>
          </a:p>
          <a:p>
            <a:r>
              <a:rPr lang="zh-CN" altLang="en-US" sz="1400" dirty="0"/>
              <a:t>expressionAtom := constantNum | "STR_LITERAL" | columnName | expressionAtomOp;</a:t>
            </a:r>
          </a:p>
          <a:p>
            <a:endParaRPr lang="zh-CN" altLang="en-US" sz="1400" dirty="0"/>
          </a:p>
          <a:p>
            <a:r>
              <a:rPr lang="zh-CN" altLang="en-US" sz="1400" dirty="0"/>
              <a:t>expressionAtomOp := expressionAtom {"*"|"+"|"-"} expressionAtom;</a:t>
            </a:r>
          </a:p>
          <a:p>
            <a:endParaRPr lang="zh-CN" altLang="en-US" sz="1400" dirty="0"/>
          </a:p>
          <a:p>
            <a:r>
              <a:rPr lang="zh-CN" altLang="en-US" sz="1400" dirty="0"/>
              <a:t>constantNum := ["-"] positiveNum;</a:t>
            </a:r>
          </a:p>
          <a:p>
            <a:r>
              <a:rPr lang="zh-CN" altLang="en-US" sz="1400" dirty="0"/>
              <a:t>	</a:t>
            </a:r>
          </a:p>
          <a:p>
            <a:r>
              <a:rPr lang="zh-CN" altLang="en-US" sz="1400" dirty="0"/>
              <a:t>positiveNum := "NUMBER_CONSTANT";</a:t>
            </a:r>
          </a:p>
          <a:p>
            <a:r>
              <a:rPr lang="zh-CN" altLang="en-US" sz="1400" dirty="0"/>
              <a:t>				 </a:t>
            </a:r>
          </a:p>
          <a:p>
            <a:r>
              <a:rPr lang="zh-CN" altLang="en-US" sz="1400" dirty="0"/>
              <a:t>comparisonOperator := "==" | "&gt;" | "&lt;" | "&lt;=" | "&gt;=" | "!=";</a:t>
            </a:r>
          </a:p>
        </p:txBody>
      </p:sp>
      <p:pic>
        <p:nvPicPr>
          <p:cNvPr id="7" name="Picture 4" descr="185D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2788" y="-68340"/>
            <a:ext cx="996732" cy="9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9" name="组合 10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3B828AA-47E4-E54F-A7B9-6E406F3531E2}"/>
              </a:ext>
            </a:extLst>
          </p:cNvPr>
          <p:cNvGrpSpPr>
            <a:grpSpLocks noChangeAspect="1"/>
          </p:cNvGrpSpPr>
          <p:nvPr/>
        </p:nvGrpSpPr>
        <p:grpSpPr>
          <a:xfrm>
            <a:off x="9835820" y="4912226"/>
            <a:ext cx="1692718" cy="1110722"/>
            <a:chOff x="2713038" y="1211263"/>
            <a:chExt cx="6759575" cy="4435475"/>
          </a:xfrm>
        </p:grpSpPr>
        <p:sp>
          <p:nvSpPr>
            <p:cNvPr id="110" name="íslîďè">
              <a:extLst>
                <a:ext uri="{FF2B5EF4-FFF2-40B4-BE49-F238E27FC236}">
                  <a16:creationId xmlns:a16="http://schemas.microsoft.com/office/drawing/2014/main" id="{7FF959C0-2557-0545-B8C3-849397C82964}"/>
                </a:ext>
              </a:extLst>
            </p:cNvPr>
            <p:cNvSpPr/>
            <p:nvPr/>
          </p:nvSpPr>
          <p:spPr bwMode="auto">
            <a:xfrm>
              <a:off x="3451226" y="1874838"/>
              <a:ext cx="4724400" cy="3427413"/>
            </a:xfrm>
            <a:custGeom>
              <a:avLst/>
              <a:gdLst>
                <a:gd name="T0" fmla="*/ 749 w 769"/>
                <a:gd name="T1" fmla="*/ 558 h 558"/>
                <a:gd name="T2" fmla="*/ 20 w 769"/>
                <a:gd name="T3" fmla="*/ 558 h 558"/>
                <a:gd name="T4" fmla="*/ 0 w 769"/>
                <a:gd name="T5" fmla="*/ 538 h 558"/>
                <a:gd name="T6" fmla="*/ 0 w 769"/>
                <a:gd name="T7" fmla="*/ 20 h 558"/>
                <a:gd name="T8" fmla="*/ 20 w 769"/>
                <a:gd name="T9" fmla="*/ 0 h 558"/>
                <a:gd name="T10" fmla="*/ 749 w 769"/>
                <a:gd name="T11" fmla="*/ 0 h 558"/>
                <a:gd name="T12" fmla="*/ 769 w 769"/>
                <a:gd name="T13" fmla="*/ 20 h 558"/>
                <a:gd name="T14" fmla="*/ 769 w 769"/>
                <a:gd name="T15" fmla="*/ 538 h 558"/>
                <a:gd name="T16" fmla="*/ 749 w 769"/>
                <a:gd name="T17" fmla="*/ 558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9" h="558">
                  <a:moveTo>
                    <a:pt x="749" y="558"/>
                  </a:moveTo>
                  <a:cubicBezTo>
                    <a:pt x="20" y="558"/>
                    <a:pt x="20" y="558"/>
                    <a:pt x="20" y="558"/>
                  </a:cubicBezTo>
                  <a:cubicBezTo>
                    <a:pt x="9" y="558"/>
                    <a:pt x="0" y="549"/>
                    <a:pt x="0" y="53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749" y="0"/>
                    <a:pt x="749" y="0"/>
                    <a:pt x="749" y="0"/>
                  </a:cubicBezTo>
                  <a:cubicBezTo>
                    <a:pt x="760" y="0"/>
                    <a:pt x="769" y="9"/>
                    <a:pt x="769" y="20"/>
                  </a:cubicBezTo>
                  <a:cubicBezTo>
                    <a:pt x="769" y="538"/>
                    <a:pt x="769" y="538"/>
                    <a:pt x="769" y="538"/>
                  </a:cubicBezTo>
                  <a:cubicBezTo>
                    <a:pt x="769" y="549"/>
                    <a:pt x="760" y="558"/>
                    <a:pt x="749" y="558"/>
                  </a:cubicBez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ïṣlîďè">
              <a:extLst>
                <a:ext uri="{FF2B5EF4-FFF2-40B4-BE49-F238E27FC236}">
                  <a16:creationId xmlns:a16="http://schemas.microsoft.com/office/drawing/2014/main" id="{00115CE8-7F0F-AC45-98C9-35120C3E546F}"/>
                </a:ext>
              </a:extLst>
            </p:cNvPr>
            <p:cNvSpPr/>
            <p:nvPr/>
          </p:nvSpPr>
          <p:spPr bwMode="auto">
            <a:xfrm>
              <a:off x="3352801" y="1770063"/>
              <a:ext cx="4921250" cy="3636963"/>
            </a:xfrm>
            <a:custGeom>
              <a:avLst/>
              <a:gdLst>
                <a:gd name="T0" fmla="*/ 765 w 801"/>
                <a:gd name="T1" fmla="*/ 592 h 592"/>
                <a:gd name="T2" fmla="*/ 36 w 801"/>
                <a:gd name="T3" fmla="*/ 592 h 592"/>
                <a:gd name="T4" fmla="*/ 0 w 801"/>
                <a:gd name="T5" fmla="*/ 555 h 592"/>
                <a:gd name="T6" fmla="*/ 0 w 801"/>
                <a:gd name="T7" fmla="*/ 37 h 592"/>
                <a:gd name="T8" fmla="*/ 36 w 801"/>
                <a:gd name="T9" fmla="*/ 0 h 592"/>
                <a:gd name="T10" fmla="*/ 765 w 801"/>
                <a:gd name="T11" fmla="*/ 0 h 592"/>
                <a:gd name="T12" fmla="*/ 801 w 801"/>
                <a:gd name="T13" fmla="*/ 37 h 592"/>
                <a:gd name="T14" fmla="*/ 801 w 801"/>
                <a:gd name="T15" fmla="*/ 555 h 592"/>
                <a:gd name="T16" fmla="*/ 765 w 801"/>
                <a:gd name="T17" fmla="*/ 592 h 592"/>
                <a:gd name="T18" fmla="*/ 36 w 801"/>
                <a:gd name="T19" fmla="*/ 34 h 592"/>
                <a:gd name="T20" fmla="*/ 33 w 801"/>
                <a:gd name="T21" fmla="*/ 37 h 592"/>
                <a:gd name="T22" fmla="*/ 33 w 801"/>
                <a:gd name="T23" fmla="*/ 555 h 592"/>
                <a:gd name="T24" fmla="*/ 36 w 801"/>
                <a:gd name="T25" fmla="*/ 558 h 592"/>
                <a:gd name="T26" fmla="*/ 765 w 801"/>
                <a:gd name="T27" fmla="*/ 558 h 592"/>
                <a:gd name="T28" fmla="*/ 768 w 801"/>
                <a:gd name="T29" fmla="*/ 555 h 592"/>
                <a:gd name="T30" fmla="*/ 768 w 801"/>
                <a:gd name="T31" fmla="*/ 37 h 592"/>
                <a:gd name="T32" fmla="*/ 765 w 801"/>
                <a:gd name="T33" fmla="*/ 34 h 592"/>
                <a:gd name="T34" fmla="*/ 36 w 801"/>
                <a:gd name="T35" fmla="*/ 3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1" h="592">
                  <a:moveTo>
                    <a:pt x="765" y="592"/>
                  </a:moveTo>
                  <a:cubicBezTo>
                    <a:pt x="36" y="592"/>
                    <a:pt x="36" y="592"/>
                    <a:pt x="36" y="592"/>
                  </a:cubicBezTo>
                  <a:cubicBezTo>
                    <a:pt x="16" y="592"/>
                    <a:pt x="0" y="575"/>
                    <a:pt x="0" y="55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765" y="0"/>
                    <a:pt x="765" y="0"/>
                    <a:pt x="765" y="0"/>
                  </a:cubicBezTo>
                  <a:cubicBezTo>
                    <a:pt x="785" y="0"/>
                    <a:pt x="801" y="17"/>
                    <a:pt x="801" y="37"/>
                  </a:cubicBezTo>
                  <a:cubicBezTo>
                    <a:pt x="801" y="555"/>
                    <a:pt x="801" y="555"/>
                    <a:pt x="801" y="555"/>
                  </a:cubicBezTo>
                  <a:cubicBezTo>
                    <a:pt x="801" y="575"/>
                    <a:pt x="785" y="592"/>
                    <a:pt x="765" y="592"/>
                  </a:cubicBezTo>
                  <a:close/>
                  <a:moveTo>
                    <a:pt x="36" y="34"/>
                  </a:moveTo>
                  <a:cubicBezTo>
                    <a:pt x="34" y="34"/>
                    <a:pt x="33" y="35"/>
                    <a:pt x="33" y="37"/>
                  </a:cubicBezTo>
                  <a:cubicBezTo>
                    <a:pt x="33" y="555"/>
                    <a:pt x="33" y="555"/>
                    <a:pt x="33" y="555"/>
                  </a:cubicBezTo>
                  <a:cubicBezTo>
                    <a:pt x="33" y="557"/>
                    <a:pt x="34" y="558"/>
                    <a:pt x="36" y="558"/>
                  </a:cubicBezTo>
                  <a:cubicBezTo>
                    <a:pt x="765" y="558"/>
                    <a:pt x="765" y="558"/>
                    <a:pt x="765" y="558"/>
                  </a:cubicBezTo>
                  <a:cubicBezTo>
                    <a:pt x="766" y="558"/>
                    <a:pt x="768" y="557"/>
                    <a:pt x="768" y="555"/>
                  </a:cubicBezTo>
                  <a:cubicBezTo>
                    <a:pt x="768" y="37"/>
                    <a:pt x="768" y="37"/>
                    <a:pt x="768" y="37"/>
                  </a:cubicBezTo>
                  <a:cubicBezTo>
                    <a:pt x="768" y="35"/>
                    <a:pt x="766" y="34"/>
                    <a:pt x="765" y="34"/>
                  </a:cubicBezTo>
                  <a:lnTo>
                    <a:pt x="36" y="34"/>
                  </a:lnTo>
                  <a:close/>
                </a:path>
              </a:pathLst>
            </a:custGeom>
            <a:solidFill>
              <a:srgbClr val="57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ïSļîḍê">
              <a:extLst>
                <a:ext uri="{FF2B5EF4-FFF2-40B4-BE49-F238E27FC236}">
                  <a16:creationId xmlns:a16="http://schemas.microsoft.com/office/drawing/2014/main" id="{AE8A2DF7-4319-F646-981D-D45A67997A4E}"/>
                </a:ext>
              </a:extLst>
            </p:cNvPr>
            <p:cNvSpPr/>
            <p:nvPr/>
          </p:nvSpPr>
          <p:spPr bwMode="auto">
            <a:xfrm>
              <a:off x="2713038" y="5094288"/>
              <a:ext cx="6200775" cy="552450"/>
            </a:xfrm>
            <a:custGeom>
              <a:avLst/>
              <a:gdLst>
                <a:gd name="T0" fmla="*/ 986 w 1009"/>
                <a:gd name="T1" fmla="*/ 90 h 90"/>
                <a:gd name="T2" fmla="*/ 22 w 1009"/>
                <a:gd name="T3" fmla="*/ 90 h 90"/>
                <a:gd name="T4" fmla="*/ 0 w 1009"/>
                <a:gd name="T5" fmla="*/ 68 h 90"/>
                <a:gd name="T6" fmla="*/ 0 w 1009"/>
                <a:gd name="T7" fmla="*/ 23 h 90"/>
                <a:gd name="T8" fmla="*/ 22 w 1009"/>
                <a:gd name="T9" fmla="*/ 0 h 90"/>
                <a:gd name="T10" fmla="*/ 986 w 1009"/>
                <a:gd name="T11" fmla="*/ 0 h 90"/>
                <a:gd name="T12" fmla="*/ 1009 w 1009"/>
                <a:gd name="T13" fmla="*/ 23 h 90"/>
                <a:gd name="T14" fmla="*/ 1009 w 1009"/>
                <a:gd name="T15" fmla="*/ 68 h 90"/>
                <a:gd name="T16" fmla="*/ 986 w 1009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9" h="90">
                  <a:moveTo>
                    <a:pt x="986" y="90"/>
                  </a:moveTo>
                  <a:cubicBezTo>
                    <a:pt x="22" y="90"/>
                    <a:pt x="22" y="90"/>
                    <a:pt x="22" y="90"/>
                  </a:cubicBezTo>
                  <a:cubicBezTo>
                    <a:pt x="10" y="90"/>
                    <a:pt x="0" y="80"/>
                    <a:pt x="0" y="6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"/>
                    <a:pt x="10" y="0"/>
                    <a:pt x="22" y="0"/>
                  </a:cubicBezTo>
                  <a:cubicBezTo>
                    <a:pt x="986" y="0"/>
                    <a:pt x="986" y="0"/>
                    <a:pt x="986" y="0"/>
                  </a:cubicBezTo>
                  <a:cubicBezTo>
                    <a:pt x="999" y="0"/>
                    <a:pt x="1009" y="11"/>
                    <a:pt x="1009" y="23"/>
                  </a:cubicBezTo>
                  <a:cubicBezTo>
                    <a:pt x="1009" y="68"/>
                    <a:pt x="1009" y="68"/>
                    <a:pt x="1009" y="68"/>
                  </a:cubicBezTo>
                  <a:cubicBezTo>
                    <a:pt x="1009" y="80"/>
                    <a:pt x="999" y="90"/>
                    <a:pt x="986" y="90"/>
                  </a:cubicBez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ïṩľiḍe">
              <a:extLst>
                <a:ext uri="{FF2B5EF4-FFF2-40B4-BE49-F238E27FC236}">
                  <a16:creationId xmlns:a16="http://schemas.microsoft.com/office/drawing/2014/main" id="{D42C40F1-F912-E14A-BABE-58BA19D2B0C5}"/>
                </a:ext>
              </a:extLst>
            </p:cNvPr>
            <p:cNvSpPr/>
            <p:nvPr/>
          </p:nvSpPr>
          <p:spPr bwMode="auto">
            <a:xfrm>
              <a:off x="4279901" y="2968626"/>
              <a:ext cx="2992438" cy="669925"/>
            </a:xfrm>
            <a:custGeom>
              <a:avLst/>
              <a:gdLst>
                <a:gd name="T0" fmla="*/ 487 w 487"/>
                <a:gd name="T1" fmla="*/ 58 h 109"/>
                <a:gd name="T2" fmla="*/ 487 w 487"/>
                <a:gd name="T3" fmla="*/ 40 h 109"/>
                <a:gd name="T4" fmla="*/ 422 w 487"/>
                <a:gd name="T5" fmla="*/ 0 h 109"/>
                <a:gd name="T6" fmla="*/ 65 w 487"/>
                <a:gd name="T7" fmla="*/ 0 h 109"/>
                <a:gd name="T8" fmla="*/ 0 w 487"/>
                <a:gd name="T9" fmla="*/ 40 h 109"/>
                <a:gd name="T10" fmla="*/ 0 w 487"/>
                <a:gd name="T11" fmla="*/ 58 h 109"/>
                <a:gd name="T12" fmla="*/ 65 w 487"/>
                <a:gd name="T13" fmla="*/ 98 h 109"/>
                <a:gd name="T14" fmla="*/ 422 w 487"/>
                <a:gd name="T15" fmla="*/ 98 h 109"/>
                <a:gd name="T16" fmla="*/ 424 w 487"/>
                <a:gd name="T17" fmla="*/ 98 h 109"/>
                <a:gd name="T18" fmla="*/ 480 w 487"/>
                <a:gd name="T19" fmla="*/ 98 h 109"/>
                <a:gd name="T20" fmla="*/ 464 w 487"/>
                <a:gd name="T21" fmla="*/ 88 h 109"/>
                <a:gd name="T22" fmla="*/ 487 w 487"/>
                <a:gd name="T23" fmla="*/ 5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7" h="109">
                  <a:moveTo>
                    <a:pt x="487" y="58"/>
                  </a:moveTo>
                  <a:cubicBezTo>
                    <a:pt x="487" y="40"/>
                    <a:pt x="487" y="40"/>
                    <a:pt x="487" y="40"/>
                  </a:cubicBezTo>
                  <a:cubicBezTo>
                    <a:pt x="487" y="18"/>
                    <a:pt x="457" y="0"/>
                    <a:pt x="422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18"/>
                    <a:pt x="0" y="4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80"/>
                    <a:pt x="29" y="98"/>
                    <a:pt x="65" y="98"/>
                  </a:cubicBezTo>
                  <a:cubicBezTo>
                    <a:pt x="422" y="98"/>
                    <a:pt x="422" y="98"/>
                    <a:pt x="422" y="98"/>
                  </a:cubicBezTo>
                  <a:cubicBezTo>
                    <a:pt x="423" y="98"/>
                    <a:pt x="424" y="98"/>
                    <a:pt x="424" y="98"/>
                  </a:cubicBezTo>
                  <a:cubicBezTo>
                    <a:pt x="457" y="109"/>
                    <a:pt x="480" y="98"/>
                    <a:pt x="480" y="98"/>
                  </a:cubicBezTo>
                  <a:cubicBezTo>
                    <a:pt x="471" y="95"/>
                    <a:pt x="466" y="92"/>
                    <a:pt x="464" y="88"/>
                  </a:cubicBezTo>
                  <a:cubicBezTo>
                    <a:pt x="478" y="81"/>
                    <a:pt x="487" y="70"/>
                    <a:pt x="487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íṥ1ïḋé">
              <a:extLst>
                <a:ext uri="{FF2B5EF4-FFF2-40B4-BE49-F238E27FC236}">
                  <a16:creationId xmlns:a16="http://schemas.microsoft.com/office/drawing/2014/main" id="{88D5DD2E-6CDF-0147-AA3A-C2D65E432FC9}"/>
                </a:ext>
              </a:extLst>
            </p:cNvPr>
            <p:cNvSpPr/>
            <p:nvPr/>
          </p:nvSpPr>
          <p:spPr bwMode="auto">
            <a:xfrm>
              <a:off x="4568826" y="3152776"/>
              <a:ext cx="374650" cy="276225"/>
            </a:xfrm>
            <a:custGeom>
              <a:avLst/>
              <a:gdLst>
                <a:gd name="T0" fmla="*/ 143 w 236"/>
                <a:gd name="T1" fmla="*/ 174 h 174"/>
                <a:gd name="T2" fmla="*/ 116 w 236"/>
                <a:gd name="T3" fmla="*/ 77 h 174"/>
                <a:gd name="T4" fmla="*/ 89 w 236"/>
                <a:gd name="T5" fmla="*/ 174 h 174"/>
                <a:gd name="T6" fmla="*/ 50 w 236"/>
                <a:gd name="T7" fmla="*/ 174 h 174"/>
                <a:gd name="T8" fmla="*/ 0 w 236"/>
                <a:gd name="T9" fmla="*/ 0 h 174"/>
                <a:gd name="T10" fmla="*/ 43 w 236"/>
                <a:gd name="T11" fmla="*/ 0 h 174"/>
                <a:gd name="T12" fmla="*/ 70 w 236"/>
                <a:gd name="T13" fmla="*/ 101 h 174"/>
                <a:gd name="T14" fmla="*/ 97 w 236"/>
                <a:gd name="T15" fmla="*/ 0 h 174"/>
                <a:gd name="T16" fmla="*/ 139 w 236"/>
                <a:gd name="T17" fmla="*/ 0 h 174"/>
                <a:gd name="T18" fmla="*/ 167 w 236"/>
                <a:gd name="T19" fmla="*/ 101 h 174"/>
                <a:gd name="T20" fmla="*/ 194 w 236"/>
                <a:gd name="T21" fmla="*/ 0 h 174"/>
                <a:gd name="T22" fmla="*/ 236 w 236"/>
                <a:gd name="T23" fmla="*/ 0 h 174"/>
                <a:gd name="T24" fmla="*/ 186 w 236"/>
                <a:gd name="T25" fmla="*/ 174 h 174"/>
                <a:gd name="T26" fmla="*/ 143 w 236"/>
                <a:gd name="T2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6" h="174">
                  <a:moveTo>
                    <a:pt x="143" y="174"/>
                  </a:moveTo>
                  <a:lnTo>
                    <a:pt x="116" y="77"/>
                  </a:lnTo>
                  <a:lnTo>
                    <a:pt x="89" y="174"/>
                  </a:lnTo>
                  <a:lnTo>
                    <a:pt x="50" y="174"/>
                  </a:lnTo>
                  <a:lnTo>
                    <a:pt x="0" y="0"/>
                  </a:lnTo>
                  <a:lnTo>
                    <a:pt x="43" y="0"/>
                  </a:lnTo>
                  <a:lnTo>
                    <a:pt x="70" y="101"/>
                  </a:lnTo>
                  <a:lnTo>
                    <a:pt x="97" y="0"/>
                  </a:lnTo>
                  <a:lnTo>
                    <a:pt x="139" y="0"/>
                  </a:lnTo>
                  <a:lnTo>
                    <a:pt x="167" y="101"/>
                  </a:lnTo>
                  <a:lnTo>
                    <a:pt x="194" y="0"/>
                  </a:lnTo>
                  <a:lnTo>
                    <a:pt x="236" y="0"/>
                  </a:lnTo>
                  <a:lnTo>
                    <a:pt x="186" y="174"/>
                  </a:lnTo>
                  <a:lnTo>
                    <a:pt x="143" y="174"/>
                  </a:lnTo>
                  <a:close/>
                </a:path>
              </a:pathLst>
            </a:custGeom>
            <a:solidFill>
              <a:srgbClr val="B9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îSlîdè">
              <a:extLst>
                <a:ext uri="{FF2B5EF4-FFF2-40B4-BE49-F238E27FC236}">
                  <a16:creationId xmlns:a16="http://schemas.microsoft.com/office/drawing/2014/main" id="{DFF182FC-3A76-F04B-9E19-3456174D0622}"/>
                </a:ext>
              </a:extLst>
            </p:cNvPr>
            <p:cNvSpPr/>
            <p:nvPr/>
          </p:nvSpPr>
          <p:spPr bwMode="auto">
            <a:xfrm>
              <a:off x="4968876" y="3152776"/>
              <a:ext cx="368300" cy="276225"/>
            </a:xfrm>
            <a:custGeom>
              <a:avLst/>
              <a:gdLst>
                <a:gd name="T0" fmla="*/ 143 w 232"/>
                <a:gd name="T1" fmla="*/ 174 h 174"/>
                <a:gd name="T2" fmla="*/ 116 w 232"/>
                <a:gd name="T3" fmla="*/ 77 h 174"/>
                <a:gd name="T4" fmla="*/ 89 w 232"/>
                <a:gd name="T5" fmla="*/ 174 h 174"/>
                <a:gd name="T6" fmla="*/ 46 w 232"/>
                <a:gd name="T7" fmla="*/ 174 h 174"/>
                <a:gd name="T8" fmla="*/ 0 w 232"/>
                <a:gd name="T9" fmla="*/ 0 h 174"/>
                <a:gd name="T10" fmla="*/ 42 w 232"/>
                <a:gd name="T11" fmla="*/ 0 h 174"/>
                <a:gd name="T12" fmla="*/ 69 w 232"/>
                <a:gd name="T13" fmla="*/ 101 h 174"/>
                <a:gd name="T14" fmla="*/ 97 w 232"/>
                <a:gd name="T15" fmla="*/ 0 h 174"/>
                <a:gd name="T16" fmla="*/ 139 w 232"/>
                <a:gd name="T17" fmla="*/ 0 h 174"/>
                <a:gd name="T18" fmla="*/ 166 w 232"/>
                <a:gd name="T19" fmla="*/ 101 h 174"/>
                <a:gd name="T20" fmla="*/ 193 w 232"/>
                <a:gd name="T21" fmla="*/ 0 h 174"/>
                <a:gd name="T22" fmla="*/ 232 w 232"/>
                <a:gd name="T23" fmla="*/ 0 h 174"/>
                <a:gd name="T24" fmla="*/ 186 w 232"/>
                <a:gd name="T25" fmla="*/ 174 h 174"/>
                <a:gd name="T26" fmla="*/ 143 w 232"/>
                <a:gd name="T2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2" h="174">
                  <a:moveTo>
                    <a:pt x="143" y="174"/>
                  </a:moveTo>
                  <a:lnTo>
                    <a:pt x="116" y="77"/>
                  </a:lnTo>
                  <a:lnTo>
                    <a:pt x="89" y="174"/>
                  </a:lnTo>
                  <a:lnTo>
                    <a:pt x="46" y="174"/>
                  </a:lnTo>
                  <a:lnTo>
                    <a:pt x="0" y="0"/>
                  </a:lnTo>
                  <a:lnTo>
                    <a:pt x="42" y="0"/>
                  </a:lnTo>
                  <a:lnTo>
                    <a:pt x="69" y="101"/>
                  </a:lnTo>
                  <a:lnTo>
                    <a:pt x="97" y="0"/>
                  </a:lnTo>
                  <a:lnTo>
                    <a:pt x="139" y="0"/>
                  </a:lnTo>
                  <a:lnTo>
                    <a:pt x="166" y="101"/>
                  </a:lnTo>
                  <a:lnTo>
                    <a:pt x="193" y="0"/>
                  </a:lnTo>
                  <a:lnTo>
                    <a:pt x="232" y="0"/>
                  </a:lnTo>
                  <a:lnTo>
                    <a:pt x="186" y="174"/>
                  </a:lnTo>
                  <a:lnTo>
                    <a:pt x="143" y="174"/>
                  </a:lnTo>
                  <a:close/>
                </a:path>
              </a:pathLst>
            </a:custGeom>
            <a:solidFill>
              <a:srgbClr val="B9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ï$ľíḋè">
              <a:extLst>
                <a:ext uri="{FF2B5EF4-FFF2-40B4-BE49-F238E27FC236}">
                  <a16:creationId xmlns:a16="http://schemas.microsoft.com/office/drawing/2014/main" id="{310DCF33-E423-514D-A187-A453C254C751}"/>
                </a:ext>
              </a:extLst>
            </p:cNvPr>
            <p:cNvSpPr/>
            <p:nvPr/>
          </p:nvSpPr>
          <p:spPr bwMode="auto">
            <a:xfrm>
              <a:off x="5367338" y="3152776"/>
              <a:ext cx="369888" cy="276225"/>
            </a:xfrm>
            <a:custGeom>
              <a:avLst/>
              <a:gdLst>
                <a:gd name="T0" fmla="*/ 144 w 233"/>
                <a:gd name="T1" fmla="*/ 174 h 174"/>
                <a:gd name="T2" fmla="*/ 116 w 233"/>
                <a:gd name="T3" fmla="*/ 77 h 174"/>
                <a:gd name="T4" fmla="*/ 89 w 233"/>
                <a:gd name="T5" fmla="*/ 174 h 174"/>
                <a:gd name="T6" fmla="*/ 47 w 233"/>
                <a:gd name="T7" fmla="*/ 174 h 174"/>
                <a:gd name="T8" fmla="*/ 0 w 233"/>
                <a:gd name="T9" fmla="*/ 0 h 174"/>
                <a:gd name="T10" fmla="*/ 39 w 233"/>
                <a:gd name="T11" fmla="*/ 0 h 174"/>
                <a:gd name="T12" fmla="*/ 66 w 233"/>
                <a:gd name="T13" fmla="*/ 101 h 174"/>
                <a:gd name="T14" fmla="*/ 93 w 233"/>
                <a:gd name="T15" fmla="*/ 0 h 174"/>
                <a:gd name="T16" fmla="*/ 136 w 233"/>
                <a:gd name="T17" fmla="*/ 0 h 174"/>
                <a:gd name="T18" fmla="*/ 163 w 233"/>
                <a:gd name="T19" fmla="*/ 101 h 174"/>
                <a:gd name="T20" fmla="*/ 190 w 233"/>
                <a:gd name="T21" fmla="*/ 0 h 174"/>
                <a:gd name="T22" fmla="*/ 233 w 233"/>
                <a:gd name="T23" fmla="*/ 0 h 174"/>
                <a:gd name="T24" fmla="*/ 186 w 233"/>
                <a:gd name="T25" fmla="*/ 174 h 174"/>
                <a:gd name="T26" fmla="*/ 144 w 233"/>
                <a:gd name="T2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3" h="174">
                  <a:moveTo>
                    <a:pt x="144" y="174"/>
                  </a:moveTo>
                  <a:lnTo>
                    <a:pt x="116" y="77"/>
                  </a:lnTo>
                  <a:lnTo>
                    <a:pt x="89" y="174"/>
                  </a:lnTo>
                  <a:lnTo>
                    <a:pt x="47" y="174"/>
                  </a:lnTo>
                  <a:lnTo>
                    <a:pt x="0" y="0"/>
                  </a:lnTo>
                  <a:lnTo>
                    <a:pt x="39" y="0"/>
                  </a:lnTo>
                  <a:lnTo>
                    <a:pt x="66" y="101"/>
                  </a:lnTo>
                  <a:lnTo>
                    <a:pt x="93" y="0"/>
                  </a:lnTo>
                  <a:lnTo>
                    <a:pt x="136" y="0"/>
                  </a:lnTo>
                  <a:lnTo>
                    <a:pt x="163" y="101"/>
                  </a:lnTo>
                  <a:lnTo>
                    <a:pt x="190" y="0"/>
                  </a:lnTo>
                  <a:lnTo>
                    <a:pt x="233" y="0"/>
                  </a:lnTo>
                  <a:lnTo>
                    <a:pt x="186" y="174"/>
                  </a:lnTo>
                  <a:lnTo>
                    <a:pt x="144" y="174"/>
                  </a:lnTo>
                  <a:close/>
                </a:path>
              </a:pathLst>
            </a:custGeom>
            <a:solidFill>
              <a:srgbClr val="B9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iśḻîďe">
              <a:extLst>
                <a:ext uri="{FF2B5EF4-FFF2-40B4-BE49-F238E27FC236}">
                  <a16:creationId xmlns:a16="http://schemas.microsoft.com/office/drawing/2014/main" id="{92EFFED6-6A72-1047-B156-B9F8601B4F8A}"/>
                </a:ext>
              </a:extLst>
            </p:cNvPr>
            <p:cNvSpPr/>
            <p:nvPr/>
          </p:nvSpPr>
          <p:spPr bwMode="auto">
            <a:xfrm>
              <a:off x="5767388" y="3386138"/>
              <a:ext cx="49213" cy="42863"/>
            </a:xfrm>
            <a:custGeom>
              <a:avLst/>
              <a:gdLst>
                <a:gd name="T0" fmla="*/ 4 w 8"/>
                <a:gd name="T1" fmla="*/ 0 h 7"/>
                <a:gd name="T2" fmla="*/ 7 w 8"/>
                <a:gd name="T3" fmla="*/ 1 h 7"/>
                <a:gd name="T4" fmla="*/ 8 w 8"/>
                <a:gd name="T5" fmla="*/ 4 h 7"/>
                <a:gd name="T6" fmla="*/ 7 w 8"/>
                <a:gd name="T7" fmla="*/ 6 h 7"/>
                <a:gd name="T8" fmla="*/ 4 w 8"/>
                <a:gd name="T9" fmla="*/ 7 h 7"/>
                <a:gd name="T10" fmla="*/ 1 w 8"/>
                <a:gd name="T11" fmla="*/ 6 h 7"/>
                <a:gd name="T12" fmla="*/ 0 w 8"/>
                <a:gd name="T13" fmla="*/ 4 h 7"/>
                <a:gd name="T14" fmla="*/ 1 w 8"/>
                <a:gd name="T15" fmla="*/ 1 h 7"/>
                <a:gd name="T16" fmla="*/ 4 w 8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7">
                  <a:moveTo>
                    <a:pt x="4" y="0"/>
                  </a:moveTo>
                  <a:cubicBezTo>
                    <a:pt x="5" y="0"/>
                    <a:pt x="6" y="0"/>
                    <a:pt x="7" y="1"/>
                  </a:cubicBezTo>
                  <a:cubicBezTo>
                    <a:pt x="8" y="2"/>
                    <a:pt x="8" y="3"/>
                    <a:pt x="8" y="4"/>
                  </a:cubicBezTo>
                  <a:cubicBezTo>
                    <a:pt x="8" y="5"/>
                    <a:pt x="8" y="6"/>
                    <a:pt x="7" y="6"/>
                  </a:cubicBezTo>
                  <a:cubicBezTo>
                    <a:pt x="6" y="7"/>
                    <a:pt x="5" y="7"/>
                    <a:pt x="4" y="7"/>
                  </a:cubicBezTo>
                  <a:cubicBezTo>
                    <a:pt x="3" y="7"/>
                    <a:pt x="2" y="7"/>
                    <a:pt x="1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solidFill>
              <a:srgbClr val="B9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isļiďê">
              <a:extLst>
                <a:ext uri="{FF2B5EF4-FFF2-40B4-BE49-F238E27FC236}">
                  <a16:creationId xmlns:a16="http://schemas.microsoft.com/office/drawing/2014/main" id="{6C6418FC-A293-D348-AEAE-1EBAD281B2B9}"/>
                </a:ext>
              </a:extLst>
            </p:cNvPr>
            <p:cNvSpPr/>
            <p:nvPr/>
          </p:nvSpPr>
          <p:spPr bwMode="auto">
            <a:xfrm>
              <a:off x="6510338" y="1211263"/>
              <a:ext cx="2962275" cy="3759200"/>
            </a:xfrm>
            <a:custGeom>
              <a:avLst/>
              <a:gdLst>
                <a:gd name="T0" fmla="*/ 482 w 482"/>
                <a:gd name="T1" fmla="*/ 245 h 612"/>
                <a:gd name="T2" fmla="*/ 241 w 482"/>
                <a:gd name="T3" fmla="*/ 0 h 612"/>
                <a:gd name="T4" fmla="*/ 0 w 482"/>
                <a:gd name="T5" fmla="*/ 245 h 612"/>
                <a:gd name="T6" fmla="*/ 157 w 482"/>
                <a:gd name="T7" fmla="*/ 474 h 612"/>
                <a:gd name="T8" fmla="*/ 157 w 482"/>
                <a:gd name="T9" fmla="*/ 492 h 612"/>
                <a:gd name="T10" fmla="*/ 148 w 482"/>
                <a:gd name="T11" fmla="*/ 502 h 612"/>
                <a:gd name="T12" fmla="*/ 153 w 482"/>
                <a:gd name="T13" fmla="*/ 511 h 612"/>
                <a:gd name="T14" fmla="*/ 148 w 482"/>
                <a:gd name="T15" fmla="*/ 520 h 612"/>
                <a:gd name="T16" fmla="*/ 153 w 482"/>
                <a:gd name="T17" fmla="*/ 529 h 612"/>
                <a:gd name="T18" fmla="*/ 148 w 482"/>
                <a:gd name="T19" fmla="*/ 538 h 612"/>
                <a:gd name="T20" fmla="*/ 148 w 482"/>
                <a:gd name="T21" fmla="*/ 538 h 612"/>
                <a:gd name="T22" fmla="*/ 152 w 482"/>
                <a:gd name="T23" fmla="*/ 546 h 612"/>
                <a:gd name="T24" fmla="*/ 148 w 482"/>
                <a:gd name="T25" fmla="*/ 555 h 612"/>
                <a:gd name="T26" fmla="*/ 148 w 482"/>
                <a:gd name="T27" fmla="*/ 555 h 612"/>
                <a:gd name="T28" fmla="*/ 158 w 482"/>
                <a:gd name="T29" fmla="*/ 565 h 612"/>
                <a:gd name="T30" fmla="*/ 183 w 482"/>
                <a:gd name="T31" fmla="*/ 565 h 612"/>
                <a:gd name="T32" fmla="*/ 183 w 482"/>
                <a:gd name="T33" fmla="*/ 572 h 612"/>
                <a:gd name="T34" fmla="*/ 223 w 482"/>
                <a:gd name="T35" fmla="*/ 612 h 612"/>
                <a:gd name="T36" fmla="*/ 262 w 482"/>
                <a:gd name="T37" fmla="*/ 612 h 612"/>
                <a:gd name="T38" fmla="*/ 301 w 482"/>
                <a:gd name="T39" fmla="*/ 572 h 612"/>
                <a:gd name="T40" fmla="*/ 301 w 482"/>
                <a:gd name="T41" fmla="*/ 565 h 612"/>
                <a:gd name="T42" fmla="*/ 326 w 482"/>
                <a:gd name="T43" fmla="*/ 565 h 612"/>
                <a:gd name="T44" fmla="*/ 337 w 482"/>
                <a:gd name="T45" fmla="*/ 555 h 612"/>
                <a:gd name="T46" fmla="*/ 337 w 482"/>
                <a:gd name="T47" fmla="*/ 555 h 612"/>
                <a:gd name="T48" fmla="*/ 333 w 482"/>
                <a:gd name="T49" fmla="*/ 546 h 612"/>
                <a:gd name="T50" fmla="*/ 337 w 482"/>
                <a:gd name="T51" fmla="*/ 538 h 612"/>
                <a:gd name="T52" fmla="*/ 337 w 482"/>
                <a:gd name="T53" fmla="*/ 538 h 612"/>
                <a:gd name="T54" fmla="*/ 332 w 482"/>
                <a:gd name="T55" fmla="*/ 529 h 612"/>
                <a:gd name="T56" fmla="*/ 337 w 482"/>
                <a:gd name="T57" fmla="*/ 520 h 612"/>
                <a:gd name="T58" fmla="*/ 332 w 482"/>
                <a:gd name="T59" fmla="*/ 511 h 612"/>
                <a:gd name="T60" fmla="*/ 337 w 482"/>
                <a:gd name="T61" fmla="*/ 502 h 612"/>
                <a:gd name="T62" fmla="*/ 326 w 482"/>
                <a:gd name="T63" fmla="*/ 492 h 612"/>
                <a:gd name="T64" fmla="*/ 324 w 482"/>
                <a:gd name="T65" fmla="*/ 492 h 612"/>
                <a:gd name="T66" fmla="*/ 324 w 482"/>
                <a:gd name="T67" fmla="*/ 474 h 612"/>
                <a:gd name="T68" fmla="*/ 482 w 482"/>
                <a:gd name="T69" fmla="*/ 245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82" h="612">
                  <a:moveTo>
                    <a:pt x="482" y="245"/>
                  </a:moveTo>
                  <a:cubicBezTo>
                    <a:pt x="482" y="110"/>
                    <a:pt x="374" y="0"/>
                    <a:pt x="241" y="0"/>
                  </a:cubicBezTo>
                  <a:cubicBezTo>
                    <a:pt x="108" y="0"/>
                    <a:pt x="0" y="110"/>
                    <a:pt x="0" y="245"/>
                  </a:cubicBezTo>
                  <a:cubicBezTo>
                    <a:pt x="0" y="350"/>
                    <a:pt x="66" y="440"/>
                    <a:pt x="157" y="474"/>
                  </a:cubicBezTo>
                  <a:cubicBezTo>
                    <a:pt x="157" y="492"/>
                    <a:pt x="157" y="492"/>
                    <a:pt x="157" y="492"/>
                  </a:cubicBezTo>
                  <a:cubicBezTo>
                    <a:pt x="152" y="492"/>
                    <a:pt x="148" y="497"/>
                    <a:pt x="148" y="502"/>
                  </a:cubicBezTo>
                  <a:cubicBezTo>
                    <a:pt x="148" y="506"/>
                    <a:pt x="150" y="509"/>
                    <a:pt x="153" y="511"/>
                  </a:cubicBezTo>
                  <a:cubicBezTo>
                    <a:pt x="150" y="513"/>
                    <a:pt x="148" y="516"/>
                    <a:pt x="148" y="520"/>
                  </a:cubicBezTo>
                  <a:cubicBezTo>
                    <a:pt x="148" y="524"/>
                    <a:pt x="150" y="527"/>
                    <a:pt x="153" y="529"/>
                  </a:cubicBezTo>
                  <a:cubicBezTo>
                    <a:pt x="150" y="531"/>
                    <a:pt x="148" y="534"/>
                    <a:pt x="148" y="538"/>
                  </a:cubicBezTo>
                  <a:cubicBezTo>
                    <a:pt x="148" y="538"/>
                    <a:pt x="148" y="538"/>
                    <a:pt x="148" y="538"/>
                  </a:cubicBezTo>
                  <a:cubicBezTo>
                    <a:pt x="148" y="542"/>
                    <a:pt x="150" y="545"/>
                    <a:pt x="152" y="546"/>
                  </a:cubicBezTo>
                  <a:cubicBezTo>
                    <a:pt x="150" y="548"/>
                    <a:pt x="148" y="551"/>
                    <a:pt x="148" y="555"/>
                  </a:cubicBezTo>
                  <a:cubicBezTo>
                    <a:pt x="148" y="555"/>
                    <a:pt x="148" y="555"/>
                    <a:pt x="148" y="555"/>
                  </a:cubicBezTo>
                  <a:cubicBezTo>
                    <a:pt x="148" y="561"/>
                    <a:pt x="152" y="565"/>
                    <a:pt x="158" y="565"/>
                  </a:cubicBezTo>
                  <a:cubicBezTo>
                    <a:pt x="183" y="565"/>
                    <a:pt x="183" y="565"/>
                    <a:pt x="183" y="565"/>
                  </a:cubicBezTo>
                  <a:cubicBezTo>
                    <a:pt x="183" y="572"/>
                    <a:pt x="183" y="572"/>
                    <a:pt x="183" y="572"/>
                  </a:cubicBezTo>
                  <a:cubicBezTo>
                    <a:pt x="183" y="594"/>
                    <a:pt x="201" y="612"/>
                    <a:pt x="223" y="612"/>
                  </a:cubicBezTo>
                  <a:cubicBezTo>
                    <a:pt x="262" y="612"/>
                    <a:pt x="262" y="612"/>
                    <a:pt x="262" y="612"/>
                  </a:cubicBezTo>
                  <a:cubicBezTo>
                    <a:pt x="284" y="612"/>
                    <a:pt x="301" y="594"/>
                    <a:pt x="301" y="572"/>
                  </a:cubicBezTo>
                  <a:cubicBezTo>
                    <a:pt x="301" y="565"/>
                    <a:pt x="301" y="565"/>
                    <a:pt x="301" y="565"/>
                  </a:cubicBezTo>
                  <a:cubicBezTo>
                    <a:pt x="326" y="565"/>
                    <a:pt x="326" y="565"/>
                    <a:pt x="326" y="565"/>
                  </a:cubicBezTo>
                  <a:cubicBezTo>
                    <a:pt x="332" y="565"/>
                    <a:pt x="337" y="561"/>
                    <a:pt x="337" y="555"/>
                  </a:cubicBezTo>
                  <a:cubicBezTo>
                    <a:pt x="337" y="555"/>
                    <a:pt x="337" y="555"/>
                    <a:pt x="337" y="555"/>
                  </a:cubicBezTo>
                  <a:cubicBezTo>
                    <a:pt x="337" y="551"/>
                    <a:pt x="335" y="548"/>
                    <a:pt x="333" y="546"/>
                  </a:cubicBezTo>
                  <a:cubicBezTo>
                    <a:pt x="335" y="545"/>
                    <a:pt x="337" y="542"/>
                    <a:pt x="337" y="538"/>
                  </a:cubicBezTo>
                  <a:cubicBezTo>
                    <a:pt x="337" y="538"/>
                    <a:pt x="337" y="538"/>
                    <a:pt x="337" y="538"/>
                  </a:cubicBezTo>
                  <a:cubicBezTo>
                    <a:pt x="337" y="534"/>
                    <a:pt x="335" y="531"/>
                    <a:pt x="332" y="529"/>
                  </a:cubicBezTo>
                  <a:cubicBezTo>
                    <a:pt x="335" y="527"/>
                    <a:pt x="337" y="524"/>
                    <a:pt x="337" y="520"/>
                  </a:cubicBezTo>
                  <a:cubicBezTo>
                    <a:pt x="337" y="516"/>
                    <a:pt x="335" y="513"/>
                    <a:pt x="332" y="511"/>
                  </a:cubicBezTo>
                  <a:cubicBezTo>
                    <a:pt x="335" y="509"/>
                    <a:pt x="337" y="506"/>
                    <a:pt x="337" y="502"/>
                  </a:cubicBezTo>
                  <a:cubicBezTo>
                    <a:pt x="337" y="497"/>
                    <a:pt x="332" y="492"/>
                    <a:pt x="326" y="492"/>
                  </a:cubicBezTo>
                  <a:cubicBezTo>
                    <a:pt x="324" y="492"/>
                    <a:pt x="324" y="492"/>
                    <a:pt x="324" y="492"/>
                  </a:cubicBezTo>
                  <a:cubicBezTo>
                    <a:pt x="324" y="474"/>
                    <a:pt x="324" y="474"/>
                    <a:pt x="324" y="474"/>
                  </a:cubicBezTo>
                  <a:cubicBezTo>
                    <a:pt x="416" y="440"/>
                    <a:pt x="482" y="350"/>
                    <a:pt x="482" y="24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ísḷiḋè">
              <a:extLst>
                <a:ext uri="{FF2B5EF4-FFF2-40B4-BE49-F238E27FC236}">
                  <a16:creationId xmlns:a16="http://schemas.microsoft.com/office/drawing/2014/main" id="{ACD7614C-E20A-7442-9FE4-564FF925DC53}"/>
                </a:ext>
              </a:extLst>
            </p:cNvPr>
            <p:cNvSpPr/>
            <p:nvPr/>
          </p:nvSpPr>
          <p:spPr bwMode="auto">
            <a:xfrm>
              <a:off x="6842126" y="1487488"/>
              <a:ext cx="554038" cy="633413"/>
            </a:xfrm>
            <a:custGeom>
              <a:avLst/>
              <a:gdLst>
                <a:gd name="T0" fmla="*/ 79 w 90"/>
                <a:gd name="T1" fmla="*/ 4 h 103"/>
                <a:gd name="T2" fmla="*/ 2 w 90"/>
                <a:gd name="T3" fmla="*/ 94 h 103"/>
                <a:gd name="T4" fmla="*/ 11 w 90"/>
                <a:gd name="T5" fmla="*/ 96 h 103"/>
                <a:gd name="T6" fmla="*/ 85 w 90"/>
                <a:gd name="T7" fmla="*/ 12 h 103"/>
                <a:gd name="T8" fmla="*/ 79 w 90"/>
                <a:gd name="T9" fmla="*/ 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03">
                  <a:moveTo>
                    <a:pt x="79" y="4"/>
                  </a:moveTo>
                  <a:cubicBezTo>
                    <a:pt x="44" y="23"/>
                    <a:pt x="11" y="52"/>
                    <a:pt x="2" y="94"/>
                  </a:cubicBezTo>
                  <a:cubicBezTo>
                    <a:pt x="0" y="100"/>
                    <a:pt x="10" y="103"/>
                    <a:pt x="11" y="96"/>
                  </a:cubicBezTo>
                  <a:cubicBezTo>
                    <a:pt x="20" y="58"/>
                    <a:pt x="51" y="31"/>
                    <a:pt x="85" y="12"/>
                  </a:cubicBezTo>
                  <a:cubicBezTo>
                    <a:pt x="90" y="9"/>
                    <a:pt x="85" y="0"/>
                    <a:pt x="79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işľîḋê">
              <a:extLst>
                <a:ext uri="{FF2B5EF4-FFF2-40B4-BE49-F238E27FC236}">
                  <a16:creationId xmlns:a16="http://schemas.microsoft.com/office/drawing/2014/main" id="{5596CCD6-14A1-4149-9EA4-2F9863F78642}"/>
                </a:ext>
              </a:extLst>
            </p:cNvPr>
            <p:cNvSpPr/>
            <p:nvPr/>
          </p:nvSpPr>
          <p:spPr bwMode="auto">
            <a:xfrm>
              <a:off x="7715251" y="2992438"/>
              <a:ext cx="657225" cy="1395413"/>
            </a:xfrm>
            <a:custGeom>
              <a:avLst/>
              <a:gdLst>
                <a:gd name="T0" fmla="*/ 100 w 107"/>
                <a:gd name="T1" fmla="*/ 24 h 227"/>
                <a:gd name="T2" fmla="*/ 60 w 107"/>
                <a:gd name="T3" fmla="*/ 11 h 227"/>
                <a:gd name="T4" fmla="*/ 60 w 107"/>
                <a:gd name="T5" fmla="*/ 11 h 227"/>
                <a:gd name="T6" fmla="*/ 39 w 107"/>
                <a:gd name="T7" fmla="*/ 5 h 227"/>
                <a:gd name="T8" fmla="*/ 28 w 107"/>
                <a:gd name="T9" fmla="*/ 18 h 227"/>
                <a:gd name="T10" fmla="*/ 27 w 107"/>
                <a:gd name="T11" fmla="*/ 18 h 227"/>
                <a:gd name="T12" fmla="*/ 4 w 107"/>
                <a:gd name="T13" fmla="*/ 29 h 227"/>
                <a:gd name="T14" fmla="*/ 7 w 107"/>
                <a:gd name="T15" fmla="*/ 64 h 227"/>
                <a:gd name="T16" fmla="*/ 23 w 107"/>
                <a:gd name="T17" fmla="*/ 97 h 227"/>
                <a:gd name="T18" fmla="*/ 33 w 107"/>
                <a:gd name="T19" fmla="*/ 134 h 227"/>
                <a:gd name="T20" fmla="*/ 31 w 107"/>
                <a:gd name="T21" fmla="*/ 176 h 227"/>
                <a:gd name="T22" fmla="*/ 33 w 107"/>
                <a:gd name="T23" fmla="*/ 209 h 227"/>
                <a:gd name="T24" fmla="*/ 57 w 107"/>
                <a:gd name="T25" fmla="*/ 220 h 227"/>
                <a:gd name="T26" fmla="*/ 65 w 107"/>
                <a:gd name="T27" fmla="*/ 203 h 227"/>
                <a:gd name="T28" fmla="*/ 66 w 107"/>
                <a:gd name="T29" fmla="*/ 201 h 227"/>
                <a:gd name="T30" fmla="*/ 68 w 107"/>
                <a:gd name="T31" fmla="*/ 133 h 227"/>
                <a:gd name="T32" fmla="*/ 92 w 107"/>
                <a:gd name="T33" fmla="*/ 78 h 227"/>
                <a:gd name="T34" fmla="*/ 100 w 107"/>
                <a:gd name="T35" fmla="*/ 24 h 227"/>
                <a:gd name="T36" fmla="*/ 91 w 107"/>
                <a:gd name="T37" fmla="*/ 51 h 227"/>
                <a:gd name="T38" fmla="*/ 71 w 107"/>
                <a:gd name="T39" fmla="*/ 94 h 227"/>
                <a:gd name="T40" fmla="*/ 57 w 107"/>
                <a:gd name="T41" fmla="*/ 140 h 227"/>
                <a:gd name="T42" fmla="*/ 56 w 107"/>
                <a:gd name="T43" fmla="*/ 164 h 227"/>
                <a:gd name="T44" fmla="*/ 48 w 107"/>
                <a:gd name="T45" fmla="*/ 163 h 227"/>
                <a:gd name="T46" fmla="*/ 42 w 107"/>
                <a:gd name="T47" fmla="*/ 164 h 227"/>
                <a:gd name="T48" fmla="*/ 43 w 107"/>
                <a:gd name="T49" fmla="*/ 135 h 227"/>
                <a:gd name="T50" fmla="*/ 38 w 107"/>
                <a:gd name="T51" fmla="*/ 107 h 227"/>
                <a:gd name="T52" fmla="*/ 27 w 107"/>
                <a:gd name="T53" fmla="*/ 83 h 227"/>
                <a:gd name="T54" fmla="*/ 15 w 107"/>
                <a:gd name="T55" fmla="*/ 56 h 227"/>
                <a:gd name="T56" fmla="*/ 15 w 107"/>
                <a:gd name="T57" fmla="*/ 28 h 227"/>
                <a:gd name="T58" fmla="*/ 25 w 107"/>
                <a:gd name="T59" fmla="*/ 28 h 227"/>
                <a:gd name="T60" fmla="*/ 23 w 107"/>
                <a:gd name="T61" fmla="*/ 34 h 227"/>
                <a:gd name="T62" fmla="*/ 28 w 107"/>
                <a:gd name="T63" fmla="*/ 69 h 227"/>
                <a:gd name="T64" fmla="*/ 37 w 107"/>
                <a:gd name="T65" fmla="*/ 69 h 227"/>
                <a:gd name="T66" fmla="*/ 36 w 107"/>
                <a:gd name="T67" fmla="*/ 25 h 227"/>
                <a:gd name="T68" fmla="*/ 41 w 107"/>
                <a:gd name="T69" fmla="*/ 17 h 227"/>
                <a:gd name="T70" fmla="*/ 53 w 107"/>
                <a:gd name="T71" fmla="*/ 20 h 227"/>
                <a:gd name="T72" fmla="*/ 50 w 107"/>
                <a:gd name="T73" fmla="*/ 36 h 227"/>
                <a:gd name="T74" fmla="*/ 61 w 107"/>
                <a:gd name="T75" fmla="*/ 55 h 227"/>
                <a:gd name="T76" fmla="*/ 66 w 107"/>
                <a:gd name="T77" fmla="*/ 51 h 227"/>
                <a:gd name="T78" fmla="*/ 65 w 107"/>
                <a:gd name="T79" fmla="*/ 21 h 227"/>
                <a:gd name="T80" fmla="*/ 75 w 107"/>
                <a:gd name="T81" fmla="*/ 17 h 227"/>
                <a:gd name="T82" fmla="*/ 91 w 107"/>
                <a:gd name="T83" fmla="*/ 5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7" h="227">
                  <a:moveTo>
                    <a:pt x="100" y="24"/>
                  </a:moveTo>
                  <a:cubicBezTo>
                    <a:pt x="93" y="10"/>
                    <a:pt x="74" y="0"/>
                    <a:pt x="60" y="11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55" y="5"/>
                    <a:pt x="47" y="0"/>
                    <a:pt x="39" y="5"/>
                  </a:cubicBezTo>
                  <a:cubicBezTo>
                    <a:pt x="34" y="8"/>
                    <a:pt x="30" y="13"/>
                    <a:pt x="28" y="18"/>
                  </a:cubicBezTo>
                  <a:cubicBezTo>
                    <a:pt x="28" y="18"/>
                    <a:pt x="28" y="18"/>
                    <a:pt x="27" y="18"/>
                  </a:cubicBezTo>
                  <a:cubicBezTo>
                    <a:pt x="16" y="12"/>
                    <a:pt x="7" y="18"/>
                    <a:pt x="4" y="29"/>
                  </a:cubicBezTo>
                  <a:cubicBezTo>
                    <a:pt x="0" y="40"/>
                    <a:pt x="2" y="53"/>
                    <a:pt x="7" y="64"/>
                  </a:cubicBezTo>
                  <a:cubicBezTo>
                    <a:pt x="11" y="76"/>
                    <a:pt x="18" y="86"/>
                    <a:pt x="23" y="97"/>
                  </a:cubicBezTo>
                  <a:cubicBezTo>
                    <a:pt x="29" y="109"/>
                    <a:pt x="32" y="121"/>
                    <a:pt x="33" y="134"/>
                  </a:cubicBezTo>
                  <a:cubicBezTo>
                    <a:pt x="34" y="148"/>
                    <a:pt x="32" y="162"/>
                    <a:pt x="31" y="176"/>
                  </a:cubicBezTo>
                  <a:cubicBezTo>
                    <a:pt x="30" y="187"/>
                    <a:pt x="30" y="198"/>
                    <a:pt x="33" y="209"/>
                  </a:cubicBezTo>
                  <a:cubicBezTo>
                    <a:pt x="35" y="221"/>
                    <a:pt x="46" y="227"/>
                    <a:pt x="57" y="220"/>
                  </a:cubicBezTo>
                  <a:cubicBezTo>
                    <a:pt x="63" y="216"/>
                    <a:pt x="65" y="209"/>
                    <a:pt x="65" y="203"/>
                  </a:cubicBezTo>
                  <a:cubicBezTo>
                    <a:pt x="65" y="202"/>
                    <a:pt x="65" y="202"/>
                    <a:pt x="66" y="201"/>
                  </a:cubicBezTo>
                  <a:cubicBezTo>
                    <a:pt x="68" y="178"/>
                    <a:pt x="64" y="155"/>
                    <a:pt x="68" y="133"/>
                  </a:cubicBezTo>
                  <a:cubicBezTo>
                    <a:pt x="71" y="113"/>
                    <a:pt x="83" y="96"/>
                    <a:pt x="92" y="78"/>
                  </a:cubicBezTo>
                  <a:cubicBezTo>
                    <a:pt x="100" y="62"/>
                    <a:pt x="107" y="42"/>
                    <a:pt x="100" y="24"/>
                  </a:cubicBezTo>
                  <a:close/>
                  <a:moveTo>
                    <a:pt x="91" y="51"/>
                  </a:moveTo>
                  <a:cubicBezTo>
                    <a:pt x="88" y="66"/>
                    <a:pt x="79" y="80"/>
                    <a:pt x="71" y="94"/>
                  </a:cubicBezTo>
                  <a:cubicBezTo>
                    <a:pt x="64" y="109"/>
                    <a:pt x="58" y="123"/>
                    <a:pt x="57" y="140"/>
                  </a:cubicBezTo>
                  <a:cubicBezTo>
                    <a:pt x="56" y="148"/>
                    <a:pt x="56" y="156"/>
                    <a:pt x="56" y="164"/>
                  </a:cubicBezTo>
                  <a:cubicBezTo>
                    <a:pt x="54" y="163"/>
                    <a:pt x="51" y="162"/>
                    <a:pt x="48" y="163"/>
                  </a:cubicBezTo>
                  <a:cubicBezTo>
                    <a:pt x="46" y="163"/>
                    <a:pt x="44" y="163"/>
                    <a:pt x="42" y="164"/>
                  </a:cubicBezTo>
                  <a:cubicBezTo>
                    <a:pt x="43" y="154"/>
                    <a:pt x="44" y="144"/>
                    <a:pt x="43" y="135"/>
                  </a:cubicBezTo>
                  <a:cubicBezTo>
                    <a:pt x="43" y="125"/>
                    <a:pt x="42" y="116"/>
                    <a:pt x="38" y="107"/>
                  </a:cubicBezTo>
                  <a:cubicBezTo>
                    <a:pt x="35" y="98"/>
                    <a:pt x="31" y="91"/>
                    <a:pt x="27" y="83"/>
                  </a:cubicBezTo>
                  <a:cubicBezTo>
                    <a:pt x="22" y="74"/>
                    <a:pt x="17" y="66"/>
                    <a:pt x="15" y="56"/>
                  </a:cubicBezTo>
                  <a:cubicBezTo>
                    <a:pt x="12" y="48"/>
                    <a:pt x="10" y="36"/>
                    <a:pt x="15" y="28"/>
                  </a:cubicBezTo>
                  <a:cubicBezTo>
                    <a:pt x="17" y="24"/>
                    <a:pt x="21" y="25"/>
                    <a:pt x="25" y="28"/>
                  </a:cubicBezTo>
                  <a:cubicBezTo>
                    <a:pt x="24" y="30"/>
                    <a:pt x="24" y="32"/>
                    <a:pt x="23" y="34"/>
                  </a:cubicBezTo>
                  <a:cubicBezTo>
                    <a:pt x="22" y="46"/>
                    <a:pt x="23" y="58"/>
                    <a:pt x="28" y="69"/>
                  </a:cubicBezTo>
                  <a:cubicBezTo>
                    <a:pt x="30" y="73"/>
                    <a:pt x="35" y="71"/>
                    <a:pt x="37" y="69"/>
                  </a:cubicBezTo>
                  <a:cubicBezTo>
                    <a:pt x="46" y="57"/>
                    <a:pt x="46" y="37"/>
                    <a:pt x="36" y="25"/>
                  </a:cubicBezTo>
                  <a:cubicBezTo>
                    <a:pt x="37" y="22"/>
                    <a:pt x="39" y="19"/>
                    <a:pt x="41" y="17"/>
                  </a:cubicBezTo>
                  <a:cubicBezTo>
                    <a:pt x="46" y="11"/>
                    <a:pt x="50" y="15"/>
                    <a:pt x="53" y="20"/>
                  </a:cubicBezTo>
                  <a:cubicBezTo>
                    <a:pt x="51" y="25"/>
                    <a:pt x="50" y="31"/>
                    <a:pt x="50" y="36"/>
                  </a:cubicBezTo>
                  <a:cubicBezTo>
                    <a:pt x="49" y="44"/>
                    <a:pt x="52" y="55"/>
                    <a:pt x="61" y="55"/>
                  </a:cubicBezTo>
                  <a:cubicBezTo>
                    <a:pt x="64" y="55"/>
                    <a:pt x="66" y="53"/>
                    <a:pt x="66" y="51"/>
                  </a:cubicBezTo>
                  <a:cubicBezTo>
                    <a:pt x="69" y="41"/>
                    <a:pt x="69" y="30"/>
                    <a:pt x="65" y="21"/>
                  </a:cubicBezTo>
                  <a:cubicBezTo>
                    <a:pt x="67" y="18"/>
                    <a:pt x="71" y="16"/>
                    <a:pt x="75" y="17"/>
                  </a:cubicBezTo>
                  <a:cubicBezTo>
                    <a:pt x="92" y="18"/>
                    <a:pt x="94" y="38"/>
                    <a:pt x="91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iśḻiḓè">
              <a:extLst>
                <a:ext uri="{FF2B5EF4-FFF2-40B4-BE49-F238E27FC236}">
                  <a16:creationId xmlns:a16="http://schemas.microsoft.com/office/drawing/2014/main" id="{A1F0BB94-4E38-6840-A8C8-947CE27DAF67}"/>
                </a:ext>
              </a:extLst>
            </p:cNvPr>
            <p:cNvSpPr/>
            <p:nvPr/>
          </p:nvSpPr>
          <p:spPr bwMode="auto">
            <a:xfrm>
              <a:off x="7402513" y="4208463"/>
              <a:ext cx="1179513" cy="153988"/>
            </a:xfrm>
            <a:custGeom>
              <a:avLst/>
              <a:gdLst>
                <a:gd name="T0" fmla="*/ 182 w 192"/>
                <a:gd name="T1" fmla="*/ 25 h 25"/>
                <a:gd name="T2" fmla="*/ 10 w 192"/>
                <a:gd name="T3" fmla="*/ 25 h 25"/>
                <a:gd name="T4" fmla="*/ 0 w 192"/>
                <a:gd name="T5" fmla="*/ 15 h 25"/>
                <a:gd name="T6" fmla="*/ 0 w 192"/>
                <a:gd name="T7" fmla="*/ 10 h 25"/>
                <a:gd name="T8" fmla="*/ 10 w 192"/>
                <a:gd name="T9" fmla="*/ 0 h 25"/>
                <a:gd name="T10" fmla="*/ 182 w 192"/>
                <a:gd name="T11" fmla="*/ 0 h 25"/>
                <a:gd name="T12" fmla="*/ 192 w 192"/>
                <a:gd name="T13" fmla="*/ 10 h 25"/>
                <a:gd name="T14" fmla="*/ 192 w 192"/>
                <a:gd name="T15" fmla="*/ 15 h 25"/>
                <a:gd name="T16" fmla="*/ 182 w 192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25">
                  <a:moveTo>
                    <a:pt x="182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5" y="25"/>
                    <a:pt x="0" y="20"/>
                    <a:pt x="0" y="1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7" y="0"/>
                    <a:pt x="192" y="5"/>
                    <a:pt x="192" y="10"/>
                  </a:cubicBezTo>
                  <a:cubicBezTo>
                    <a:pt x="192" y="15"/>
                    <a:pt x="192" y="15"/>
                    <a:pt x="192" y="15"/>
                  </a:cubicBezTo>
                  <a:cubicBezTo>
                    <a:pt x="192" y="20"/>
                    <a:pt x="187" y="25"/>
                    <a:pt x="182" y="2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îślide">
              <a:extLst>
                <a:ext uri="{FF2B5EF4-FFF2-40B4-BE49-F238E27FC236}">
                  <a16:creationId xmlns:a16="http://schemas.microsoft.com/office/drawing/2014/main" id="{22C8DDBC-417E-4A41-8F06-C33BDC69912E}"/>
                </a:ext>
              </a:extLst>
            </p:cNvPr>
            <p:cNvSpPr/>
            <p:nvPr/>
          </p:nvSpPr>
          <p:spPr bwMode="auto">
            <a:xfrm>
              <a:off x="7402513" y="4454526"/>
              <a:ext cx="1179513" cy="134938"/>
            </a:xfrm>
            <a:custGeom>
              <a:avLst/>
              <a:gdLst>
                <a:gd name="T0" fmla="*/ 182 w 192"/>
                <a:gd name="T1" fmla="*/ 22 h 22"/>
                <a:gd name="T2" fmla="*/ 10 w 192"/>
                <a:gd name="T3" fmla="*/ 22 h 22"/>
                <a:gd name="T4" fmla="*/ 0 w 192"/>
                <a:gd name="T5" fmla="*/ 12 h 22"/>
                <a:gd name="T6" fmla="*/ 0 w 192"/>
                <a:gd name="T7" fmla="*/ 10 h 22"/>
                <a:gd name="T8" fmla="*/ 10 w 192"/>
                <a:gd name="T9" fmla="*/ 0 h 22"/>
                <a:gd name="T10" fmla="*/ 182 w 192"/>
                <a:gd name="T11" fmla="*/ 0 h 22"/>
                <a:gd name="T12" fmla="*/ 192 w 192"/>
                <a:gd name="T13" fmla="*/ 10 h 22"/>
                <a:gd name="T14" fmla="*/ 192 w 192"/>
                <a:gd name="T15" fmla="*/ 12 h 22"/>
                <a:gd name="T16" fmla="*/ 182 w 192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22">
                  <a:moveTo>
                    <a:pt x="182" y="22"/>
                  </a:moveTo>
                  <a:cubicBezTo>
                    <a:pt x="10" y="22"/>
                    <a:pt x="10" y="22"/>
                    <a:pt x="10" y="22"/>
                  </a:cubicBezTo>
                  <a:cubicBezTo>
                    <a:pt x="5" y="22"/>
                    <a:pt x="0" y="18"/>
                    <a:pt x="0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7" y="0"/>
                    <a:pt x="192" y="4"/>
                    <a:pt x="192" y="10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8"/>
                    <a:pt x="187" y="22"/>
                    <a:pt x="182" y="2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8752575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4C99531-C696-9248-BD23-041853E03953}"/>
              </a:ext>
            </a:extLst>
          </p:cNvPr>
          <p:cNvSpPr txBox="1"/>
          <p:nvPr/>
        </p:nvSpPr>
        <p:spPr>
          <a:xfrm>
            <a:off x="5961482" y="2483786"/>
            <a:ext cx="35209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conditions: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dirty="0" err="1"/>
              <a:t>B.value</a:t>
            </a:r>
            <a:r>
              <a:rPr kumimoji="1" lang="en" altLang="zh-CN" dirty="0"/>
              <a:t> == </a:t>
            </a:r>
            <a:r>
              <a:rPr kumimoji="1" lang="en" altLang="zh-CN" dirty="0" err="1"/>
              <a:t>C.value</a:t>
            </a:r>
            <a:endParaRPr kumimoji="1" lang="e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dirty="0" err="1"/>
              <a:t>A.id</a:t>
            </a:r>
            <a:r>
              <a:rPr kumimoji="1" lang="en" altLang="zh-CN" dirty="0"/>
              <a:t> == </a:t>
            </a:r>
            <a:r>
              <a:rPr kumimoji="1" lang="en" altLang="zh-CN" dirty="0" err="1"/>
              <a:t>B.id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dirty="0" err="1"/>
              <a:t>A.id</a:t>
            </a:r>
            <a:r>
              <a:rPr kumimoji="1" lang="en" altLang="zh-CN" dirty="0"/>
              <a:t> &gt; 1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dirty="0" err="1"/>
              <a:t>A.value</a:t>
            </a:r>
            <a:r>
              <a:rPr kumimoji="1" lang="en" altLang="zh-CN" dirty="0"/>
              <a:t> &gt; 42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dirty="0" err="1"/>
              <a:t>B.value</a:t>
            </a:r>
            <a:r>
              <a:rPr kumimoji="1" lang="en" altLang="zh-CN" dirty="0"/>
              <a:t> &lt;233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dirty="0" err="1"/>
              <a:t>C.id</a:t>
            </a:r>
            <a:r>
              <a:rPr kumimoji="1" lang="en" altLang="zh-CN" dirty="0"/>
              <a:t> &lt; 666</a:t>
            </a:r>
            <a:endParaRPr kumimoji="1" lang="zh-CN" altLang="en-US" dirty="0"/>
          </a:p>
        </p:txBody>
      </p:sp>
      <p:sp>
        <p:nvSpPr>
          <p:cNvPr id="136" name="Freeform 1"/>
          <p:cNvSpPr/>
          <p:nvPr/>
        </p:nvSpPr>
        <p:spPr>
          <a:xfrm>
            <a:off x="-4684" y="-9450"/>
            <a:ext cx="12192519" cy="658022"/>
          </a:xfrm>
          <a:custGeom>
            <a:avLst/>
            <a:gdLst/>
            <a:ahLst/>
            <a:cxnLst/>
            <a:rect l="l" t="t" r="r" b="b"/>
            <a:pathLst>
              <a:path w="11560314" h="623902">
                <a:moveTo>
                  <a:pt x="11560315" y="623903"/>
                </a:moveTo>
                <a:lnTo>
                  <a:pt x="0" y="623903"/>
                </a:lnTo>
                <a:lnTo>
                  <a:pt x="0" y="0"/>
                </a:lnTo>
                <a:lnTo>
                  <a:pt x="11560315" y="0"/>
                </a:lnTo>
                <a:lnTo>
                  <a:pt x="11560315" y="623903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137" name="Freeform 2"/>
          <p:cNvSpPr/>
          <p:nvPr/>
        </p:nvSpPr>
        <p:spPr>
          <a:xfrm>
            <a:off x="-536063" y="-5574"/>
            <a:ext cx="929979" cy="929979"/>
          </a:xfrm>
          <a:custGeom>
            <a:avLst/>
            <a:gdLst/>
            <a:ahLst/>
            <a:cxnLst/>
            <a:rect l="l" t="t" r="r" b="b"/>
            <a:pathLst>
              <a:path w="881758" h="881758">
                <a:moveTo>
                  <a:pt x="881758" y="440879"/>
                </a:moveTo>
                <a:cubicBezTo>
                  <a:pt x="881758" y="684371"/>
                  <a:pt x="684372" y="881757"/>
                  <a:pt x="440879" y="881757"/>
                </a:cubicBezTo>
                <a:cubicBezTo>
                  <a:pt x="197386" y="881757"/>
                  <a:pt x="0" y="684371"/>
                  <a:pt x="0" y="440879"/>
                </a:cubicBezTo>
                <a:cubicBezTo>
                  <a:pt x="0" y="197386"/>
                  <a:pt x="197386" y="0"/>
                  <a:pt x="440879" y="0"/>
                </a:cubicBezTo>
                <a:cubicBezTo>
                  <a:pt x="684372" y="0"/>
                  <a:pt x="881758" y="197386"/>
                  <a:pt x="881758" y="440879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138" name="TextBox 3"/>
          <p:cNvSpPr txBox="1"/>
          <p:nvPr/>
        </p:nvSpPr>
        <p:spPr>
          <a:xfrm>
            <a:off x="507626" y="110874"/>
            <a:ext cx="4123188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latinLnBrk="1">
              <a:lnSpc>
                <a:spcPct val="116199"/>
              </a:lnSpc>
            </a:pPr>
            <a:r>
              <a:rPr lang="en-US" sz="2531" dirty="0">
                <a:solidFill>
                  <a:srgbClr val="FFFFFF"/>
                </a:solidFill>
                <a:latin typeface="Microsoft YaHei"/>
                <a:ea typeface="Microsoft YaHei"/>
              </a:rPr>
              <a:t>AP</a:t>
            </a:r>
            <a:r>
              <a:rPr lang="zh-CN" altLang="en-US" sz="2531" dirty="0">
                <a:solidFill>
                  <a:srgbClr val="FFFFFF"/>
                </a:solidFill>
                <a:latin typeface="Microsoft YaHei"/>
                <a:ea typeface="Microsoft YaHei"/>
              </a:rPr>
              <a:t>流程示例</a:t>
            </a:r>
          </a:p>
        </p:txBody>
      </p:sp>
      <p:sp>
        <p:nvSpPr>
          <p:cNvPr id="139" name="Freeform 4"/>
          <p:cNvSpPr/>
          <p:nvPr/>
        </p:nvSpPr>
        <p:spPr>
          <a:xfrm>
            <a:off x="1600" y="6728747"/>
            <a:ext cx="12192519" cy="139943"/>
          </a:xfrm>
          <a:custGeom>
            <a:avLst/>
            <a:gdLst/>
            <a:ahLst/>
            <a:cxnLst/>
            <a:rect l="l" t="t" r="r" b="b"/>
            <a:pathLst>
              <a:path w="11560314" h="132687">
                <a:moveTo>
                  <a:pt x="11560314" y="132686"/>
                </a:moveTo>
                <a:lnTo>
                  <a:pt x="0" y="132686"/>
                </a:lnTo>
                <a:lnTo>
                  <a:pt x="0" y="0"/>
                </a:lnTo>
                <a:lnTo>
                  <a:pt x="11560314" y="0"/>
                </a:lnTo>
                <a:lnTo>
                  <a:pt x="11560314" y="132686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CE4ABF-B1F7-364A-B89B-460012F1C850}"/>
              </a:ext>
            </a:extLst>
          </p:cNvPr>
          <p:cNvSpPr/>
          <p:nvPr/>
        </p:nvSpPr>
        <p:spPr>
          <a:xfrm>
            <a:off x="941273" y="2407498"/>
            <a:ext cx="45404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A.id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A.value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B.value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A, B, C  </a:t>
            </a:r>
            <a:endParaRPr lang="en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B.value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C.value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AND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A.id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B.id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AND 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A.id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1  </a:t>
            </a:r>
            <a:endParaRPr lang="en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AND 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A.value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42  </a:t>
            </a:r>
            <a:endParaRPr lang="en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AND 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B.value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&lt;233  </a:t>
            </a:r>
            <a:endParaRPr lang="en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AND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C.id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666;  </a:t>
            </a:r>
            <a:endParaRPr lang="en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08E882-DF88-5E4E-AC6B-9EE417AFB0C4}"/>
              </a:ext>
            </a:extLst>
          </p:cNvPr>
          <p:cNvSpPr txBox="1"/>
          <p:nvPr/>
        </p:nvSpPr>
        <p:spPr>
          <a:xfrm>
            <a:off x="9254317" y="3305584"/>
            <a:ext cx="1597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columns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A.id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A.value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B.value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32E710-1D4F-164C-8371-0438E7EC1DB4}"/>
              </a:ext>
            </a:extLst>
          </p:cNvPr>
          <p:cNvSpPr txBox="1"/>
          <p:nvPr/>
        </p:nvSpPr>
        <p:spPr>
          <a:xfrm>
            <a:off x="8203282" y="3314782"/>
            <a:ext cx="1073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C</a:t>
            </a:r>
          </a:p>
        </p:txBody>
      </p:sp>
      <p:pic>
        <p:nvPicPr>
          <p:cNvPr id="24" name="Picture 4" descr="185D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2788" y="-68340"/>
            <a:ext cx="996732" cy="9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左大括号 52">
            <a:extLst>
              <a:ext uri="{FF2B5EF4-FFF2-40B4-BE49-F238E27FC236}">
                <a16:creationId xmlns:a16="http://schemas.microsoft.com/office/drawing/2014/main" id="{4155CF65-0EE2-BD46-A13A-90847E0E6695}"/>
              </a:ext>
            </a:extLst>
          </p:cNvPr>
          <p:cNvSpPr/>
          <p:nvPr/>
        </p:nvSpPr>
        <p:spPr>
          <a:xfrm>
            <a:off x="5713163" y="2873744"/>
            <a:ext cx="248319" cy="460362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左大括号 60">
            <a:extLst>
              <a:ext uri="{FF2B5EF4-FFF2-40B4-BE49-F238E27FC236}">
                <a16:creationId xmlns:a16="http://schemas.microsoft.com/office/drawing/2014/main" id="{1E0DE2AF-2F2B-FF40-A6B4-93BC78B2FD90}"/>
              </a:ext>
            </a:extLst>
          </p:cNvPr>
          <p:cNvSpPr/>
          <p:nvPr/>
        </p:nvSpPr>
        <p:spPr>
          <a:xfrm>
            <a:off x="5713163" y="3427683"/>
            <a:ext cx="248319" cy="921446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5973D53-7A3D-6C42-BE9E-9AFE5D76688D}"/>
              </a:ext>
            </a:extLst>
          </p:cNvPr>
          <p:cNvGrpSpPr/>
          <p:nvPr/>
        </p:nvGrpSpPr>
        <p:grpSpPr>
          <a:xfrm>
            <a:off x="507626" y="924405"/>
            <a:ext cx="4147784" cy="617701"/>
            <a:chOff x="815035" y="1050526"/>
            <a:chExt cx="4147784" cy="617701"/>
          </a:xfrm>
        </p:grpSpPr>
        <p:cxnSp>
          <p:nvCxnSpPr>
            <p:cNvPr id="56" name="直接连接符 3">
              <a:extLst>
                <a:ext uri="{FF2B5EF4-FFF2-40B4-BE49-F238E27FC236}">
                  <a16:creationId xmlns:a16="http://schemas.microsoft.com/office/drawing/2014/main" id="{FE2ED08B-7A80-4140-937C-7BAF6034C8A4}"/>
                </a:ext>
              </a:extLst>
            </p:cNvPr>
            <p:cNvCxnSpPr>
              <a:cxnSpLocks/>
              <a:stCxn id="60" idx="0"/>
              <a:endCxn id="76" idx="0"/>
            </p:cNvCxnSpPr>
            <p:nvPr/>
          </p:nvCxnSpPr>
          <p:spPr>
            <a:xfrm>
              <a:off x="1253616" y="1149244"/>
              <a:ext cx="3270621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iŝlíḓé">
              <a:extLst>
                <a:ext uri="{FF2B5EF4-FFF2-40B4-BE49-F238E27FC236}">
                  <a16:creationId xmlns:a16="http://schemas.microsoft.com/office/drawing/2014/main" id="{42AC6B1C-D425-9D4F-A456-287D63ACA479}"/>
                </a:ext>
              </a:extLst>
            </p:cNvPr>
            <p:cNvGrpSpPr/>
            <p:nvPr/>
          </p:nvGrpSpPr>
          <p:grpSpPr>
            <a:xfrm>
              <a:off x="815035" y="1050526"/>
              <a:ext cx="877163" cy="617701"/>
              <a:chOff x="767408" y="4221088"/>
              <a:chExt cx="877163" cy="617701"/>
            </a:xfrm>
          </p:grpSpPr>
          <p:sp>
            <p:nvSpPr>
              <p:cNvPr id="60" name="îṣ1îḍé">
                <a:extLst>
                  <a:ext uri="{FF2B5EF4-FFF2-40B4-BE49-F238E27FC236}">
                    <a16:creationId xmlns:a16="http://schemas.microsoft.com/office/drawing/2014/main" id="{02D3BF31-CA86-4041-A0B8-70B875D9924A}"/>
                  </a:ext>
                </a:extLst>
              </p:cNvPr>
              <p:cNvSpPr/>
              <p:nvPr/>
            </p:nvSpPr>
            <p:spPr>
              <a:xfrm>
                <a:off x="1107271" y="4221088"/>
                <a:ext cx="197436" cy="1974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17274C"/>
              </a:solidFill>
              <a:ln w="114300">
                <a:noFill/>
                <a:round/>
              </a:ln>
            </p:spPr>
            <p:txBody>
              <a:bodyPr lIns="0" tIns="0" rIns="0" bIns="0" anchor="ctr"/>
              <a:lstStyle/>
              <a:p>
                <a:pPr marL="40639" marR="40639" lvl="0" algn="l" defTabSz="914400">
                  <a:defRPr sz="14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200"/>
              </a:p>
            </p:txBody>
          </p:sp>
          <p:sp>
            <p:nvSpPr>
              <p:cNvPr id="62" name="îŝḻiḓè">
                <a:extLst>
                  <a:ext uri="{FF2B5EF4-FFF2-40B4-BE49-F238E27FC236}">
                    <a16:creationId xmlns:a16="http://schemas.microsoft.com/office/drawing/2014/main" id="{B5714CE8-CE73-9349-A227-F18CCD45581E}"/>
                  </a:ext>
                </a:extLst>
              </p:cNvPr>
              <p:cNvSpPr txBox="1"/>
              <p:nvPr/>
            </p:nvSpPr>
            <p:spPr>
              <a:xfrm>
                <a:off x="767408" y="4469457"/>
                <a:ext cx="877163" cy="36933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400" b="1" dirty="0"/>
                  <a:t>词法分析</a:t>
                </a:r>
                <a:endParaRPr lang="en-US" altLang="zh-CN" sz="1400" b="1" dirty="0"/>
              </a:p>
            </p:txBody>
          </p:sp>
        </p:grpSp>
        <p:grpSp>
          <p:nvGrpSpPr>
            <p:cNvPr id="63" name="i$ľîďê">
              <a:extLst>
                <a:ext uri="{FF2B5EF4-FFF2-40B4-BE49-F238E27FC236}">
                  <a16:creationId xmlns:a16="http://schemas.microsoft.com/office/drawing/2014/main" id="{B79AE643-0CBF-BD4A-AE2C-D4FBBC0A8AE5}"/>
                </a:ext>
              </a:extLst>
            </p:cNvPr>
            <p:cNvGrpSpPr/>
            <p:nvPr/>
          </p:nvGrpSpPr>
          <p:grpSpPr>
            <a:xfrm>
              <a:off x="1905242" y="1050526"/>
              <a:ext cx="877163" cy="617701"/>
              <a:chOff x="2030118" y="4221088"/>
              <a:chExt cx="877163" cy="617701"/>
            </a:xfrm>
          </p:grpSpPr>
          <p:sp>
            <p:nvSpPr>
              <p:cNvPr id="64" name="ïṣḷîḍe">
                <a:extLst>
                  <a:ext uri="{FF2B5EF4-FFF2-40B4-BE49-F238E27FC236}">
                    <a16:creationId xmlns:a16="http://schemas.microsoft.com/office/drawing/2014/main" id="{3C54B89E-3770-9244-A088-D83235E74112}"/>
                  </a:ext>
                </a:extLst>
              </p:cNvPr>
              <p:cNvSpPr/>
              <p:nvPr/>
            </p:nvSpPr>
            <p:spPr>
              <a:xfrm>
                <a:off x="2369981" y="4221088"/>
                <a:ext cx="197436" cy="1974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17274C"/>
              </a:solidFill>
              <a:ln w="114300">
                <a:noFill/>
                <a:round/>
              </a:ln>
            </p:spPr>
            <p:txBody>
              <a:bodyPr lIns="0" tIns="0" rIns="0" bIns="0" anchor="ctr"/>
              <a:lstStyle/>
              <a:p>
                <a:pPr marL="40639" marR="40639" lvl="0" algn="l" defTabSz="914400">
                  <a:defRPr sz="14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200"/>
              </a:p>
            </p:txBody>
          </p:sp>
          <p:sp>
            <p:nvSpPr>
              <p:cNvPr id="71" name="íṣḷide">
                <a:extLst>
                  <a:ext uri="{FF2B5EF4-FFF2-40B4-BE49-F238E27FC236}">
                    <a16:creationId xmlns:a16="http://schemas.microsoft.com/office/drawing/2014/main" id="{776BDD40-D1B1-904F-BC56-FBF8E5BBE36D}"/>
                  </a:ext>
                </a:extLst>
              </p:cNvPr>
              <p:cNvSpPr txBox="1"/>
              <p:nvPr/>
            </p:nvSpPr>
            <p:spPr>
              <a:xfrm>
                <a:off x="2030118" y="4469457"/>
                <a:ext cx="877163" cy="36933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400" b="1" dirty="0"/>
                  <a:t>语法分析</a:t>
                </a:r>
                <a:endParaRPr lang="en-US" altLang="zh-CN" sz="1400" b="1" dirty="0"/>
              </a:p>
            </p:txBody>
          </p:sp>
        </p:grpSp>
        <p:grpSp>
          <p:nvGrpSpPr>
            <p:cNvPr id="72" name="îṣ1îḍé">
              <a:extLst>
                <a:ext uri="{FF2B5EF4-FFF2-40B4-BE49-F238E27FC236}">
                  <a16:creationId xmlns:a16="http://schemas.microsoft.com/office/drawing/2014/main" id="{F8CDDBB7-D55A-6042-939C-2E3E25B41BC4}"/>
                </a:ext>
              </a:extLst>
            </p:cNvPr>
            <p:cNvGrpSpPr/>
            <p:nvPr/>
          </p:nvGrpSpPr>
          <p:grpSpPr>
            <a:xfrm>
              <a:off x="2995449" y="1050526"/>
              <a:ext cx="877163" cy="617701"/>
              <a:chOff x="3292828" y="4221088"/>
              <a:chExt cx="877163" cy="617701"/>
            </a:xfrm>
          </p:grpSpPr>
          <p:sp>
            <p:nvSpPr>
              <p:cNvPr id="73" name="íšḻiḓè">
                <a:extLst>
                  <a:ext uri="{FF2B5EF4-FFF2-40B4-BE49-F238E27FC236}">
                    <a16:creationId xmlns:a16="http://schemas.microsoft.com/office/drawing/2014/main" id="{64694289-802D-B74D-A6A3-4FB666B7DAB6}"/>
                  </a:ext>
                </a:extLst>
              </p:cNvPr>
              <p:cNvSpPr/>
              <p:nvPr/>
            </p:nvSpPr>
            <p:spPr>
              <a:xfrm>
                <a:off x="3632691" y="4221088"/>
                <a:ext cx="197436" cy="1974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6350">
                <a:solidFill>
                  <a:srgbClr val="17274C"/>
                </a:solidFill>
                <a:round/>
              </a:ln>
            </p:spPr>
            <p:txBody>
              <a:bodyPr lIns="0" tIns="0" rIns="0" bIns="0" anchor="ctr"/>
              <a:lstStyle/>
              <a:p>
                <a:pPr marL="40639" marR="40639" lvl="0" algn="l" defTabSz="914400">
                  <a:defRPr sz="14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200"/>
              </a:p>
            </p:txBody>
          </p:sp>
          <p:sp>
            <p:nvSpPr>
              <p:cNvPr id="74" name="iŝḷiďé">
                <a:extLst>
                  <a:ext uri="{FF2B5EF4-FFF2-40B4-BE49-F238E27FC236}">
                    <a16:creationId xmlns:a16="http://schemas.microsoft.com/office/drawing/2014/main" id="{99DDA959-A47E-0241-A994-95CCD0636320}"/>
                  </a:ext>
                </a:extLst>
              </p:cNvPr>
              <p:cNvSpPr txBox="1"/>
              <p:nvPr/>
            </p:nvSpPr>
            <p:spPr>
              <a:xfrm>
                <a:off x="3292828" y="4469457"/>
                <a:ext cx="877163" cy="36933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400" b="1" dirty="0"/>
                  <a:t>生成</a:t>
                </a:r>
                <a:r>
                  <a:rPr lang="en-US" altLang="zh-CN" sz="1400" b="1" dirty="0"/>
                  <a:t>AST</a:t>
                </a:r>
              </a:p>
            </p:txBody>
          </p:sp>
        </p:grpSp>
        <p:grpSp>
          <p:nvGrpSpPr>
            <p:cNvPr id="75" name="íS1íḋe">
              <a:extLst>
                <a:ext uri="{FF2B5EF4-FFF2-40B4-BE49-F238E27FC236}">
                  <a16:creationId xmlns:a16="http://schemas.microsoft.com/office/drawing/2014/main" id="{C9D210E7-5054-EC49-8796-7C8BFFFF68BD}"/>
                </a:ext>
              </a:extLst>
            </p:cNvPr>
            <p:cNvGrpSpPr/>
            <p:nvPr/>
          </p:nvGrpSpPr>
          <p:grpSpPr>
            <a:xfrm>
              <a:off x="4085656" y="1050526"/>
              <a:ext cx="877163" cy="617701"/>
              <a:chOff x="4555538" y="4221088"/>
              <a:chExt cx="877163" cy="617701"/>
            </a:xfrm>
          </p:grpSpPr>
          <p:sp>
            <p:nvSpPr>
              <p:cNvPr id="76" name="iṧḻíḍé">
                <a:extLst>
                  <a:ext uri="{FF2B5EF4-FFF2-40B4-BE49-F238E27FC236}">
                    <a16:creationId xmlns:a16="http://schemas.microsoft.com/office/drawing/2014/main" id="{4E033F7E-7F21-DA4D-9AA1-21092700B586}"/>
                  </a:ext>
                </a:extLst>
              </p:cNvPr>
              <p:cNvSpPr/>
              <p:nvPr/>
            </p:nvSpPr>
            <p:spPr>
              <a:xfrm>
                <a:off x="4895401" y="4221088"/>
                <a:ext cx="197436" cy="1974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6350">
                <a:solidFill>
                  <a:srgbClr val="17274C"/>
                </a:solidFill>
                <a:round/>
              </a:ln>
            </p:spPr>
            <p:txBody>
              <a:bodyPr lIns="0" tIns="0" rIns="0" bIns="0" anchor="ctr"/>
              <a:lstStyle/>
              <a:p>
                <a:pPr marL="40639" marR="40639" lvl="0" algn="l" defTabSz="914400">
                  <a:defRPr sz="14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200"/>
              </a:p>
            </p:txBody>
          </p:sp>
          <p:sp>
            <p:nvSpPr>
              <p:cNvPr id="77" name="iṩľiḋê">
                <a:extLst>
                  <a:ext uri="{FF2B5EF4-FFF2-40B4-BE49-F238E27FC236}">
                    <a16:creationId xmlns:a16="http://schemas.microsoft.com/office/drawing/2014/main" id="{A29E533A-2ABF-094D-A9A5-3F5A7E9E1161}"/>
                  </a:ext>
                </a:extLst>
              </p:cNvPr>
              <p:cNvSpPr txBox="1"/>
              <p:nvPr/>
            </p:nvSpPr>
            <p:spPr>
              <a:xfrm>
                <a:off x="4555538" y="4469457"/>
                <a:ext cx="877163" cy="36933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400" b="1" dirty="0"/>
                  <a:t>生成代码</a:t>
                </a:r>
                <a:endParaRPr lang="en-US" altLang="zh-CN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0711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9" grpId="0"/>
      <p:bldP spid="53" grpId="0" animBg="1"/>
      <p:bldP spid="6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4C99531-C696-9248-BD23-041853E03953}"/>
              </a:ext>
            </a:extLst>
          </p:cNvPr>
          <p:cNvSpPr txBox="1"/>
          <p:nvPr/>
        </p:nvSpPr>
        <p:spPr>
          <a:xfrm>
            <a:off x="631241" y="1989116"/>
            <a:ext cx="35209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conditions: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dirty="0" err="1"/>
              <a:t>B.value</a:t>
            </a:r>
            <a:r>
              <a:rPr kumimoji="1" lang="en" altLang="zh-CN" dirty="0"/>
              <a:t> == </a:t>
            </a:r>
            <a:r>
              <a:rPr kumimoji="1" lang="en" altLang="zh-CN" dirty="0" err="1"/>
              <a:t>C.value</a:t>
            </a:r>
            <a:endParaRPr kumimoji="1" lang="e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dirty="0" err="1"/>
              <a:t>A.id</a:t>
            </a:r>
            <a:r>
              <a:rPr kumimoji="1" lang="en" altLang="zh-CN" dirty="0"/>
              <a:t> == </a:t>
            </a:r>
            <a:r>
              <a:rPr kumimoji="1" lang="en" altLang="zh-CN" dirty="0" err="1"/>
              <a:t>B.id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dirty="0" err="1"/>
              <a:t>A.id</a:t>
            </a:r>
            <a:r>
              <a:rPr kumimoji="1" lang="en" altLang="zh-CN" dirty="0"/>
              <a:t> &gt; 1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dirty="0" err="1"/>
              <a:t>A.value</a:t>
            </a:r>
            <a:r>
              <a:rPr kumimoji="1" lang="en" altLang="zh-CN" dirty="0"/>
              <a:t> &gt; 42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dirty="0" err="1"/>
              <a:t>B.value</a:t>
            </a:r>
            <a:r>
              <a:rPr kumimoji="1" lang="en" altLang="zh-CN" dirty="0"/>
              <a:t> &lt;233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dirty="0" err="1"/>
              <a:t>C.id</a:t>
            </a:r>
            <a:r>
              <a:rPr kumimoji="1" lang="en" altLang="zh-CN" dirty="0"/>
              <a:t> &lt; 666</a:t>
            </a:r>
            <a:endParaRPr kumimoji="1" lang="zh-CN" altLang="en-US" dirty="0"/>
          </a:p>
        </p:txBody>
      </p:sp>
      <p:sp>
        <p:nvSpPr>
          <p:cNvPr id="136" name="Freeform 1"/>
          <p:cNvSpPr/>
          <p:nvPr/>
        </p:nvSpPr>
        <p:spPr>
          <a:xfrm>
            <a:off x="-4684" y="-9450"/>
            <a:ext cx="12192519" cy="658022"/>
          </a:xfrm>
          <a:custGeom>
            <a:avLst/>
            <a:gdLst/>
            <a:ahLst/>
            <a:cxnLst/>
            <a:rect l="l" t="t" r="r" b="b"/>
            <a:pathLst>
              <a:path w="11560314" h="623902">
                <a:moveTo>
                  <a:pt x="11560315" y="623903"/>
                </a:moveTo>
                <a:lnTo>
                  <a:pt x="0" y="623903"/>
                </a:lnTo>
                <a:lnTo>
                  <a:pt x="0" y="0"/>
                </a:lnTo>
                <a:lnTo>
                  <a:pt x="11560315" y="0"/>
                </a:lnTo>
                <a:lnTo>
                  <a:pt x="11560315" y="623903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137" name="Freeform 2"/>
          <p:cNvSpPr/>
          <p:nvPr/>
        </p:nvSpPr>
        <p:spPr>
          <a:xfrm>
            <a:off x="-536063" y="-5574"/>
            <a:ext cx="929979" cy="929979"/>
          </a:xfrm>
          <a:custGeom>
            <a:avLst/>
            <a:gdLst/>
            <a:ahLst/>
            <a:cxnLst/>
            <a:rect l="l" t="t" r="r" b="b"/>
            <a:pathLst>
              <a:path w="881758" h="881758">
                <a:moveTo>
                  <a:pt x="881758" y="440879"/>
                </a:moveTo>
                <a:cubicBezTo>
                  <a:pt x="881758" y="684371"/>
                  <a:pt x="684372" y="881757"/>
                  <a:pt x="440879" y="881757"/>
                </a:cubicBezTo>
                <a:cubicBezTo>
                  <a:pt x="197386" y="881757"/>
                  <a:pt x="0" y="684371"/>
                  <a:pt x="0" y="440879"/>
                </a:cubicBezTo>
                <a:cubicBezTo>
                  <a:pt x="0" y="197386"/>
                  <a:pt x="197386" y="0"/>
                  <a:pt x="440879" y="0"/>
                </a:cubicBezTo>
                <a:cubicBezTo>
                  <a:pt x="684372" y="0"/>
                  <a:pt x="881758" y="197386"/>
                  <a:pt x="881758" y="440879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138" name="TextBox 3"/>
          <p:cNvSpPr txBox="1"/>
          <p:nvPr/>
        </p:nvSpPr>
        <p:spPr>
          <a:xfrm>
            <a:off x="507626" y="110874"/>
            <a:ext cx="4123188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latinLnBrk="1">
              <a:lnSpc>
                <a:spcPct val="116199"/>
              </a:lnSpc>
            </a:pPr>
            <a:r>
              <a:rPr lang="en-US" sz="2531" dirty="0">
                <a:solidFill>
                  <a:srgbClr val="FFFFFF"/>
                </a:solidFill>
                <a:latin typeface="Microsoft YaHei"/>
                <a:ea typeface="Microsoft YaHei"/>
              </a:rPr>
              <a:t>AP</a:t>
            </a:r>
            <a:r>
              <a:rPr lang="zh-CN" altLang="en-US" sz="2531" dirty="0">
                <a:solidFill>
                  <a:srgbClr val="FFFFFF"/>
                </a:solidFill>
                <a:latin typeface="Microsoft YaHei"/>
                <a:ea typeface="Microsoft YaHei"/>
              </a:rPr>
              <a:t>流程示例</a:t>
            </a:r>
          </a:p>
        </p:txBody>
      </p:sp>
      <p:sp>
        <p:nvSpPr>
          <p:cNvPr id="139" name="Freeform 4"/>
          <p:cNvSpPr/>
          <p:nvPr/>
        </p:nvSpPr>
        <p:spPr>
          <a:xfrm>
            <a:off x="1600" y="6728747"/>
            <a:ext cx="12192519" cy="139943"/>
          </a:xfrm>
          <a:custGeom>
            <a:avLst/>
            <a:gdLst/>
            <a:ahLst/>
            <a:cxnLst/>
            <a:rect l="l" t="t" r="r" b="b"/>
            <a:pathLst>
              <a:path w="11560314" h="132687">
                <a:moveTo>
                  <a:pt x="11560314" y="132686"/>
                </a:moveTo>
                <a:lnTo>
                  <a:pt x="0" y="132686"/>
                </a:lnTo>
                <a:lnTo>
                  <a:pt x="0" y="0"/>
                </a:lnTo>
                <a:lnTo>
                  <a:pt x="11560314" y="0"/>
                </a:lnTo>
                <a:lnTo>
                  <a:pt x="11560314" y="132686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08E882-DF88-5E4E-AC6B-9EE417AFB0C4}"/>
              </a:ext>
            </a:extLst>
          </p:cNvPr>
          <p:cNvSpPr txBox="1"/>
          <p:nvPr/>
        </p:nvSpPr>
        <p:spPr>
          <a:xfrm>
            <a:off x="3924076" y="2810914"/>
            <a:ext cx="1597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columns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A.id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A.value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B.value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32E710-1D4F-164C-8371-0438E7EC1DB4}"/>
              </a:ext>
            </a:extLst>
          </p:cNvPr>
          <p:cNvSpPr txBox="1"/>
          <p:nvPr/>
        </p:nvSpPr>
        <p:spPr>
          <a:xfrm>
            <a:off x="2873041" y="2820112"/>
            <a:ext cx="1073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C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35F08E-0296-5342-8645-E94054220C93}"/>
              </a:ext>
            </a:extLst>
          </p:cNvPr>
          <p:cNvSpPr txBox="1"/>
          <p:nvPr/>
        </p:nvSpPr>
        <p:spPr>
          <a:xfrm>
            <a:off x="5938344" y="5595368"/>
            <a:ext cx="1366344" cy="64633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/>
              <a:t>TableOp</a:t>
            </a:r>
            <a:endParaRPr kumimoji="1" lang="en-US" altLang="zh-CN" dirty="0"/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05E9BAA-A748-5F4A-800B-2D880864C643}"/>
              </a:ext>
            </a:extLst>
          </p:cNvPr>
          <p:cNvSpPr txBox="1"/>
          <p:nvPr/>
        </p:nvSpPr>
        <p:spPr>
          <a:xfrm>
            <a:off x="8080702" y="5592676"/>
            <a:ext cx="1366344" cy="64633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/>
              <a:t>TableOp</a:t>
            </a:r>
            <a:endParaRPr kumimoji="1" lang="en-US" altLang="zh-CN" dirty="0"/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983F92-315D-1A42-BDC5-E3567A3458F8}"/>
              </a:ext>
            </a:extLst>
          </p:cNvPr>
          <p:cNvSpPr txBox="1"/>
          <p:nvPr/>
        </p:nvSpPr>
        <p:spPr>
          <a:xfrm>
            <a:off x="10223060" y="5607708"/>
            <a:ext cx="1366344" cy="64633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/>
              <a:t>TableOp</a:t>
            </a:r>
            <a:endParaRPr kumimoji="1" lang="en-US" altLang="zh-CN" dirty="0"/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</a:t>
            </a:r>
          </a:p>
        </p:txBody>
      </p:sp>
      <p:pic>
        <p:nvPicPr>
          <p:cNvPr id="24" name="Picture 4" descr="185D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2788" y="-68340"/>
            <a:ext cx="996732" cy="9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组合 46">
            <a:extLst>
              <a:ext uri="{FF2B5EF4-FFF2-40B4-BE49-F238E27FC236}">
                <a16:creationId xmlns:a16="http://schemas.microsoft.com/office/drawing/2014/main" id="{FA119304-CF0E-B344-990B-5A7108F62428}"/>
              </a:ext>
            </a:extLst>
          </p:cNvPr>
          <p:cNvGrpSpPr/>
          <p:nvPr/>
        </p:nvGrpSpPr>
        <p:grpSpPr>
          <a:xfrm>
            <a:off x="5938344" y="4516814"/>
            <a:ext cx="1366344" cy="1078554"/>
            <a:chOff x="5938344" y="4516814"/>
            <a:chExt cx="1366344" cy="1078554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96E822C-3E2F-8049-B94A-4C01AFF2A831}"/>
                </a:ext>
              </a:extLst>
            </p:cNvPr>
            <p:cNvSpPr txBox="1"/>
            <p:nvPr/>
          </p:nvSpPr>
          <p:spPr>
            <a:xfrm>
              <a:off x="5938344" y="4516814"/>
              <a:ext cx="1366344" cy="584775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err="1"/>
                <a:t>FilterOp</a:t>
              </a:r>
              <a:endParaRPr kumimoji="1" lang="en-US" altLang="zh-CN" dirty="0"/>
            </a:p>
            <a:p>
              <a:pPr algn="ctr"/>
              <a:r>
                <a:rPr kumimoji="1" lang="en-US" altLang="zh-CN" sz="1400" dirty="0" err="1">
                  <a:solidFill>
                    <a:schemeClr val="tx1"/>
                  </a:solidFill>
                </a:rPr>
                <a:t>A.Id</a:t>
              </a:r>
              <a:r>
                <a:rPr kumimoji="1" lang="zh-CN" altLang="en-US" sz="14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&gt;</a:t>
              </a:r>
              <a:r>
                <a:rPr kumimoji="1" lang="zh-CN" altLang="en-US" sz="14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" name="直线连接符 2">
              <a:extLst>
                <a:ext uri="{FF2B5EF4-FFF2-40B4-BE49-F238E27FC236}">
                  <a16:creationId xmlns:a16="http://schemas.microsoft.com/office/drawing/2014/main" id="{CC870554-67BC-D346-A1B3-774C85572ED2}"/>
                </a:ext>
              </a:extLst>
            </p:cNvPr>
            <p:cNvCxnSpPr>
              <a:stCxn id="16" idx="2"/>
              <a:endCxn id="19" idx="0"/>
            </p:cNvCxnSpPr>
            <p:nvPr/>
          </p:nvCxnSpPr>
          <p:spPr>
            <a:xfrm>
              <a:off x="6621516" y="5101589"/>
              <a:ext cx="0" cy="4937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D4A2911-B320-7241-9B19-D5AD21414F79}"/>
              </a:ext>
            </a:extLst>
          </p:cNvPr>
          <p:cNvGrpSpPr/>
          <p:nvPr/>
        </p:nvGrpSpPr>
        <p:grpSpPr>
          <a:xfrm>
            <a:off x="5938345" y="3518552"/>
            <a:ext cx="1366344" cy="998262"/>
            <a:chOff x="5938345" y="3518552"/>
            <a:chExt cx="1366344" cy="998262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4F4B4A2-7265-964C-9370-66AF970644BE}"/>
                </a:ext>
              </a:extLst>
            </p:cNvPr>
            <p:cNvSpPr txBox="1"/>
            <p:nvPr/>
          </p:nvSpPr>
          <p:spPr>
            <a:xfrm>
              <a:off x="5938345" y="3518552"/>
              <a:ext cx="1366344" cy="584775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err="1"/>
                <a:t>FilterOp</a:t>
              </a:r>
              <a:endParaRPr kumimoji="1" lang="en-US" altLang="zh-CN" dirty="0"/>
            </a:p>
            <a:p>
              <a:pPr algn="ctr"/>
              <a:r>
                <a:rPr kumimoji="1" lang="en-US" altLang="zh-CN" sz="1400" dirty="0" err="1">
                  <a:solidFill>
                    <a:schemeClr val="tx1"/>
                  </a:solidFill>
                </a:rPr>
                <a:t>A.Value</a:t>
              </a:r>
              <a:r>
                <a:rPr kumimoji="1" lang="zh-CN" altLang="en-US" sz="14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&gt;</a:t>
              </a:r>
              <a:r>
                <a:rPr kumimoji="1" lang="zh-CN" altLang="en-US" sz="14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42</a:t>
              </a:r>
            </a:p>
          </p:txBody>
        </p:sp>
        <p:cxnSp>
          <p:nvCxnSpPr>
            <p:cNvPr id="5" name="直线连接符 4">
              <a:extLst>
                <a:ext uri="{FF2B5EF4-FFF2-40B4-BE49-F238E27FC236}">
                  <a16:creationId xmlns:a16="http://schemas.microsoft.com/office/drawing/2014/main" id="{66F3B44D-B7F9-FB42-90B0-EA47B1ADB060}"/>
                </a:ext>
              </a:extLst>
            </p:cNvPr>
            <p:cNvCxnSpPr>
              <a:stCxn id="22" idx="2"/>
              <a:endCxn id="16" idx="0"/>
            </p:cNvCxnSpPr>
            <p:nvPr/>
          </p:nvCxnSpPr>
          <p:spPr>
            <a:xfrm flipH="1">
              <a:off x="6621516" y="4103327"/>
              <a:ext cx="1" cy="413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15AD086-59AC-1B45-B271-50E870F4AC0C}"/>
              </a:ext>
            </a:extLst>
          </p:cNvPr>
          <p:cNvGrpSpPr/>
          <p:nvPr/>
        </p:nvGrpSpPr>
        <p:grpSpPr>
          <a:xfrm>
            <a:off x="8080702" y="4509704"/>
            <a:ext cx="1366344" cy="1082972"/>
            <a:chOff x="8080702" y="4509704"/>
            <a:chExt cx="1366344" cy="1082972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4FD5C82-ECD4-D94F-ACEA-68C4DB5B0BA5}"/>
                </a:ext>
              </a:extLst>
            </p:cNvPr>
            <p:cNvSpPr txBox="1"/>
            <p:nvPr/>
          </p:nvSpPr>
          <p:spPr>
            <a:xfrm>
              <a:off x="8080702" y="4509704"/>
              <a:ext cx="1366344" cy="584775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err="1"/>
                <a:t>FilterOp</a:t>
              </a:r>
              <a:endParaRPr kumimoji="1" lang="en-US" altLang="zh-CN" dirty="0"/>
            </a:p>
            <a:p>
              <a:pPr algn="ctr"/>
              <a:r>
                <a:rPr kumimoji="1" lang="en-US" altLang="zh-CN" sz="1400" dirty="0" err="1">
                  <a:solidFill>
                    <a:schemeClr val="tx1"/>
                  </a:solidFill>
                </a:rPr>
                <a:t>B.Value</a:t>
              </a:r>
              <a:r>
                <a:rPr kumimoji="1" lang="zh-CN" altLang="en-US" sz="14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&lt;</a:t>
              </a:r>
              <a:r>
                <a:rPr kumimoji="1" lang="zh-CN" altLang="en-US" sz="14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233</a:t>
              </a:r>
            </a:p>
          </p:txBody>
        </p: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012ED152-28E0-F54B-9E8D-107460CE2587}"/>
                </a:ext>
              </a:extLst>
            </p:cNvPr>
            <p:cNvCxnSpPr>
              <a:stCxn id="17" idx="2"/>
              <a:endCxn id="20" idx="0"/>
            </p:cNvCxnSpPr>
            <p:nvPr/>
          </p:nvCxnSpPr>
          <p:spPr>
            <a:xfrm>
              <a:off x="8763874" y="5094479"/>
              <a:ext cx="0" cy="498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567ECBC-8463-D04A-929A-8EC5564E8488}"/>
              </a:ext>
            </a:extLst>
          </p:cNvPr>
          <p:cNvGrpSpPr/>
          <p:nvPr/>
        </p:nvGrpSpPr>
        <p:grpSpPr>
          <a:xfrm>
            <a:off x="10223060" y="4509703"/>
            <a:ext cx="1366344" cy="1098005"/>
            <a:chOff x="10223060" y="4509703"/>
            <a:chExt cx="1366344" cy="1098005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ACEB415-3589-5548-841C-CA010942339C}"/>
                </a:ext>
              </a:extLst>
            </p:cNvPr>
            <p:cNvSpPr txBox="1"/>
            <p:nvPr/>
          </p:nvSpPr>
          <p:spPr>
            <a:xfrm>
              <a:off x="10223060" y="4509703"/>
              <a:ext cx="1366344" cy="584775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err="1"/>
                <a:t>FilterOp</a:t>
              </a:r>
              <a:endParaRPr kumimoji="1" lang="en-US" altLang="zh-CN" dirty="0"/>
            </a:p>
            <a:p>
              <a:pPr algn="ctr"/>
              <a:r>
                <a:rPr kumimoji="1" lang="en-US" altLang="zh-CN" sz="1400" dirty="0" err="1">
                  <a:solidFill>
                    <a:schemeClr val="tx1"/>
                  </a:solidFill>
                </a:rPr>
                <a:t>C.id</a:t>
              </a:r>
              <a:r>
                <a:rPr kumimoji="1" lang="zh-CN" altLang="en-US" sz="14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&lt;</a:t>
              </a:r>
              <a:r>
                <a:rPr kumimoji="1" lang="zh-CN" altLang="en-US" sz="14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666</a:t>
              </a:r>
            </a:p>
          </p:txBody>
        </p: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707A15D-9CE5-784A-B5F8-13A39A2EACFE}"/>
                </a:ext>
              </a:extLst>
            </p:cNvPr>
            <p:cNvCxnSpPr>
              <a:cxnSpLocks/>
              <a:stCxn id="18" idx="2"/>
              <a:endCxn id="21" idx="0"/>
            </p:cNvCxnSpPr>
            <p:nvPr/>
          </p:nvCxnSpPr>
          <p:spPr>
            <a:xfrm>
              <a:off x="10906232" y="5094478"/>
              <a:ext cx="0" cy="51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1F90846-E1F1-DD44-BEE9-C40A4BD89D46}"/>
              </a:ext>
            </a:extLst>
          </p:cNvPr>
          <p:cNvGrpSpPr/>
          <p:nvPr/>
        </p:nvGrpSpPr>
        <p:grpSpPr>
          <a:xfrm>
            <a:off x="7609495" y="1770940"/>
            <a:ext cx="1366344" cy="747682"/>
            <a:chOff x="7609495" y="1770940"/>
            <a:chExt cx="1366344" cy="747682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4EAB284-88FB-FC46-B52A-61359A8BE9E6}"/>
                </a:ext>
              </a:extLst>
            </p:cNvPr>
            <p:cNvSpPr txBox="1"/>
            <p:nvPr/>
          </p:nvSpPr>
          <p:spPr>
            <a:xfrm>
              <a:off x="7609495" y="1770940"/>
              <a:ext cx="1366344" cy="369332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err="1"/>
                <a:t>ProjectOp</a:t>
              </a:r>
              <a:endParaRPr kumimoji="1" lang="en-US" altLang="zh-CN" dirty="0"/>
            </a:p>
          </p:txBody>
        </p: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3CCE4538-889E-6D49-9C62-2076F27B863B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8292667" y="2140272"/>
              <a:ext cx="0" cy="378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C8FE5EFF-EE2D-4E4A-8F63-57E3551FC93E}"/>
              </a:ext>
            </a:extLst>
          </p:cNvPr>
          <p:cNvGrpSpPr/>
          <p:nvPr/>
        </p:nvGrpSpPr>
        <p:grpSpPr>
          <a:xfrm>
            <a:off x="7609495" y="1023258"/>
            <a:ext cx="1366344" cy="747682"/>
            <a:chOff x="7609495" y="1023258"/>
            <a:chExt cx="1366344" cy="747682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8945F56-6873-0645-B97C-192E5E18AA9E}"/>
                </a:ext>
              </a:extLst>
            </p:cNvPr>
            <p:cNvSpPr txBox="1"/>
            <p:nvPr/>
          </p:nvSpPr>
          <p:spPr>
            <a:xfrm>
              <a:off x="7609495" y="1023258"/>
              <a:ext cx="1366344" cy="369332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err="1"/>
                <a:t>EmitOp</a:t>
              </a:r>
              <a:endParaRPr kumimoji="1" lang="en-US" altLang="zh-CN" dirty="0"/>
            </a:p>
          </p:txBody>
        </p:sp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38B39B7A-4C17-1A42-A93B-9875F8618FED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>
              <a:off x="8292667" y="1392590"/>
              <a:ext cx="0" cy="378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846037F-9081-634A-B76A-03DB6FF6B1F8}"/>
              </a:ext>
            </a:extLst>
          </p:cNvPr>
          <p:cNvGrpSpPr/>
          <p:nvPr/>
        </p:nvGrpSpPr>
        <p:grpSpPr>
          <a:xfrm>
            <a:off x="8763875" y="3518552"/>
            <a:ext cx="2142356" cy="991152"/>
            <a:chOff x="8763875" y="3518552"/>
            <a:chExt cx="2142356" cy="991152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4EEAB53-0518-344E-AC37-A58CA38BD698}"/>
                </a:ext>
              </a:extLst>
            </p:cNvPr>
            <p:cNvSpPr txBox="1"/>
            <p:nvPr/>
          </p:nvSpPr>
          <p:spPr>
            <a:xfrm>
              <a:off x="8944301" y="3518552"/>
              <a:ext cx="1818291" cy="584775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err="1"/>
                <a:t>JoinOp</a:t>
              </a:r>
              <a:endParaRPr kumimoji="1" lang="en-US" altLang="zh-CN" dirty="0"/>
            </a:p>
            <a:p>
              <a:pPr algn="ctr"/>
              <a:r>
                <a:rPr kumimoji="1" lang="en-US" altLang="zh-CN" sz="1400" dirty="0" err="1">
                  <a:solidFill>
                    <a:schemeClr val="tx1"/>
                  </a:solidFill>
                </a:rPr>
                <a:t>B.Value</a:t>
              </a:r>
              <a:r>
                <a:rPr kumimoji="1" lang="zh-CN" altLang="en-US" sz="14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==</a:t>
              </a:r>
              <a:r>
                <a:rPr kumimoji="1" lang="zh-CN" altLang="en-US" sz="14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 err="1">
                  <a:solidFill>
                    <a:schemeClr val="tx1"/>
                  </a:solidFill>
                </a:rPr>
                <a:t>C.value</a:t>
              </a:r>
              <a:endParaRPr kumimoji="1" lang="en-US" altLang="zh-CN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肘形连接符 33">
              <a:extLst>
                <a:ext uri="{FF2B5EF4-FFF2-40B4-BE49-F238E27FC236}">
                  <a16:creationId xmlns:a16="http://schemas.microsoft.com/office/drawing/2014/main" id="{C49F8B0C-FC4D-894F-BBC7-D02B9AFB817A}"/>
                </a:ext>
              </a:extLst>
            </p:cNvPr>
            <p:cNvCxnSpPr>
              <a:stCxn id="15" idx="2"/>
              <a:endCxn id="17" idx="0"/>
            </p:cNvCxnSpPr>
            <p:nvPr/>
          </p:nvCxnSpPr>
          <p:spPr>
            <a:xfrm rot="5400000">
              <a:off x="9105473" y="3761729"/>
              <a:ext cx="406377" cy="108957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>
              <a:extLst>
                <a:ext uri="{FF2B5EF4-FFF2-40B4-BE49-F238E27FC236}">
                  <a16:creationId xmlns:a16="http://schemas.microsoft.com/office/drawing/2014/main" id="{09E170D1-398A-154E-8F0C-9783B0C06057}"/>
                </a:ext>
              </a:extLst>
            </p:cNvPr>
            <p:cNvCxnSpPr>
              <a:stCxn id="15" idx="2"/>
              <a:endCxn id="18" idx="0"/>
            </p:cNvCxnSpPr>
            <p:nvPr/>
          </p:nvCxnSpPr>
          <p:spPr>
            <a:xfrm rot="16200000" flipH="1">
              <a:off x="10176651" y="3780122"/>
              <a:ext cx="406376" cy="105278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8DC7269-3878-5140-8D24-D67CE1C3D487}"/>
              </a:ext>
            </a:extLst>
          </p:cNvPr>
          <p:cNvGrpSpPr/>
          <p:nvPr/>
        </p:nvGrpSpPr>
        <p:grpSpPr>
          <a:xfrm>
            <a:off x="6621518" y="2518622"/>
            <a:ext cx="3231930" cy="999929"/>
            <a:chOff x="6621518" y="2518622"/>
            <a:chExt cx="3231930" cy="999929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C50A658-56AD-044C-B8B6-9A6DB92C2316}"/>
                </a:ext>
              </a:extLst>
            </p:cNvPr>
            <p:cNvSpPr txBox="1"/>
            <p:nvPr/>
          </p:nvSpPr>
          <p:spPr>
            <a:xfrm>
              <a:off x="7383521" y="2518622"/>
              <a:ext cx="1818291" cy="584775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err="1"/>
                <a:t>JoinOp</a:t>
              </a:r>
              <a:endParaRPr kumimoji="1" lang="en-US" altLang="zh-CN" dirty="0"/>
            </a:p>
            <a:p>
              <a:pPr algn="ctr"/>
              <a:r>
                <a:rPr kumimoji="1" lang="en-US" altLang="zh-CN" sz="1400" dirty="0" err="1">
                  <a:solidFill>
                    <a:schemeClr val="tx1"/>
                  </a:solidFill>
                </a:rPr>
                <a:t>A.Id</a:t>
              </a:r>
              <a:r>
                <a:rPr kumimoji="1" lang="zh-CN" altLang="en-US" sz="14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==</a:t>
              </a:r>
              <a:r>
                <a:rPr kumimoji="1" lang="zh-CN" altLang="en-US" sz="14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 err="1">
                  <a:solidFill>
                    <a:schemeClr val="tx1"/>
                  </a:solidFill>
                </a:rPr>
                <a:t>B.id</a:t>
              </a:r>
              <a:endParaRPr kumimoji="1" lang="en-US" altLang="zh-CN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肘形连接符 31">
              <a:extLst>
                <a:ext uri="{FF2B5EF4-FFF2-40B4-BE49-F238E27FC236}">
                  <a16:creationId xmlns:a16="http://schemas.microsoft.com/office/drawing/2014/main" id="{3A9FA69B-1B21-B64B-BA69-150A4100FFBE}"/>
                </a:ext>
              </a:extLst>
            </p:cNvPr>
            <p:cNvCxnSpPr>
              <a:stCxn id="23" idx="2"/>
              <a:endCxn id="22" idx="0"/>
            </p:cNvCxnSpPr>
            <p:nvPr/>
          </p:nvCxnSpPr>
          <p:spPr>
            <a:xfrm rot="5400000">
              <a:off x="7249515" y="2475399"/>
              <a:ext cx="415155" cy="167115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肘形连接符 37">
              <a:extLst>
                <a:ext uri="{FF2B5EF4-FFF2-40B4-BE49-F238E27FC236}">
                  <a16:creationId xmlns:a16="http://schemas.microsoft.com/office/drawing/2014/main" id="{6D3D8A92-28BA-114D-ABAD-60CF5546EEE4}"/>
                </a:ext>
              </a:extLst>
            </p:cNvPr>
            <p:cNvCxnSpPr>
              <a:stCxn id="23" idx="2"/>
              <a:endCxn id="15" idx="0"/>
            </p:cNvCxnSpPr>
            <p:nvPr/>
          </p:nvCxnSpPr>
          <p:spPr>
            <a:xfrm rot="16200000" flipH="1">
              <a:off x="8865480" y="2530584"/>
              <a:ext cx="415155" cy="156078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下箭头 53">
            <a:extLst>
              <a:ext uri="{FF2B5EF4-FFF2-40B4-BE49-F238E27FC236}">
                <a16:creationId xmlns:a16="http://schemas.microsoft.com/office/drawing/2014/main" id="{F1DB4417-A835-2F4F-92D1-48D176CDC522}"/>
              </a:ext>
            </a:extLst>
          </p:cNvPr>
          <p:cNvSpPr/>
          <p:nvPr/>
        </p:nvSpPr>
        <p:spPr>
          <a:xfrm flipH="1">
            <a:off x="3232269" y="2593935"/>
            <a:ext cx="166290" cy="226177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左箭头 54">
            <a:extLst>
              <a:ext uri="{FF2B5EF4-FFF2-40B4-BE49-F238E27FC236}">
                <a16:creationId xmlns:a16="http://schemas.microsoft.com/office/drawing/2014/main" id="{30B66178-1C39-D941-A760-D6B717462BE6}"/>
              </a:ext>
            </a:extLst>
          </p:cNvPr>
          <p:cNvSpPr/>
          <p:nvPr/>
        </p:nvSpPr>
        <p:spPr>
          <a:xfrm>
            <a:off x="2165003" y="2924515"/>
            <a:ext cx="216254" cy="168839"/>
          </a:xfrm>
          <a:prstGeom prst="lef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左箭头 64">
            <a:extLst>
              <a:ext uri="{FF2B5EF4-FFF2-40B4-BE49-F238E27FC236}">
                <a16:creationId xmlns:a16="http://schemas.microsoft.com/office/drawing/2014/main" id="{333D84DF-7F70-6D44-9AE3-02465C318E9A}"/>
              </a:ext>
            </a:extLst>
          </p:cNvPr>
          <p:cNvSpPr/>
          <p:nvPr/>
        </p:nvSpPr>
        <p:spPr>
          <a:xfrm>
            <a:off x="2385643" y="3186099"/>
            <a:ext cx="216254" cy="168839"/>
          </a:xfrm>
          <a:prstGeom prst="lef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左箭头 65">
            <a:extLst>
              <a:ext uri="{FF2B5EF4-FFF2-40B4-BE49-F238E27FC236}">
                <a16:creationId xmlns:a16="http://schemas.microsoft.com/office/drawing/2014/main" id="{CBBE2CCE-CDEB-AF41-89C6-B98B6E3E0162}"/>
              </a:ext>
            </a:extLst>
          </p:cNvPr>
          <p:cNvSpPr/>
          <p:nvPr/>
        </p:nvSpPr>
        <p:spPr>
          <a:xfrm>
            <a:off x="2412886" y="3461905"/>
            <a:ext cx="216254" cy="168839"/>
          </a:xfrm>
          <a:prstGeom prst="lef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左箭头 66">
            <a:extLst>
              <a:ext uri="{FF2B5EF4-FFF2-40B4-BE49-F238E27FC236}">
                <a16:creationId xmlns:a16="http://schemas.microsoft.com/office/drawing/2014/main" id="{D7527FC0-CA7E-384C-9E2E-7757A5F83613}"/>
              </a:ext>
            </a:extLst>
          </p:cNvPr>
          <p:cNvSpPr/>
          <p:nvPr/>
        </p:nvSpPr>
        <p:spPr>
          <a:xfrm>
            <a:off x="2249526" y="3745226"/>
            <a:ext cx="216254" cy="168839"/>
          </a:xfrm>
          <a:prstGeom prst="lef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左箭头 67">
            <a:extLst>
              <a:ext uri="{FF2B5EF4-FFF2-40B4-BE49-F238E27FC236}">
                <a16:creationId xmlns:a16="http://schemas.microsoft.com/office/drawing/2014/main" id="{AAD6D8ED-4C1C-EC4B-8F97-52C00E662148}"/>
              </a:ext>
            </a:extLst>
          </p:cNvPr>
          <p:cNvSpPr/>
          <p:nvPr/>
        </p:nvSpPr>
        <p:spPr>
          <a:xfrm>
            <a:off x="2890612" y="2379404"/>
            <a:ext cx="216254" cy="168839"/>
          </a:xfrm>
          <a:prstGeom prst="lef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左箭头 68">
            <a:extLst>
              <a:ext uri="{FF2B5EF4-FFF2-40B4-BE49-F238E27FC236}">
                <a16:creationId xmlns:a16="http://schemas.microsoft.com/office/drawing/2014/main" id="{FB7CE06C-AD2D-2644-BCF4-4A5E7119A289}"/>
              </a:ext>
            </a:extLst>
          </p:cNvPr>
          <p:cNvSpPr/>
          <p:nvPr/>
        </p:nvSpPr>
        <p:spPr>
          <a:xfrm>
            <a:off x="2320228" y="2643301"/>
            <a:ext cx="216254" cy="168839"/>
          </a:xfrm>
          <a:prstGeom prst="lef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下箭头 69">
            <a:extLst>
              <a:ext uri="{FF2B5EF4-FFF2-40B4-BE49-F238E27FC236}">
                <a16:creationId xmlns:a16="http://schemas.microsoft.com/office/drawing/2014/main" id="{E1FAC7FD-CA0B-5446-A79A-5A5C16A8B945}"/>
              </a:ext>
            </a:extLst>
          </p:cNvPr>
          <p:cNvSpPr/>
          <p:nvPr/>
        </p:nvSpPr>
        <p:spPr>
          <a:xfrm flipH="1">
            <a:off x="4479291" y="2583641"/>
            <a:ext cx="166290" cy="226177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B42B34C9-A007-1842-8770-F69F827C92CF}"/>
              </a:ext>
            </a:extLst>
          </p:cNvPr>
          <p:cNvGrpSpPr/>
          <p:nvPr/>
        </p:nvGrpSpPr>
        <p:grpSpPr>
          <a:xfrm>
            <a:off x="507626" y="924405"/>
            <a:ext cx="4147784" cy="617701"/>
            <a:chOff x="815035" y="1050526"/>
            <a:chExt cx="4147784" cy="617701"/>
          </a:xfrm>
        </p:grpSpPr>
        <p:cxnSp>
          <p:nvCxnSpPr>
            <p:cNvPr id="57" name="直接连接符 3">
              <a:extLst>
                <a:ext uri="{FF2B5EF4-FFF2-40B4-BE49-F238E27FC236}">
                  <a16:creationId xmlns:a16="http://schemas.microsoft.com/office/drawing/2014/main" id="{AE5A51A7-DF3E-3143-B471-2B993D494FEC}"/>
                </a:ext>
              </a:extLst>
            </p:cNvPr>
            <p:cNvCxnSpPr>
              <a:cxnSpLocks/>
              <a:stCxn id="77" idx="0"/>
              <a:endCxn id="71" idx="0"/>
            </p:cNvCxnSpPr>
            <p:nvPr/>
          </p:nvCxnSpPr>
          <p:spPr>
            <a:xfrm>
              <a:off x="1253616" y="1149244"/>
              <a:ext cx="3270621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iŝlíḓé">
              <a:extLst>
                <a:ext uri="{FF2B5EF4-FFF2-40B4-BE49-F238E27FC236}">
                  <a16:creationId xmlns:a16="http://schemas.microsoft.com/office/drawing/2014/main" id="{DBF26914-446C-254B-B6AC-4E92DCE8983B}"/>
                </a:ext>
              </a:extLst>
            </p:cNvPr>
            <p:cNvGrpSpPr/>
            <p:nvPr/>
          </p:nvGrpSpPr>
          <p:grpSpPr>
            <a:xfrm>
              <a:off x="815035" y="1050526"/>
              <a:ext cx="877163" cy="617701"/>
              <a:chOff x="767408" y="4221088"/>
              <a:chExt cx="877163" cy="617701"/>
            </a:xfrm>
          </p:grpSpPr>
          <p:sp>
            <p:nvSpPr>
              <p:cNvPr id="77" name="îṣ1îḍé">
                <a:extLst>
                  <a:ext uri="{FF2B5EF4-FFF2-40B4-BE49-F238E27FC236}">
                    <a16:creationId xmlns:a16="http://schemas.microsoft.com/office/drawing/2014/main" id="{5602EA4E-718C-C041-9D3D-29FCC5E0A867}"/>
                  </a:ext>
                </a:extLst>
              </p:cNvPr>
              <p:cNvSpPr/>
              <p:nvPr/>
            </p:nvSpPr>
            <p:spPr>
              <a:xfrm>
                <a:off x="1107271" y="4221088"/>
                <a:ext cx="197436" cy="1974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6350">
                <a:solidFill>
                  <a:srgbClr val="17274C"/>
                </a:solidFill>
                <a:round/>
              </a:ln>
            </p:spPr>
            <p:txBody>
              <a:bodyPr lIns="0" tIns="0" rIns="0" bIns="0" anchor="ctr"/>
              <a:lstStyle/>
              <a:p>
                <a:pPr marL="40639" marR="40639" lvl="0" algn="l" defTabSz="914400">
                  <a:defRPr sz="14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200"/>
              </a:p>
            </p:txBody>
          </p:sp>
          <p:sp>
            <p:nvSpPr>
              <p:cNvPr id="78" name="îŝḻiḓè">
                <a:extLst>
                  <a:ext uri="{FF2B5EF4-FFF2-40B4-BE49-F238E27FC236}">
                    <a16:creationId xmlns:a16="http://schemas.microsoft.com/office/drawing/2014/main" id="{EC00CD50-77AA-0A4F-B7F6-E40E859C6D2C}"/>
                  </a:ext>
                </a:extLst>
              </p:cNvPr>
              <p:cNvSpPr txBox="1"/>
              <p:nvPr/>
            </p:nvSpPr>
            <p:spPr>
              <a:xfrm>
                <a:off x="767408" y="4469457"/>
                <a:ext cx="877163" cy="36933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400" b="1" dirty="0"/>
                  <a:t>词法分析</a:t>
                </a:r>
                <a:endParaRPr lang="en-US" altLang="zh-CN" sz="1400" b="1" dirty="0"/>
              </a:p>
            </p:txBody>
          </p:sp>
        </p:grpSp>
        <p:grpSp>
          <p:nvGrpSpPr>
            <p:cNvPr id="62" name="i$ľîďê">
              <a:extLst>
                <a:ext uri="{FF2B5EF4-FFF2-40B4-BE49-F238E27FC236}">
                  <a16:creationId xmlns:a16="http://schemas.microsoft.com/office/drawing/2014/main" id="{D1628011-A2B1-8A47-97B0-F7EAE0117214}"/>
                </a:ext>
              </a:extLst>
            </p:cNvPr>
            <p:cNvGrpSpPr/>
            <p:nvPr/>
          </p:nvGrpSpPr>
          <p:grpSpPr>
            <a:xfrm>
              <a:off x="1905242" y="1050526"/>
              <a:ext cx="877163" cy="617701"/>
              <a:chOff x="2030118" y="4221088"/>
              <a:chExt cx="877163" cy="617701"/>
            </a:xfrm>
          </p:grpSpPr>
          <p:sp>
            <p:nvSpPr>
              <p:cNvPr id="75" name="ïṣḷîḍe">
                <a:extLst>
                  <a:ext uri="{FF2B5EF4-FFF2-40B4-BE49-F238E27FC236}">
                    <a16:creationId xmlns:a16="http://schemas.microsoft.com/office/drawing/2014/main" id="{B9EF4DF0-3CA5-1F48-A4A8-14D3C577332A}"/>
                  </a:ext>
                </a:extLst>
              </p:cNvPr>
              <p:cNvSpPr/>
              <p:nvPr/>
            </p:nvSpPr>
            <p:spPr>
              <a:xfrm>
                <a:off x="2369981" y="4221088"/>
                <a:ext cx="197436" cy="1974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6350">
                <a:solidFill>
                  <a:srgbClr val="17274C"/>
                </a:solidFill>
                <a:round/>
              </a:ln>
            </p:spPr>
            <p:txBody>
              <a:bodyPr lIns="0" tIns="0" rIns="0" bIns="0" anchor="ctr"/>
              <a:lstStyle/>
              <a:p>
                <a:pPr marL="40639" marR="40639" lvl="0" algn="l" defTabSz="914400">
                  <a:defRPr sz="14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200"/>
              </a:p>
            </p:txBody>
          </p:sp>
          <p:sp>
            <p:nvSpPr>
              <p:cNvPr id="76" name="íṣḷide">
                <a:extLst>
                  <a:ext uri="{FF2B5EF4-FFF2-40B4-BE49-F238E27FC236}">
                    <a16:creationId xmlns:a16="http://schemas.microsoft.com/office/drawing/2014/main" id="{27F8ACE1-AAF5-4A41-A72D-607041FDFFAB}"/>
                  </a:ext>
                </a:extLst>
              </p:cNvPr>
              <p:cNvSpPr txBox="1"/>
              <p:nvPr/>
            </p:nvSpPr>
            <p:spPr>
              <a:xfrm>
                <a:off x="2030118" y="4469457"/>
                <a:ext cx="877163" cy="36933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400" b="1" dirty="0"/>
                  <a:t>语法分析</a:t>
                </a:r>
                <a:endParaRPr lang="en-US" altLang="zh-CN" sz="1400" b="1" dirty="0"/>
              </a:p>
            </p:txBody>
          </p:sp>
        </p:grpSp>
        <p:grpSp>
          <p:nvGrpSpPr>
            <p:cNvPr id="63" name="îṣ1îḍé">
              <a:extLst>
                <a:ext uri="{FF2B5EF4-FFF2-40B4-BE49-F238E27FC236}">
                  <a16:creationId xmlns:a16="http://schemas.microsoft.com/office/drawing/2014/main" id="{E0669A55-E224-CA41-9498-BA5D56EF9327}"/>
                </a:ext>
              </a:extLst>
            </p:cNvPr>
            <p:cNvGrpSpPr/>
            <p:nvPr/>
          </p:nvGrpSpPr>
          <p:grpSpPr>
            <a:xfrm>
              <a:off x="2995449" y="1050526"/>
              <a:ext cx="877163" cy="617701"/>
              <a:chOff x="3292828" y="4221088"/>
              <a:chExt cx="877163" cy="617701"/>
            </a:xfrm>
          </p:grpSpPr>
          <p:sp>
            <p:nvSpPr>
              <p:cNvPr id="73" name="íšḻiḓè">
                <a:extLst>
                  <a:ext uri="{FF2B5EF4-FFF2-40B4-BE49-F238E27FC236}">
                    <a16:creationId xmlns:a16="http://schemas.microsoft.com/office/drawing/2014/main" id="{2E1554F0-897D-3244-839A-855475F668E4}"/>
                  </a:ext>
                </a:extLst>
              </p:cNvPr>
              <p:cNvSpPr/>
              <p:nvPr/>
            </p:nvSpPr>
            <p:spPr>
              <a:xfrm>
                <a:off x="3632691" y="4221088"/>
                <a:ext cx="197436" cy="1974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17274C"/>
              </a:solidFill>
              <a:ln w="114300">
                <a:noFill/>
                <a:round/>
              </a:ln>
            </p:spPr>
            <p:txBody>
              <a:bodyPr lIns="0" tIns="0" rIns="0" bIns="0" anchor="ctr"/>
              <a:lstStyle/>
              <a:p>
                <a:pPr marL="40639" marR="40639" lvl="0" algn="l" defTabSz="914400">
                  <a:defRPr sz="14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200"/>
              </a:p>
            </p:txBody>
          </p:sp>
          <p:sp>
            <p:nvSpPr>
              <p:cNvPr id="74" name="iŝḷiďé">
                <a:extLst>
                  <a:ext uri="{FF2B5EF4-FFF2-40B4-BE49-F238E27FC236}">
                    <a16:creationId xmlns:a16="http://schemas.microsoft.com/office/drawing/2014/main" id="{0884A00C-6D1E-D044-92A6-1B6874C2CB5F}"/>
                  </a:ext>
                </a:extLst>
              </p:cNvPr>
              <p:cNvSpPr txBox="1"/>
              <p:nvPr/>
            </p:nvSpPr>
            <p:spPr>
              <a:xfrm>
                <a:off x="3292828" y="4469457"/>
                <a:ext cx="877163" cy="36933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400" b="1" dirty="0"/>
                  <a:t>生成</a:t>
                </a:r>
                <a:r>
                  <a:rPr lang="en-US" altLang="zh-CN" sz="1400" b="1" dirty="0"/>
                  <a:t>AST</a:t>
                </a:r>
              </a:p>
            </p:txBody>
          </p:sp>
        </p:grpSp>
        <p:grpSp>
          <p:nvGrpSpPr>
            <p:cNvPr id="64" name="íS1íḋe">
              <a:extLst>
                <a:ext uri="{FF2B5EF4-FFF2-40B4-BE49-F238E27FC236}">
                  <a16:creationId xmlns:a16="http://schemas.microsoft.com/office/drawing/2014/main" id="{50F02BA7-7E03-FD40-8378-EC0F63884D7E}"/>
                </a:ext>
              </a:extLst>
            </p:cNvPr>
            <p:cNvGrpSpPr/>
            <p:nvPr/>
          </p:nvGrpSpPr>
          <p:grpSpPr>
            <a:xfrm>
              <a:off x="4085656" y="1050526"/>
              <a:ext cx="877163" cy="617701"/>
              <a:chOff x="4555538" y="4221088"/>
              <a:chExt cx="877163" cy="617701"/>
            </a:xfrm>
          </p:grpSpPr>
          <p:sp>
            <p:nvSpPr>
              <p:cNvPr id="71" name="iṧḻíḍé">
                <a:extLst>
                  <a:ext uri="{FF2B5EF4-FFF2-40B4-BE49-F238E27FC236}">
                    <a16:creationId xmlns:a16="http://schemas.microsoft.com/office/drawing/2014/main" id="{902BD977-5909-2549-A01C-E01EE92CF81E}"/>
                  </a:ext>
                </a:extLst>
              </p:cNvPr>
              <p:cNvSpPr/>
              <p:nvPr/>
            </p:nvSpPr>
            <p:spPr>
              <a:xfrm>
                <a:off x="4895401" y="4221088"/>
                <a:ext cx="197436" cy="1974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6350">
                <a:solidFill>
                  <a:srgbClr val="17274C"/>
                </a:solidFill>
                <a:round/>
              </a:ln>
            </p:spPr>
            <p:txBody>
              <a:bodyPr lIns="0" tIns="0" rIns="0" bIns="0" anchor="ctr"/>
              <a:lstStyle/>
              <a:p>
                <a:pPr marL="40639" marR="40639" lvl="0" algn="l" defTabSz="914400">
                  <a:defRPr sz="14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200"/>
              </a:p>
            </p:txBody>
          </p:sp>
          <p:sp>
            <p:nvSpPr>
              <p:cNvPr id="72" name="iṩľiḋê">
                <a:extLst>
                  <a:ext uri="{FF2B5EF4-FFF2-40B4-BE49-F238E27FC236}">
                    <a16:creationId xmlns:a16="http://schemas.microsoft.com/office/drawing/2014/main" id="{48A094D9-5AEB-1D48-ABE6-14F86D5AC0FC}"/>
                  </a:ext>
                </a:extLst>
              </p:cNvPr>
              <p:cNvSpPr txBox="1"/>
              <p:nvPr/>
            </p:nvSpPr>
            <p:spPr>
              <a:xfrm>
                <a:off x="4555538" y="4469457"/>
                <a:ext cx="877163" cy="36933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400" b="1" dirty="0"/>
                  <a:t>生成代码</a:t>
                </a:r>
                <a:endParaRPr lang="en-US" altLang="zh-CN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8688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54" grpId="0" animBg="1"/>
      <p:bldP spid="54" grpId="1" animBg="1"/>
      <p:bldP spid="55" grpId="0" animBg="1"/>
      <p:bldP spid="55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"/>
          <p:cNvSpPr/>
          <p:nvPr/>
        </p:nvSpPr>
        <p:spPr>
          <a:xfrm>
            <a:off x="-4684" y="-9450"/>
            <a:ext cx="12192519" cy="658022"/>
          </a:xfrm>
          <a:custGeom>
            <a:avLst/>
            <a:gdLst/>
            <a:ahLst/>
            <a:cxnLst/>
            <a:rect l="l" t="t" r="r" b="b"/>
            <a:pathLst>
              <a:path w="11560314" h="623902">
                <a:moveTo>
                  <a:pt x="11560315" y="623903"/>
                </a:moveTo>
                <a:lnTo>
                  <a:pt x="0" y="623903"/>
                </a:lnTo>
                <a:lnTo>
                  <a:pt x="0" y="0"/>
                </a:lnTo>
                <a:lnTo>
                  <a:pt x="11560315" y="0"/>
                </a:lnTo>
                <a:lnTo>
                  <a:pt x="11560315" y="623903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137" name="Freeform 2"/>
          <p:cNvSpPr/>
          <p:nvPr/>
        </p:nvSpPr>
        <p:spPr>
          <a:xfrm>
            <a:off x="-536063" y="-5574"/>
            <a:ext cx="929979" cy="929979"/>
          </a:xfrm>
          <a:custGeom>
            <a:avLst/>
            <a:gdLst/>
            <a:ahLst/>
            <a:cxnLst/>
            <a:rect l="l" t="t" r="r" b="b"/>
            <a:pathLst>
              <a:path w="881758" h="881758">
                <a:moveTo>
                  <a:pt x="881758" y="440879"/>
                </a:moveTo>
                <a:cubicBezTo>
                  <a:pt x="881758" y="684371"/>
                  <a:pt x="684372" y="881757"/>
                  <a:pt x="440879" y="881757"/>
                </a:cubicBezTo>
                <a:cubicBezTo>
                  <a:pt x="197386" y="881757"/>
                  <a:pt x="0" y="684371"/>
                  <a:pt x="0" y="440879"/>
                </a:cubicBezTo>
                <a:cubicBezTo>
                  <a:pt x="0" y="197386"/>
                  <a:pt x="197386" y="0"/>
                  <a:pt x="440879" y="0"/>
                </a:cubicBezTo>
                <a:cubicBezTo>
                  <a:pt x="684372" y="0"/>
                  <a:pt x="881758" y="197386"/>
                  <a:pt x="881758" y="440879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138" name="TextBox 3"/>
          <p:cNvSpPr txBox="1"/>
          <p:nvPr/>
        </p:nvSpPr>
        <p:spPr>
          <a:xfrm>
            <a:off x="507626" y="110874"/>
            <a:ext cx="4123188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latinLnBrk="1">
              <a:lnSpc>
                <a:spcPct val="116199"/>
              </a:lnSpc>
            </a:pPr>
            <a:r>
              <a:rPr lang="en-US" altLang="zh-CN" sz="2531" dirty="0">
                <a:solidFill>
                  <a:srgbClr val="FFFFFF"/>
                </a:solidFill>
                <a:latin typeface="Microsoft YaHei"/>
                <a:ea typeface="Microsoft YaHei"/>
              </a:rPr>
              <a:t>AP</a:t>
            </a:r>
            <a:r>
              <a:rPr lang="zh-CN" altLang="en-US" sz="2531" dirty="0">
                <a:solidFill>
                  <a:srgbClr val="FFFFFF"/>
                </a:solidFill>
                <a:latin typeface="Microsoft YaHei"/>
                <a:ea typeface="Microsoft YaHei"/>
              </a:rPr>
              <a:t>流程示例</a:t>
            </a:r>
          </a:p>
        </p:txBody>
      </p:sp>
      <p:sp>
        <p:nvSpPr>
          <p:cNvPr id="139" name="Freeform 4"/>
          <p:cNvSpPr/>
          <p:nvPr/>
        </p:nvSpPr>
        <p:spPr>
          <a:xfrm>
            <a:off x="1600" y="6728747"/>
            <a:ext cx="12192519" cy="139943"/>
          </a:xfrm>
          <a:custGeom>
            <a:avLst/>
            <a:gdLst/>
            <a:ahLst/>
            <a:cxnLst/>
            <a:rect l="l" t="t" r="r" b="b"/>
            <a:pathLst>
              <a:path w="11560314" h="132687">
                <a:moveTo>
                  <a:pt x="11560314" y="132686"/>
                </a:moveTo>
                <a:lnTo>
                  <a:pt x="0" y="132686"/>
                </a:lnTo>
                <a:lnTo>
                  <a:pt x="0" y="0"/>
                </a:lnTo>
                <a:lnTo>
                  <a:pt x="11560314" y="0"/>
                </a:lnTo>
                <a:lnTo>
                  <a:pt x="11560314" y="132686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E8C80D-2B46-5A44-93E9-AD1D4EDB5C12}"/>
              </a:ext>
            </a:extLst>
          </p:cNvPr>
          <p:cNvSpPr/>
          <p:nvPr/>
        </p:nvSpPr>
        <p:spPr>
          <a:xfrm>
            <a:off x="4726241" y="4209984"/>
            <a:ext cx="731948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400" dirty="0"/>
              <a:t>                    </a:t>
            </a:r>
            <a:r>
              <a:rPr lang="en" altLang="zh-CN" sz="1400" dirty="0" err="1"/>
              <a:t>emit.emit</a:t>
            </a:r>
            <a:r>
              <a:rPr lang="en" altLang="zh-CN" sz="1400" dirty="0"/>
              <a:t>(block);  </a:t>
            </a:r>
          </a:p>
          <a:p>
            <a:r>
              <a:rPr lang="en" altLang="zh-CN" sz="1400" dirty="0"/>
              <a:t>                }  </a:t>
            </a:r>
          </a:p>
          <a:p>
            <a:r>
              <a:rPr lang="en" altLang="zh-CN" sz="1400" dirty="0"/>
              <a:t>            }  </a:t>
            </a:r>
          </a:p>
          <a:p>
            <a:r>
              <a:rPr lang="en" altLang="zh-CN" sz="1400" dirty="0"/>
              <a:t>        }  </a:t>
            </a:r>
          </a:p>
          <a:p>
            <a:r>
              <a:rPr lang="en" altLang="zh-CN" sz="1400" dirty="0"/>
              <a:t>    };  </a:t>
            </a:r>
          </a:p>
          <a:p>
            <a:r>
              <a:rPr lang="en" altLang="zh-CN" sz="1400" dirty="0"/>
              <a:t>    </a:t>
            </a:r>
            <a:r>
              <a:rPr lang="en" altLang="zh-CN" sz="1400" dirty="0" err="1"/>
              <a:t>std</a:t>
            </a:r>
            <a:r>
              <a:rPr lang="en" altLang="zh-CN" sz="1400" dirty="0"/>
              <a:t>::future&lt;</a:t>
            </a:r>
            <a:r>
              <a:rPr lang="en" altLang="zh-CN" sz="1400" b="1" dirty="0"/>
              <a:t>void</a:t>
            </a:r>
            <a:r>
              <a:rPr lang="en" altLang="zh-CN" sz="1400" dirty="0"/>
              <a:t>&gt; future2 = </a:t>
            </a:r>
            <a:r>
              <a:rPr lang="en" altLang="zh-CN" sz="1400" dirty="0" err="1"/>
              <a:t>vm</a:t>
            </a:r>
            <a:r>
              <a:rPr lang="en" altLang="zh-CN" sz="1400" dirty="0"/>
              <a:t>-&gt;</a:t>
            </a:r>
            <a:r>
              <a:rPr lang="en" altLang="zh-CN" sz="1400" dirty="0" err="1"/>
              <a:t>register_task</a:t>
            </a:r>
            <a:r>
              <a:rPr lang="en" altLang="zh-CN" sz="1400" dirty="0"/>
              <a:t>(pipeline2);  </a:t>
            </a:r>
          </a:p>
          <a:p>
            <a:r>
              <a:rPr lang="en" altLang="zh-CN" sz="1400" dirty="0"/>
              <a:t>  </a:t>
            </a:r>
          </a:p>
          <a:p>
            <a:r>
              <a:rPr lang="en" altLang="zh-CN" sz="1400" dirty="0"/>
              <a:t>    future2.wait();  </a:t>
            </a:r>
          </a:p>
          <a:p>
            <a:r>
              <a:rPr lang="en" altLang="zh-CN" sz="1400" dirty="0"/>
              <a:t>    </a:t>
            </a:r>
            <a:r>
              <a:rPr lang="en" altLang="zh-CN" sz="1400" b="1" dirty="0"/>
              <a:t>return</a:t>
            </a:r>
            <a:r>
              <a:rPr lang="en" altLang="zh-CN" sz="1400" dirty="0"/>
              <a:t> emit;  </a:t>
            </a:r>
          </a:p>
          <a:p>
            <a:r>
              <a:rPr lang="en" altLang="zh-CN" sz="1400" dirty="0"/>
              <a:t>} </a:t>
            </a:r>
            <a:r>
              <a:rPr lang="en" altLang="zh-CN" sz="1400" dirty="0">
                <a:solidFill>
                  <a:srgbClr val="008200"/>
                </a:solidFill>
                <a:latin typeface="Consolas" panose="020B0609020204030204" pitchFamily="49" charset="0"/>
              </a:rPr>
              <a:t>// end </a:t>
            </a:r>
            <a:r>
              <a:rPr lang="en" altLang="zh-CN" sz="1400" dirty="0" err="1">
                <a:solidFill>
                  <a:srgbClr val="008200"/>
                </a:solidFill>
                <a:latin typeface="Consolas" panose="020B0609020204030204" pitchFamily="49" charset="0"/>
              </a:rPr>
              <a:t>codegen</a:t>
            </a:r>
            <a:r>
              <a:rPr lang="en" altLang="zh-CN" sz="1400" dirty="0">
                <a:solidFill>
                  <a:srgbClr val="008200"/>
                </a:solidFill>
                <a:latin typeface="Consolas" panose="020B0609020204030204" pitchFamily="49" charset="0"/>
              </a:rPr>
              <a:t> function </a:t>
            </a:r>
            <a:r>
              <a:rPr lang="en" altLang="zh-CN" sz="1400" dirty="0"/>
              <a:t> </a:t>
            </a:r>
          </a:p>
        </p:txBody>
      </p:sp>
      <p:pic>
        <p:nvPicPr>
          <p:cNvPr id="8" name="Picture 4" descr="185D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2788" y="-68340"/>
            <a:ext cx="996732" cy="9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97ABF6C-57AC-A943-811D-89300FF13E3D}"/>
              </a:ext>
            </a:extLst>
          </p:cNvPr>
          <p:cNvGrpSpPr/>
          <p:nvPr/>
        </p:nvGrpSpPr>
        <p:grpSpPr>
          <a:xfrm>
            <a:off x="515209" y="2006058"/>
            <a:ext cx="3905234" cy="3568248"/>
            <a:chOff x="5938344" y="1023258"/>
            <a:chExt cx="5651060" cy="516342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7C349A5-E6B8-3249-9911-5412845AE5F2}"/>
                </a:ext>
              </a:extLst>
            </p:cNvPr>
            <p:cNvSpPr txBox="1"/>
            <p:nvPr/>
          </p:nvSpPr>
          <p:spPr>
            <a:xfrm>
              <a:off x="5938344" y="5595367"/>
              <a:ext cx="1366344" cy="578978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dirty="0" err="1"/>
                <a:t>TableOp</a:t>
              </a:r>
              <a:endParaRPr kumimoji="1" lang="en-US" altLang="zh-CN" sz="1000" dirty="0"/>
            </a:p>
            <a:p>
              <a:pPr algn="ctr"/>
              <a:r>
                <a:rPr kumimoji="1" lang="en-US" altLang="zh-CN" sz="1000" dirty="0"/>
                <a:t>A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392B37C-7388-D545-B739-948FEF0288BD}"/>
                </a:ext>
              </a:extLst>
            </p:cNvPr>
            <p:cNvSpPr txBox="1"/>
            <p:nvPr/>
          </p:nvSpPr>
          <p:spPr>
            <a:xfrm>
              <a:off x="8080703" y="5592677"/>
              <a:ext cx="1366344" cy="578978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dirty="0" err="1"/>
                <a:t>TableOp</a:t>
              </a:r>
              <a:endParaRPr kumimoji="1" lang="en-US" altLang="zh-CN" sz="1000" dirty="0"/>
            </a:p>
            <a:p>
              <a:pPr algn="ctr"/>
              <a:r>
                <a:rPr kumimoji="1" lang="en-US" altLang="zh-CN" sz="1000" dirty="0"/>
                <a:t>B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45CD92F-5576-C84B-A53B-A19F75A3E68E}"/>
                </a:ext>
              </a:extLst>
            </p:cNvPr>
            <p:cNvSpPr txBox="1"/>
            <p:nvPr/>
          </p:nvSpPr>
          <p:spPr>
            <a:xfrm>
              <a:off x="10223060" y="5607707"/>
              <a:ext cx="1366344" cy="578978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dirty="0" err="1"/>
                <a:t>TableOp</a:t>
              </a:r>
              <a:endParaRPr kumimoji="1" lang="en-US" altLang="zh-CN" sz="1000" dirty="0"/>
            </a:p>
            <a:p>
              <a:pPr algn="ctr"/>
              <a:r>
                <a:rPr kumimoji="1" lang="en-US" altLang="zh-CN" sz="1000" dirty="0"/>
                <a:t>C</a:t>
              </a: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C4412D6D-83AC-6C43-8727-4F9B9F969BAD}"/>
                </a:ext>
              </a:extLst>
            </p:cNvPr>
            <p:cNvGrpSpPr/>
            <p:nvPr/>
          </p:nvGrpSpPr>
          <p:grpSpPr>
            <a:xfrm>
              <a:off x="5938344" y="4516814"/>
              <a:ext cx="1366344" cy="1078553"/>
              <a:chOff x="5938344" y="4516814"/>
              <a:chExt cx="1366344" cy="1078553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EC20FC2-3621-5F42-AC4F-B00068482D2D}"/>
                  </a:ext>
                </a:extLst>
              </p:cNvPr>
              <p:cNvSpPr txBox="1"/>
              <p:nvPr/>
            </p:nvSpPr>
            <p:spPr>
              <a:xfrm>
                <a:off x="5938344" y="4516814"/>
                <a:ext cx="1366344" cy="578978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 err="1"/>
                  <a:t>FilterOp</a:t>
                </a:r>
                <a:endParaRPr kumimoji="1" lang="en-US" altLang="zh-CN" sz="1000" dirty="0"/>
              </a:p>
              <a:p>
                <a:pPr algn="ctr"/>
                <a:r>
                  <a:rPr kumimoji="1" lang="en-US" altLang="zh-CN" sz="1000" dirty="0" err="1">
                    <a:solidFill>
                      <a:schemeClr val="tx1"/>
                    </a:solidFill>
                  </a:rPr>
                  <a:t>A.Id</a:t>
                </a:r>
                <a:r>
                  <a:rPr kumimoji="1"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 dirty="0">
                    <a:solidFill>
                      <a:schemeClr val="tx1"/>
                    </a:solidFill>
                  </a:rPr>
                  <a:t>&gt;</a:t>
                </a:r>
                <a:r>
                  <a:rPr kumimoji="1"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C43CB65D-18A1-5B48-AC77-0122190475CD}"/>
                  </a:ext>
                </a:extLst>
              </p:cNvPr>
              <p:cNvCxnSpPr>
                <a:stCxn id="13" idx="2"/>
                <a:endCxn id="9" idx="0"/>
              </p:cNvCxnSpPr>
              <p:nvPr/>
            </p:nvCxnSpPr>
            <p:spPr>
              <a:xfrm>
                <a:off x="6621517" y="5095792"/>
                <a:ext cx="0" cy="49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EA7317FE-11F3-4242-8A08-30F43418987B}"/>
                </a:ext>
              </a:extLst>
            </p:cNvPr>
            <p:cNvGrpSpPr/>
            <p:nvPr/>
          </p:nvGrpSpPr>
          <p:grpSpPr>
            <a:xfrm>
              <a:off x="5938345" y="3518552"/>
              <a:ext cx="1366344" cy="998262"/>
              <a:chOff x="5938345" y="3518552"/>
              <a:chExt cx="1366344" cy="998262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4473452-4D4F-CA46-8478-5EC13989B638}"/>
                  </a:ext>
                </a:extLst>
              </p:cNvPr>
              <p:cNvSpPr txBox="1"/>
              <p:nvPr/>
            </p:nvSpPr>
            <p:spPr>
              <a:xfrm>
                <a:off x="5938345" y="3518552"/>
                <a:ext cx="1366344" cy="578978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 err="1"/>
                  <a:t>FilterOp</a:t>
                </a:r>
                <a:endParaRPr kumimoji="1" lang="en-US" altLang="zh-CN" sz="1000" dirty="0"/>
              </a:p>
              <a:p>
                <a:pPr algn="ctr"/>
                <a:r>
                  <a:rPr kumimoji="1" lang="en-US" altLang="zh-CN" sz="1000" dirty="0" err="1">
                    <a:solidFill>
                      <a:schemeClr val="tx1"/>
                    </a:solidFill>
                  </a:rPr>
                  <a:t>A.Value</a:t>
                </a:r>
                <a:r>
                  <a:rPr kumimoji="1"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 dirty="0">
                    <a:solidFill>
                      <a:schemeClr val="tx1"/>
                    </a:solidFill>
                  </a:rPr>
                  <a:t>&gt;</a:t>
                </a:r>
                <a:r>
                  <a:rPr kumimoji="1"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 dirty="0">
                    <a:solidFill>
                      <a:schemeClr val="tx1"/>
                    </a:solidFill>
                  </a:rPr>
                  <a:t>42</a:t>
                </a:r>
              </a:p>
            </p:txBody>
          </p:sp>
          <p:cxnSp>
            <p:nvCxnSpPr>
              <p:cNvPr id="17" name="直线连接符 16">
                <a:extLst>
                  <a:ext uri="{FF2B5EF4-FFF2-40B4-BE49-F238E27FC236}">
                    <a16:creationId xmlns:a16="http://schemas.microsoft.com/office/drawing/2014/main" id="{77F55896-85BC-794E-BC18-157F1A8AFCEA}"/>
                  </a:ext>
                </a:extLst>
              </p:cNvPr>
              <p:cNvCxnSpPr>
                <a:stCxn id="16" idx="2"/>
                <a:endCxn id="13" idx="0"/>
              </p:cNvCxnSpPr>
              <p:nvPr/>
            </p:nvCxnSpPr>
            <p:spPr>
              <a:xfrm flipH="1">
                <a:off x="6621516" y="4097530"/>
                <a:ext cx="1" cy="4192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98B8963F-A27E-3040-989C-9742ACC9814D}"/>
                </a:ext>
              </a:extLst>
            </p:cNvPr>
            <p:cNvGrpSpPr/>
            <p:nvPr/>
          </p:nvGrpSpPr>
          <p:grpSpPr>
            <a:xfrm>
              <a:off x="8080702" y="4509704"/>
              <a:ext cx="1366344" cy="1082975"/>
              <a:chOff x="8080702" y="4509704"/>
              <a:chExt cx="1366344" cy="1082975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9EA0911-9F9C-104C-957E-65EBACEF912B}"/>
                  </a:ext>
                </a:extLst>
              </p:cNvPr>
              <p:cNvSpPr txBox="1"/>
              <p:nvPr/>
            </p:nvSpPr>
            <p:spPr>
              <a:xfrm>
                <a:off x="8080702" y="4509704"/>
                <a:ext cx="1366344" cy="57897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 err="1"/>
                  <a:t>FilterOp</a:t>
                </a:r>
                <a:endParaRPr kumimoji="1" lang="en-US" altLang="zh-CN" sz="1000" dirty="0"/>
              </a:p>
              <a:p>
                <a:pPr algn="ctr"/>
                <a:r>
                  <a:rPr kumimoji="1" lang="en-US" altLang="zh-CN" sz="1000" dirty="0" err="1">
                    <a:solidFill>
                      <a:schemeClr val="tx1"/>
                    </a:solidFill>
                  </a:rPr>
                  <a:t>B.Value</a:t>
                </a:r>
                <a:r>
                  <a:rPr kumimoji="1"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 dirty="0">
                    <a:solidFill>
                      <a:schemeClr val="tx1"/>
                    </a:solidFill>
                  </a:rPr>
                  <a:t>&lt;</a:t>
                </a:r>
                <a:r>
                  <a:rPr kumimoji="1"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 dirty="0">
                    <a:solidFill>
                      <a:schemeClr val="tx1"/>
                    </a:solidFill>
                  </a:rPr>
                  <a:t>233</a:t>
                </a:r>
              </a:p>
            </p:txBody>
          </p: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id="{C9397766-FC00-0342-A0BE-EB59FDC09C08}"/>
                  </a:ext>
                </a:extLst>
              </p:cNvPr>
              <p:cNvCxnSpPr>
                <a:stCxn id="19" idx="2"/>
                <a:endCxn id="10" idx="0"/>
              </p:cNvCxnSpPr>
              <p:nvPr/>
            </p:nvCxnSpPr>
            <p:spPr>
              <a:xfrm>
                <a:off x="8763875" y="5088683"/>
                <a:ext cx="0" cy="5039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7BE94F5B-CAE6-7041-84C4-B3F913394C66}"/>
                </a:ext>
              </a:extLst>
            </p:cNvPr>
            <p:cNvGrpSpPr/>
            <p:nvPr/>
          </p:nvGrpSpPr>
          <p:grpSpPr>
            <a:xfrm>
              <a:off x="10223060" y="4509703"/>
              <a:ext cx="1366344" cy="1098004"/>
              <a:chOff x="10223060" y="4509703"/>
              <a:chExt cx="1366344" cy="1098004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40112F2-46FD-5A42-AB0A-F873C44E4FF8}"/>
                  </a:ext>
                </a:extLst>
              </p:cNvPr>
              <p:cNvSpPr txBox="1"/>
              <p:nvPr/>
            </p:nvSpPr>
            <p:spPr>
              <a:xfrm>
                <a:off x="10223060" y="4509703"/>
                <a:ext cx="1366344" cy="57897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 err="1"/>
                  <a:t>FilterOp</a:t>
                </a:r>
                <a:endParaRPr kumimoji="1" lang="en-US" altLang="zh-CN" sz="1000" dirty="0"/>
              </a:p>
              <a:p>
                <a:pPr algn="ctr"/>
                <a:r>
                  <a:rPr kumimoji="1" lang="en-US" altLang="zh-CN" sz="1000" dirty="0" err="1">
                    <a:solidFill>
                      <a:schemeClr val="tx1"/>
                    </a:solidFill>
                  </a:rPr>
                  <a:t>C.id</a:t>
                </a:r>
                <a:r>
                  <a:rPr kumimoji="1"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 dirty="0">
                    <a:solidFill>
                      <a:schemeClr val="tx1"/>
                    </a:solidFill>
                  </a:rPr>
                  <a:t>&lt;</a:t>
                </a:r>
                <a:r>
                  <a:rPr kumimoji="1"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 dirty="0">
                    <a:solidFill>
                      <a:schemeClr val="tx1"/>
                    </a:solidFill>
                  </a:rPr>
                  <a:t>666</a:t>
                </a:r>
              </a:p>
            </p:txBody>
          </p: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CCD8C433-B4A1-3B49-A7EE-800A4498B676}"/>
                  </a:ext>
                </a:extLst>
              </p:cNvPr>
              <p:cNvCxnSpPr>
                <a:cxnSpLocks/>
                <a:stCxn id="22" idx="2"/>
                <a:endCxn id="11" idx="0"/>
              </p:cNvCxnSpPr>
              <p:nvPr/>
            </p:nvCxnSpPr>
            <p:spPr>
              <a:xfrm>
                <a:off x="10906233" y="5088682"/>
                <a:ext cx="0" cy="5190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9AF68DB8-E306-4B45-A35D-356D40EAD88D}"/>
                </a:ext>
              </a:extLst>
            </p:cNvPr>
            <p:cNvGrpSpPr/>
            <p:nvPr/>
          </p:nvGrpSpPr>
          <p:grpSpPr>
            <a:xfrm>
              <a:off x="7609495" y="1770940"/>
              <a:ext cx="1366344" cy="747681"/>
              <a:chOff x="7609495" y="1770940"/>
              <a:chExt cx="1366344" cy="747681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A46D7B5-6894-274B-8945-5244F9F51325}"/>
                  </a:ext>
                </a:extLst>
              </p:cNvPr>
              <p:cNvSpPr txBox="1"/>
              <p:nvPr/>
            </p:nvSpPr>
            <p:spPr>
              <a:xfrm>
                <a:off x="7609495" y="1770940"/>
                <a:ext cx="1366344" cy="356294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 err="1"/>
                  <a:t>ProjectOp</a:t>
                </a:r>
                <a:endParaRPr kumimoji="1" lang="en-US" altLang="zh-CN" sz="1000" dirty="0"/>
              </a:p>
            </p:txBody>
          </p:sp>
          <p:cxnSp>
            <p:nvCxnSpPr>
              <p:cNvPr id="26" name="直线连接符 25">
                <a:extLst>
                  <a:ext uri="{FF2B5EF4-FFF2-40B4-BE49-F238E27FC236}">
                    <a16:creationId xmlns:a16="http://schemas.microsoft.com/office/drawing/2014/main" id="{8EAAC2A5-91C2-FA4A-A4BA-0DE554463AED}"/>
                  </a:ext>
                </a:extLst>
              </p:cNvPr>
              <p:cNvCxnSpPr>
                <a:stCxn id="25" idx="2"/>
                <a:endCxn id="35" idx="0"/>
              </p:cNvCxnSpPr>
              <p:nvPr/>
            </p:nvCxnSpPr>
            <p:spPr>
              <a:xfrm>
                <a:off x="8292668" y="2127232"/>
                <a:ext cx="0" cy="3913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2DBB5445-1591-EB47-9CD4-5FE2162613BB}"/>
                </a:ext>
              </a:extLst>
            </p:cNvPr>
            <p:cNvGrpSpPr/>
            <p:nvPr/>
          </p:nvGrpSpPr>
          <p:grpSpPr>
            <a:xfrm>
              <a:off x="7609495" y="1023258"/>
              <a:ext cx="1366344" cy="747683"/>
              <a:chOff x="7609495" y="1023258"/>
              <a:chExt cx="1366344" cy="747683"/>
            </a:xfrm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8DF15E1-E1BD-8946-94EB-DAA8104DF146}"/>
                  </a:ext>
                </a:extLst>
              </p:cNvPr>
              <p:cNvSpPr txBox="1"/>
              <p:nvPr/>
            </p:nvSpPr>
            <p:spPr>
              <a:xfrm>
                <a:off x="7609495" y="1023258"/>
                <a:ext cx="1366344" cy="356293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 err="1"/>
                  <a:t>EmitOp</a:t>
                </a:r>
                <a:endParaRPr kumimoji="1" lang="en-US" altLang="zh-CN" sz="1000" dirty="0"/>
              </a:p>
            </p:txBody>
          </p:sp>
          <p:cxnSp>
            <p:nvCxnSpPr>
              <p:cNvPr id="29" name="直线连接符 28">
                <a:extLst>
                  <a:ext uri="{FF2B5EF4-FFF2-40B4-BE49-F238E27FC236}">
                    <a16:creationId xmlns:a16="http://schemas.microsoft.com/office/drawing/2014/main" id="{EBE14178-2942-9F42-AA0F-260DC5880048}"/>
                  </a:ext>
                </a:extLst>
              </p:cNvPr>
              <p:cNvCxnSpPr>
                <a:stCxn id="28" idx="2"/>
                <a:endCxn id="25" idx="0"/>
              </p:cNvCxnSpPr>
              <p:nvPr/>
            </p:nvCxnSpPr>
            <p:spPr>
              <a:xfrm>
                <a:off x="8292668" y="1379551"/>
                <a:ext cx="0" cy="3913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26EE1BCE-04B1-3B41-93DB-2E80FBF3F174}"/>
                </a:ext>
              </a:extLst>
            </p:cNvPr>
            <p:cNvGrpSpPr/>
            <p:nvPr/>
          </p:nvGrpSpPr>
          <p:grpSpPr>
            <a:xfrm>
              <a:off x="8763878" y="3518552"/>
              <a:ext cx="2142356" cy="991151"/>
              <a:chOff x="8763878" y="3518552"/>
              <a:chExt cx="2142356" cy="991151"/>
            </a:xfrm>
          </p:grpSpPr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A873EA1-C0E2-1F4E-8EA1-F0E3DD3AA18B}"/>
                  </a:ext>
                </a:extLst>
              </p:cNvPr>
              <p:cNvSpPr txBox="1"/>
              <p:nvPr/>
            </p:nvSpPr>
            <p:spPr>
              <a:xfrm>
                <a:off x="8944301" y="3518552"/>
                <a:ext cx="1818291" cy="57897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 err="1"/>
                  <a:t>JoinOp</a:t>
                </a:r>
                <a:endParaRPr kumimoji="1" lang="en-US" altLang="zh-CN" sz="1000" dirty="0"/>
              </a:p>
              <a:p>
                <a:pPr algn="ctr"/>
                <a:r>
                  <a:rPr kumimoji="1" lang="en-US" altLang="zh-CN" sz="1000" dirty="0" err="1">
                    <a:solidFill>
                      <a:schemeClr val="tx1"/>
                    </a:solidFill>
                  </a:rPr>
                  <a:t>B.Value</a:t>
                </a:r>
                <a:r>
                  <a:rPr kumimoji="1"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 dirty="0">
                    <a:solidFill>
                      <a:schemeClr val="tx1"/>
                    </a:solidFill>
                  </a:rPr>
                  <a:t>==</a:t>
                </a:r>
                <a:r>
                  <a:rPr kumimoji="1"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 dirty="0" err="1">
                    <a:solidFill>
                      <a:schemeClr val="tx1"/>
                    </a:solidFill>
                  </a:rPr>
                  <a:t>C.value</a:t>
                </a:r>
                <a:endParaRPr kumimoji="1" lang="en-US" altLang="zh-CN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肘形连接符 31">
                <a:extLst>
                  <a:ext uri="{FF2B5EF4-FFF2-40B4-BE49-F238E27FC236}">
                    <a16:creationId xmlns:a16="http://schemas.microsoft.com/office/drawing/2014/main" id="{674257F8-157E-7A40-9AD6-5F5C7BAB6D04}"/>
                  </a:ext>
                </a:extLst>
              </p:cNvPr>
              <p:cNvCxnSpPr>
                <a:stCxn id="31" idx="2"/>
                <a:endCxn id="19" idx="0"/>
              </p:cNvCxnSpPr>
              <p:nvPr/>
            </p:nvCxnSpPr>
            <p:spPr>
              <a:xfrm rot="5400000">
                <a:off x="9102576" y="3758832"/>
                <a:ext cx="412173" cy="1089570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肘形连接符 32">
                <a:extLst>
                  <a:ext uri="{FF2B5EF4-FFF2-40B4-BE49-F238E27FC236}">
                    <a16:creationId xmlns:a16="http://schemas.microsoft.com/office/drawing/2014/main" id="{E1D9013B-8977-F64C-AA52-05CD71A4EB80}"/>
                  </a:ext>
                </a:extLst>
              </p:cNvPr>
              <p:cNvCxnSpPr>
                <a:stCxn id="31" idx="2"/>
                <a:endCxn id="22" idx="0"/>
              </p:cNvCxnSpPr>
              <p:nvPr/>
            </p:nvCxnSpPr>
            <p:spPr>
              <a:xfrm rot="16200000" flipH="1">
                <a:off x="10173754" y="3777222"/>
                <a:ext cx="412173" cy="105278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97C15607-803D-564E-9DA2-C156984690EE}"/>
                </a:ext>
              </a:extLst>
            </p:cNvPr>
            <p:cNvGrpSpPr/>
            <p:nvPr/>
          </p:nvGrpSpPr>
          <p:grpSpPr>
            <a:xfrm>
              <a:off x="6621517" y="2518622"/>
              <a:ext cx="3231927" cy="999931"/>
              <a:chOff x="6621517" y="2518622"/>
              <a:chExt cx="3231927" cy="999931"/>
            </a:xfrm>
          </p:grpSpPr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0B8B73E-0020-2247-8C2C-9C5CDDA08CA1}"/>
                  </a:ext>
                </a:extLst>
              </p:cNvPr>
              <p:cNvSpPr txBox="1"/>
              <p:nvPr/>
            </p:nvSpPr>
            <p:spPr>
              <a:xfrm>
                <a:off x="7383522" y="2518622"/>
                <a:ext cx="1818290" cy="57897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 err="1"/>
                  <a:t>JoinOp</a:t>
                </a:r>
                <a:endParaRPr kumimoji="1" lang="en-US" altLang="zh-CN" sz="1000" dirty="0"/>
              </a:p>
              <a:p>
                <a:pPr algn="ctr"/>
                <a:r>
                  <a:rPr kumimoji="1" lang="en-US" altLang="zh-CN" sz="1000" dirty="0" err="1">
                    <a:solidFill>
                      <a:schemeClr val="tx1"/>
                    </a:solidFill>
                  </a:rPr>
                  <a:t>A.Id</a:t>
                </a:r>
                <a:r>
                  <a:rPr kumimoji="1"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 dirty="0">
                    <a:solidFill>
                      <a:schemeClr val="tx1"/>
                    </a:solidFill>
                  </a:rPr>
                  <a:t>==</a:t>
                </a:r>
                <a:r>
                  <a:rPr kumimoji="1"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 dirty="0" err="1">
                    <a:solidFill>
                      <a:schemeClr val="tx1"/>
                    </a:solidFill>
                  </a:rPr>
                  <a:t>B.id</a:t>
                </a:r>
                <a:endParaRPr kumimoji="1" lang="en-US" altLang="zh-CN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肘形连接符 35">
                <a:extLst>
                  <a:ext uri="{FF2B5EF4-FFF2-40B4-BE49-F238E27FC236}">
                    <a16:creationId xmlns:a16="http://schemas.microsoft.com/office/drawing/2014/main" id="{BCB07D90-827C-CA4C-9BC0-63AEC58A86FF}"/>
                  </a:ext>
                </a:extLst>
              </p:cNvPr>
              <p:cNvCxnSpPr>
                <a:stCxn id="35" idx="2"/>
                <a:endCxn id="16" idx="0"/>
              </p:cNvCxnSpPr>
              <p:nvPr/>
            </p:nvCxnSpPr>
            <p:spPr>
              <a:xfrm rot="5400000">
                <a:off x="7246616" y="2472502"/>
                <a:ext cx="420952" cy="1671149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肘形连接符 36">
                <a:extLst>
                  <a:ext uri="{FF2B5EF4-FFF2-40B4-BE49-F238E27FC236}">
                    <a16:creationId xmlns:a16="http://schemas.microsoft.com/office/drawing/2014/main" id="{14C5E4A9-A5AB-664D-9588-E232BCD92936}"/>
                  </a:ext>
                </a:extLst>
              </p:cNvPr>
              <p:cNvCxnSpPr>
                <a:stCxn id="35" idx="2"/>
                <a:endCxn id="31" idx="0"/>
              </p:cNvCxnSpPr>
              <p:nvPr/>
            </p:nvCxnSpPr>
            <p:spPr>
              <a:xfrm rot="16200000" flipH="1">
                <a:off x="8862579" y="2527687"/>
                <a:ext cx="420952" cy="1560778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5" name="五角星 134">
            <a:extLst>
              <a:ext uri="{FF2B5EF4-FFF2-40B4-BE49-F238E27FC236}">
                <a16:creationId xmlns:a16="http://schemas.microsoft.com/office/drawing/2014/main" id="{6F90E1AB-67A3-224C-AF91-0FDCF2D64B6A}"/>
              </a:ext>
            </a:extLst>
          </p:cNvPr>
          <p:cNvSpPr/>
          <p:nvPr/>
        </p:nvSpPr>
        <p:spPr>
          <a:xfrm>
            <a:off x="2397939" y="2060461"/>
            <a:ext cx="139773" cy="139773"/>
          </a:xfrm>
          <a:prstGeom prst="star5">
            <a:avLst/>
          </a:prstGeom>
          <a:solidFill>
            <a:srgbClr val="172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五角星 139">
            <a:extLst>
              <a:ext uri="{FF2B5EF4-FFF2-40B4-BE49-F238E27FC236}">
                <a16:creationId xmlns:a16="http://schemas.microsoft.com/office/drawing/2014/main" id="{56373E4F-7A61-ED44-B7E3-250ED4F3716B}"/>
              </a:ext>
            </a:extLst>
          </p:cNvPr>
          <p:cNvSpPr/>
          <p:nvPr/>
        </p:nvSpPr>
        <p:spPr>
          <a:xfrm>
            <a:off x="2430202" y="2580788"/>
            <a:ext cx="139773" cy="139773"/>
          </a:xfrm>
          <a:prstGeom prst="star5">
            <a:avLst/>
          </a:prstGeom>
          <a:solidFill>
            <a:srgbClr val="172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1" name="五角星 140">
            <a:extLst>
              <a:ext uri="{FF2B5EF4-FFF2-40B4-BE49-F238E27FC236}">
                <a16:creationId xmlns:a16="http://schemas.microsoft.com/office/drawing/2014/main" id="{FF2CB9E8-6B8B-B04B-B474-E79590852184}"/>
              </a:ext>
            </a:extLst>
          </p:cNvPr>
          <p:cNvSpPr/>
          <p:nvPr/>
        </p:nvSpPr>
        <p:spPr>
          <a:xfrm>
            <a:off x="2373817" y="3094703"/>
            <a:ext cx="139773" cy="139773"/>
          </a:xfrm>
          <a:prstGeom prst="star5">
            <a:avLst/>
          </a:prstGeom>
          <a:solidFill>
            <a:srgbClr val="172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2" name="五角星 141">
            <a:extLst>
              <a:ext uri="{FF2B5EF4-FFF2-40B4-BE49-F238E27FC236}">
                <a16:creationId xmlns:a16="http://schemas.microsoft.com/office/drawing/2014/main" id="{1E7B6D81-A59B-9E48-ADD2-89D750AE1A5E}"/>
              </a:ext>
            </a:extLst>
          </p:cNvPr>
          <p:cNvSpPr/>
          <p:nvPr/>
        </p:nvSpPr>
        <p:spPr>
          <a:xfrm>
            <a:off x="1223808" y="3781371"/>
            <a:ext cx="139773" cy="139773"/>
          </a:xfrm>
          <a:prstGeom prst="star5">
            <a:avLst/>
          </a:prstGeom>
          <a:solidFill>
            <a:srgbClr val="172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五角星 142">
            <a:extLst>
              <a:ext uri="{FF2B5EF4-FFF2-40B4-BE49-F238E27FC236}">
                <a16:creationId xmlns:a16="http://schemas.microsoft.com/office/drawing/2014/main" id="{AE044BD7-E09C-184C-8CDE-73A6A0E7463C}"/>
              </a:ext>
            </a:extLst>
          </p:cNvPr>
          <p:cNvSpPr/>
          <p:nvPr/>
        </p:nvSpPr>
        <p:spPr>
          <a:xfrm>
            <a:off x="1225733" y="4477756"/>
            <a:ext cx="139773" cy="139773"/>
          </a:xfrm>
          <a:prstGeom prst="star5">
            <a:avLst/>
          </a:prstGeom>
          <a:solidFill>
            <a:srgbClr val="172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五角星 143">
            <a:extLst>
              <a:ext uri="{FF2B5EF4-FFF2-40B4-BE49-F238E27FC236}">
                <a16:creationId xmlns:a16="http://schemas.microsoft.com/office/drawing/2014/main" id="{BAF7BD7C-C70E-A34C-97FD-E1ECC7FC848A}"/>
              </a:ext>
            </a:extLst>
          </p:cNvPr>
          <p:cNvSpPr/>
          <p:nvPr/>
        </p:nvSpPr>
        <p:spPr>
          <a:xfrm>
            <a:off x="1223808" y="5221486"/>
            <a:ext cx="139773" cy="139773"/>
          </a:xfrm>
          <a:prstGeom prst="star5">
            <a:avLst/>
          </a:prstGeom>
          <a:solidFill>
            <a:srgbClr val="172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5" name="五角星 144">
            <a:extLst>
              <a:ext uri="{FF2B5EF4-FFF2-40B4-BE49-F238E27FC236}">
                <a16:creationId xmlns:a16="http://schemas.microsoft.com/office/drawing/2014/main" id="{7D3C662E-4B7B-A54B-9A71-2C15CAD6BFC4}"/>
              </a:ext>
            </a:extLst>
          </p:cNvPr>
          <p:cNvSpPr/>
          <p:nvPr/>
        </p:nvSpPr>
        <p:spPr>
          <a:xfrm>
            <a:off x="3425160" y="3781371"/>
            <a:ext cx="139773" cy="139773"/>
          </a:xfrm>
          <a:prstGeom prst="star5">
            <a:avLst/>
          </a:prstGeom>
          <a:solidFill>
            <a:srgbClr val="172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6" name="五角星 145">
            <a:extLst>
              <a:ext uri="{FF2B5EF4-FFF2-40B4-BE49-F238E27FC236}">
                <a16:creationId xmlns:a16="http://schemas.microsoft.com/office/drawing/2014/main" id="{1ABC1D2D-74D3-FB42-BB58-6F582D2EBF4E}"/>
              </a:ext>
            </a:extLst>
          </p:cNvPr>
          <p:cNvSpPr/>
          <p:nvPr/>
        </p:nvSpPr>
        <p:spPr>
          <a:xfrm>
            <a:off x="2700582" y="4460795"/>
            <a:ext cx="139773" cy="139773"/>
          </a:xfrm>
          <a:prstGeom prst="star5">
            <a:avLst/>
          </a:prstGeom>
          <a:solidFill>
            <a:srgbClr val="172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7" name="五角星 146">
            <a:extLst>
              <a:ext uri="{FF2B5EF4-FFF2-40B4-BE49-F238E27FC236}">
                <a16:creationId xmlns:a16="http://schemas.microsoft.com/office/drawing/2014/main" id="{215B1DE5-C062-A749-A52F-AAEB77F79132}"/>
              </a:ext>
            </a:extLst>
          </p:cNvPr>
          <p:cNvSpPr/>
          <p:nvPr/>
        </p:nvSpPr>
        <p:spPr>
          <a:xfrm>
            <a:off x="2700582" y="5221486"/>
            <a:ext cx="139773" cy="139773"/>
          </a:xfrm>
          <a:prstGeom prst="star5">
            <a:avLst/>
          </a:prstGeom>
          <a:solidFill>
            <a:srgbClr val="172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8" name="五角星 147">
            <a:extLst>
              <a:ext uri="{FF2B5EF4-FFF2-40B4-BE49-F238E27FC236}">
                <a16:creationId xmlns:a16="http://schemas.microsoft.com/office/drawing/2014/main" id="{3DD0D1BA-6DA7-0B4F-BE4C-3ED1CFCC61A5}"/>
              </a:ext>
            </a:extLst>
          </p:cNvPr>
          <p:cNvSpPr/>
          <p:nvPr/>
        </p:nvSpPr>
        <p:spPr>
          <a:xfrm>
            <a:off x="4182311" y="4477756"/>
            <a:ext cx="139773" cy="139773"/>
          </a:xfrm>
          <a:prstGeom prst="star5">
            <a:avLst/>
          </a:prstGeom>
          <a:solidFill>
            <a:srgbClr val="172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五角星 148">
            <a:extLst>
              <a:ext uri="{FF2B5EF4-FFF2-40B4-BE49-F238E27FC236}">
                <a16:creationId xmlns:a16="http://schemas.microsoft.com/office/drawing/2014/main" id="{188E8213-24C1-0D43-B5EC-AF3F60E6C1FE}"/>
              </a:ext>
            </a:extLst>
          </p:cNvPr>
          <p:cNvSpPr/>
          <p:nvPr/>
        </p:nvSpPr>
        <p:spPr>
          <a:xfrm>
            <a:off x="4199184" y="5221485"/>
            <a:ext cx="139773" cy="139773"/>
          </a:xfrm>
          <a:prstGeom prst="star5">
            <a:avLst/>
          </a:prstGeom>
          <a:solidFill>
            <a:srgbClr val="172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E6A95E3-2912-3246-A9AD-C8E8632166F5}"/>
              </a:ext>
            </a:extLst>
          </p:cNvPr>
          <p:cNvSpPr/>
          <p:nvPr/>
        </p:nvSpPr>
        <p:spPr>
          <a:xfrm>
            <a:off x="4662083" y="1020998"/>
            <a:ext cx="72069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008200"/>
                </a:solidFill>
                <a:latin typeface="Consolas" panose="020B0609020204030204" pitchFamily="49" charset="0"/>
              </a:rPr>
              <a:t>// this file is generated   </a:t>
            </a:r>
          </a:p>
          <a:p>
            <a:r>
              <a:rPr lang="en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#include "../include/</a:t>
            </a:r>
            <a:r>
              <a:rPr lang="en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ap_exec.h</a:t>
            </a:r>
            <a:r>
              <a:rPr lang="en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  </a:t>
            </a:r>
          </a:p>
          <a:p>
            <a:r>
              <a:rPr lang="en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#include "../include/</a:t>
            </a:r>
            <a:r>
              <a:rPr lang="en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vm.h</a:t>
            </a:r>
            <a:r>
              <a:rPr lang="en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 </a:t>
            </a:r>
            <a:r>
              <a:rPr lang="en" altLang="zh-CN" sz="1400" dirty="0"/>
              <a:t> </a:t>
            </a:r>
          </a:p>
          <a:p>
            <a:r>
              <a:rPr lang="en" altLang="zh-CN" sz="1400" dirty="0"/>
              <a:t>  </a:t>
            </a:r>
          </a:p>
          <a:p>
            <a:r>
              <a:rPr lang="en" altLang="zh-CN" sz="1400" b="1" dirty="0"/>
              <a:t>static</a:t>
            </a:r>
            <a:r>
              <a:rPr lang="en" altLang="zh-CN" sz="1400" dirty="0"/>
              <a:t> DB::</a:t>
            </a:r>
            <a:r>
              <a:rPr lang="en" altLang="zh-CN" sz="1400" dirty="0" err="1"/>
              <a:t>ap</a:t>
            </a:r>
            <a:r>
              <a:rPr lang="en" altLang="zh-CN" sz="1400" dirty="0"/>
              <a:t>::</a:t>
            </a:r>
            <a:r>
              <a:rPr lang="en" altLang="zh-CN" sz="1400" dirty="0" err="1"/>
              <a:t>block_tuple_t</a:t>
            </a:r>
            <a:r>
              <a:rPr lang="en" altLang="zh-CN" sz="1400" dirty="0"/>
              <a:t> projection(</a:t>
            </a:r>
            <a:r>
              <a:rPr lang="en" altLang="zh-CN" sz="1400" b="1" dirty="0" err="1"/>
              <a:t>const</a:t>
            </a:r>
            <a:r>
              <a:rPr lang="en" altLang="zh-CN" sz="1400" dirty="0"/>
              <a:t> DB::</a:t>
            </a:r>
            <a:r>
              <a:rPr lang="en" altLang="zh-CN" sz="1400" dirty="0" err="1"/>
              <a:t>ap</a:t>
            </a:r>
            <a:r>
              <a:rPr lang="en" altLang="zh-CN" sz="1400" dirty="0"/>
              <a:t>::</a:t>
            </a:r>
            <a:r>
              <a:rPr lang="en" altLang="zh-CN" sz="1400" dirty="0" err="1"/>
              <a:t>block_tuple_t</a:t>
            </a:r>
            <a:r>
              <a:rPr lang="en" altLang="zh-CN" sz="1400" dirty="0"/>
              <a:t>&amp; block) { </a:t>
            </a:r>
            <a:r>
              <a:rPr lang="en" altLang="zh-CN" sz="1400" b="1" dirty="0"/>
              <a:t>return</a:t>
            </a:r>
            <a:r>
              <a:rPr lang="en" altLang="zh-CN" sz="1400" dirty="0"/>
              <a:t> block; }  </a:t>
            </a:r>
          </a:p>
          <a:p>
            <a:r>
              <a:rPr lang="en" altLang="zh-CN" sz="1400" dirty="0"/>
              <a:t>  </a:t>
            </a:r>
          </a:p>
          <a:p>
            <a:r>
              <a:rPr lang="en" altLang="zh-CN" sz="1400" b="1" dirty="0"/>
              <a:t>extern</a:t>
            </a:r>
            <a:r>
              <a:rPr lang="en" altLang="zh-CN" sz="1400" dirty="0"/>
              <a:t> "C"  </a:t>
            </a:r>
          </a:p>
          <a:p>
            <a:r>
              <a:rPr lang="en" altLang="zh-CN" sz="1400" dirty="0"/>
              <a:t>DB::</a:t>
            </a:r>
            <a:r>
              <a:rPr lang="en" altLang="zh-CN" sz="1400" dirty="0" err="1"/>
              <a:t>ap</a:t>
            </a:r>
            <a:r>
              <a:rPr lang="en" altLang="zh-CN" sz="1400" dirty="0"/>
              <a:t>::</a:t>
            </a:r>
            <a:r>
              <a:rPr lang="en" altLang="zh-CN" sz="1400" dirty="0" err="1"/>
              <a:t>VMEmitOp</a:t>
            </a:r>
            <a:r>
              <a:rPr lang="en" altLang="zh-CN" sz="1400" dirty="0"/>
              <a:t> query(</a:t>
            </a:r>
            <a:r>
              <a:rPr lang="en" altLang="zh-CN" sz="1400" b="1" dirty="0" err="1"/>
              <a:t>const</a:t>
            </a:r>
            <a:r>
              <a:rPr lang="en" altLang="zh-CN" sz="1400" dirty="0"/>
              <a:t> DB::</a:t>
            </a:r>
            <a:r>
              <a:rPr lang="en" altLang="zh-CN" sz="1400" dirty="0" err="1"/>
              <a:t>ap</a:t>
            </a:r>
            <a:r>
              <a:rPr lang="en" altLang="zh-CN" sz="1400" dirty="0"/>
              <a:t>::</a:t>
            </a:r>
            <a:r>
              <a:rPr lang="en" altLang="zh-CN" sz="1400" dirty="0" err="1"/>
              <a:t>ap_table_array_t</a:t>
            </a:r>
            <a:r>
              <a:rPr lang="en" altLang="zh-CN" sz="1400" dirty="0"/>
              <a:t>&amp; tables, DB::</a:t>
            </a:r>
            <a:r>
              <a:rPr lang="en" altLang="zh-CN" sz="1400" dirty="0" err="1"/>
              <a:t>vm</a:t>
            </a:r>
            <a:r>
              <a:rPr lang="en" altLang="zh-CN" sz="1400" dirty="0"/>
              <a:t>::VM* </a:t>
            </a:r>
            <a:r>
              <a:rPr lang="en" altLang="zh-CN" sz="1400" dirty="0" err="1"/>
              <a:t>vm</a:t>
            </a:r>
            <a:r>
              <a:rPr lang="en" altLang="zh-CN" sz="1400" dirty="0"/>
              <a:t>) {  </a:t>
            </a:r>
          </a:p>
          <a:p>
            <a:r>
              <a:rPr lang="en" altLang="zh-CN" sz="1400" dirty="0"/>
              <a:t>    DB::</a:t>
            </a:r>
            <a:r>
              <a:rPr lang="en" altLang="zh-CN" sz="1400" dirty="0" err="1"/>
              <a:t>ap</a:t>
            </a:r>
            <a:r>
              <a:rPr lang="en" altLang="zh-CN" sz="1400" dirty="0"/>
              <a:t>::</a:t>
            </a:r>
            <a:r>
              <a:rPr lang="en" altLang="zh-CN" sz="1400" dirty="0" err="1"/>
              <a:t>VMEmitOp</a:t>
            </a:r>
            <a:r>
              <a:rPr lang="en" altLang="zh-CN" sz="1400" dirty="0"/>
              <a:t> emit;  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985C327-1B81-214E-9C05-41442AB7BC7B}"/>
              </a:ext>
            </a:extLst>
          </p:cNvPr>
          <p:cNvSpPr/>
          <p:nvPr/>
        </p:nvSpPr>
        <p:spPr>
          <a:xfrm>
            <a:off x="4874108" y="1046164"/>
            <a:ext cx="3605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400" b="1" dirty="0" err="1"/>
              <a:t>const</a:t>
            </a:r>
            <a:r>
              <a:rPr lang="en" altLang="zh-CN" sz="1400" dirty="0"/>
              <a:t> DB::</a:t>
            </a:r>
            <a:r>
              <a:rPr lang="en" altLang="zh-CN" sz="1400" dirty="0" err="1"/>
              <a:t>ap</a:t>
            </a:r>
            <a:r>
              <a:rPr lang="en" altLang="zh-CN" sz="1400" dirty="0"/>
              <a:t>::</a:t>
            </a:r>
            <a:r>
              <a:rPr lang="en" altLang="zh-CN" sz="1400" dirty="0" err="1"/>
              <a:t>ap_table_t</a:t>
            </a:r>
            <a:r>
              <a:rPr lang="en" altLang="zh-CN" sz="1400" dirty="0"/>
              <a:t>&amp; T0 = </a:t>
            </a:r>
            <a:r>
              <a:rPr lang="en" altLang="zh-CN" sz="1400" dirty="0" err="1"/>
              <a:t>tables.at</a:t>
            </a:r>
            <a:r>
              <a:rPr lang="en" altLang="zh-CN" sz="1400" dirty="0"/>
              <a:t>(2);  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71E1498-F849-DB4E-A3EB-CDC95124BB3F}"/>
              </a:ext>
            </a:extLst>
          </p:cNvPr>
          <p:cNvSpPr/>
          <p:nvPr/>
        </p:nvSpPr>
        <p:spPr>
          <a:xfrm>
            <a:off x="4874108" y="1326132"/>
            <a:ext cx="35557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400" b="1" dirty="0" err="1"/>
              <a:t>const</a:t>
            </a:r>
            <a:r>
              <a:rPr lang="en" altLang="zh-CN" sz="1400" dirty="0"/>
              <a:t> DB::</a:t>
            </a:r>
            <a:r>
              <a:rPr lang="en" altLang="zh-CN" sz="1400" dirty="0" err="1"/>
              <a:t>ap</a:t>
            </a:r>
            <a:r>
              <a:rPr lang="en" altLang="zh-CN" sz="1400" dirty="0"/>
              <a:t>::</a:t>
            </a:r>
            <a:r>
              <a:rPr lang="en" altLang="zh-CN" sz="1400" dirty="0" err="1"/>
              <a:t>ap_table_t</a:t>
            </a:r>
            <a:r>
              <a:rPr lang="en" altLang="zh-CN" sz="1400" dirty="0"/>
              <a:t>&amp; T1 = </a:t>
            </a:r>
            <a:r>
              <a:rPr lang="en" altLang="zh-CN" sz="1400" dirty="0" err="1"/>
              <a:t>tables.at</a:t>
            </a:r>
            <a:r>
              <a:rPr lang="en" altLang="zh-CN" sz="1400" dirty="0"/>
              <a:t>(3); </a:t>
            </a:r>
            <a:endParaRPr lang="zh-CN" altLang="en-US" sz="1400" dirty="0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70CAC5AF-CE35-1741-B890-0C2A3F33D781}"/>
              </a:ext>
            </a:extLst>
          </p:cNvPr>
          <p:cNvSpPr/>
          <p:nvPr/>
        </p:nvSpPr>
        <p:spPr>
          <a:xfrm>
            <a:off x="4874108" y="1595324"/>
            <a:ext cx="35557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400" b="1" dirty="0" err="1"/>
              <a:t>const</a:t>
            </a:r>
            <a:r>
              <a:rPr lang="en" altLang="zh-CN" sz="1400" dirty="0"/>
              <a:t> DB::</a:t>
            </a:r>
            <a:r>
              <a:rPr lang="en" altLang="zh-CN" sz="1400" dirty="0" err="1"/>
              <a:t>ap</a:t>
            </a:r>
            <a:r>
              <a:rPr lang="en" altLang="zh-CN" sz="1400" dirty="0"/>
              <a:t>::</a:t>
            </a:r>
            <a:r>
              <a:rPr lang="en" altLang="zh-CN" sz="1400" dirty="0" err="1"/>
              <a:t>ap_table_t</a:t>
            </a:r>
            <a:r>
              <a:rPr lang="en" altLang="zh-CN" sz="1400" dirty="0"/>
              <a:t>&amp; T2 = </a:t>
            </a:r>
            <a:r>
              <a:rPr lang="en" altLang="zh-CN" sz="1400" dirty="0" err="1"/>
              <a:t>tables.at</a:t>
            </a:r>
            <a:r>
              <a:rPr lang="en" altLang="zh-CN" sz="1400" dirty="0"/>
              <a:t>(4); </a:t>
            </a:r>
            <a:endParaRPr lang="zh-CN" altLang="en-US" sz="1400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7376F408-1702-B645-9561-0628135338A5}"/>
              </a:ext>
            </a:extLst>
          </p:cNvPr>
          <p:cNvSpPr/>
          <p:nvPr/>
        </p:nvSpPr>
        <p:spPr>
          <a:xfrm>
            <a:off x="4874108" y="1834593"/>
            <a:ext cx="443903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400" dirty="0"/>
              <a:t>DB::page::</a:t>
            </a:r>
            <a:r>
              <a:rPr lang="en" altLang="zh-CN" sz="1400" dirty="0" err="1"/>
              <a:t>range_t</a:t>
            </a:r>
            <a:r>
              <a:rPr lang="en" altLang="zh-CN" sz="1400" dirty="0"/>
              <a:t> rngLeft0{ 4, 4 }; </a:t>
            </a:r>
          </a:p>
          <a:p>
            <a:r>
              <a:rPr lang="en" altLang="zh-CN" sz="1400" dirty="0"/>
              <a:t>DB::page::</a:t>
            </a:r>
            <a:r>
              <a:rPr lang="en" altLang="zh-CN" sz="1400" dirty="0" err="1"/>
              <a:t>range_t</a:t>
            </a:r>
            <a:r>
              <a:rPr lang="en" altLang="zh-CN" sz="1400" dirty="0"/>
              <a:t> rngRight0{ 4, 4 };</a:t>
            </a:r>
          </a:p>
          <a:p>
            <a:r>
              <a:rPr lang="en" altLang="zh-CN" sz="1400" dirty="0"/>
              <a:t>DB::</a:t>
            </a:r>
            <a:r>
              <a:rPr lang="en" altLang="zh-CN" sz="1400" dirty="0" err="1"/>
              <a:t>ap</a:t>
            </a:r>
            <a:r>
              <a:rPr lang="en" altLang="zh-CN" sz="1400" dirty="0"/>
              <a:t>::</a:t>
            </a:r>
            <a:r>
              <a:rPr lang="en" altLang="zh-CN" sz="1400" dirty="0" err="1"/>
              <a:t>hash_table_t</a:t>
            </a:r>
            <a:r>
              <a:rPr lang="en" altLang="zh-CN" sz="1400" dirty="0"/>
              <a:t> ht0(rngLeft0,rngRight0,8,8,</a:t>
            </a:r>
            <a:r>
              <a:rPr lang="en" altLang="zh-CN" sz="1400" b="1" dirty="0"/>
              <a:t>false</a:t>
            </a:r>
            <a:r>
              <a:rPr lang="en" altLang="zh-CN" sz="1400" dirty="0"/>
              <a:t>);   </a:t>
            </a: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955A30AA-417A-FD4D-91B7-4843C7E4D262}"/>
              </a:ext>
            </a:extLst>
          </p:cNvPr>
          <p:cNvSpPr/>
          <p:nvPr/>
        </p:nvSpPr>
        <p:spPr>
          <a:xfrm>
            <a:off x="4874108" y="2507429"/>
            <a:ext cx="443903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400" dirty="0"/>
              <a:t>DB::page::</a:t>
            </a:r>
            <a:r>
              <a:rPr lang="en" altLang="zh-CN" sz="1400" dirty="0" err="1"/>
              <a:t>range_t</a:t>
            </a:r>
            <a:r>
              <a:rPr lang="en" altLang="zh-CN" sz="1400" dirty="0"/>
              <a:t> rngLeft1{ 0, 4 };</a:t>
            </a:r>
          </a:p>
          <a:p>
            <a:r>
              <a:rPr lang="en" altLang="zh-CN" sz="1400" dirty="0"/>
              <a:t>DB::page::</a:t>
            </a:r>
            <a:r>
              <a:rPr lang="en" altLang="zh-CN" sz="1400" dirty="0" err="1"/>
              <a:t>range_t</a:t>
            </a:r>
            <a:r>
              <a:rPr lang="en" altLang="zh-CN" sz="1400" dirty="0"/>
              <a:t> rngRight1{ 0, 4 };  </a:t>
            </a:r>
          </a:p>
          <a:p>
            <a:r>
              <a:rPr lang="en" altLang="zh-CN" sz="1400" dirty="0"/>
              <a:t>DB::</a:t>
            </a:r>
            <a:r>
              <a:rPr lang="en" altLang="zh-CN" sz="1400" dirty="0" err="1"/>
              <a:t>ap</a:t>
            </a:r>
            <a:r>
              <a:rPr lang="en" altLang="zh-CN" sz="1400" dirty="0"/>
              <a:t>::</a:t>
            </a:r>
            <a:r>
              <a:rPr lang="en" altLang="zh-CN" sz="1400" dirty="0" err="1"/>
              <a:t>hash_table_t</a:t>
            </a:r>
            <a:r>
              <a:rPr lang="en" altLang="zh-CN" sz="1400" dirty="0"/>
              <a:t> ht1(rngLeft1,rngRight1,8,16,</a:t>
            </a:r>
            <a:r>
              <a:rPr lang="en" altLang="zh-CN" sz="1400" b="1" dirty="0"/>
              <a:t>true</a:t>
            </a:r>
            <a:r>
              <a:rPr lang="en" altLang="zh-CN" sz="1400" dirty="0"/>
              <a:t>);  </a:t>
            </a:r>
            <a:endParaRPr lang="zh-CN" altLang="en-US" sz="1400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8AB44522-FAE3-EA4C-96CE-EF723997464E}"/>
              </a:ext>
            </a:extLst>
          </p:cNvPr>
          <p:cNvSpPr/>
          <p:nvPr/>
        </p:nvSpPr>
        <p:spPr>
          <a:xfrm>
            <a:off x="4874108" y="3758027"/>
            <a:ext cx="579817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400" dirty="0"/>
              <a:t>auto pipeline0 =[&amp;]() {  </a:t>
            </a:r>
          </a:p>
          <a:p>
            <a:r>
              <a:rPr lang="en" altLang="zh-CN" sz="1400" dirty="0"/>
              <a:t>        </a:t>
            </a:r>
            <a:r>
              <a:rPr lang="en" altLang="zh-CN" sz="1400" b="1" dirty="0"/>
              <a:t>for</a:t>
            </a:r>
            <a:r>
              <a:rPr lang="en" altLang="zh-CN" sz="1400" dirty="0"/>
              <a:t>(DB::</a:t>
            </a:r>
            <a:r>
              <a:rPr lang="en" altLang="zh-CN" sz="1400" dirty="0" err="1"/>
              <a:t>ap</a:t>
            </a:r>
            <a:r>
              <a:rPr lang="en" altLang="zh-CN" sz="1400" dirty="0"/>
              <a:t>::</a:t>
            </a:r>
            <a:r>
              <a:rPr lang="en" altLang="zh-CN" sz="1400" dirty="0" err="1"/>
              <a:t>ap_block_iter_t</a:t>
            </a:r>
            <a:r>
              <a:rPr lang="en" altLang="zh-CN" sz="1400" dirty="0"/>
              <a:t> it = T0.get_block_iter(); !</a:t>
            </a:r>
            <a:r>
              <a:rPr lang="en" altLang="zh-CN" sz="1400" dirty="0" err="1"/>
              <a:t>it.is_end</a:t>
            </a:r>
            <a:r>
              <a:rPr lang="en" altLang="zh-CN" sz="1400" dirty="0"/>
              <a:t>();) {  </a:t>
            </a:r>
          </a:p>
          <a:p>
            <a:r>
              <a:rPr lang="en" altLang="zh-CN" sz="1400" dirty="0"/>
              <a:t>            DB::</a:t>
            </a:r>
            <a:r>
              <a:rPr lang="en" altLang="zh-CN" sz="1400" dirty="0" err="1"/>
              <a:t>ap</a:t>
            </a:r>
            <a:r>
              <a:rPr lang="en" altLang="zh-CN" sz="1400" dirty="0"/>
              <a:t>::</a:t>
            </a:r>
            <a:r>
              <a:rPr lang="en" altLang="zh-CN" sz="1400" dirty="0" err="1"/>
              <a:t>block_tuple_t</a:t>
            </a:r>
            <a:r>
              <a:rPr lang="en" altLang="zh-CN" sz="1400" dirty="0"/>
              <a:t> block = </a:t>
            </a:r>
            <a:r>
              <a:rPr lang="en" altLang="zh-CN" sz="1400" dirty="0" err="1"/>
              <a:t>it.consume_block</a:t>
            </a:r>
            <a:r>
              <a:rPr lang="en" altLang="zh-CN" sz="1400" dirty="0"/>
              <a:t>();</a:t>
            </a:r>
            <a:endParaRPr lang="zh-CN" altLang="en-US" sz="1400" dirty="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03F6877E-28DF-884D-87D7-2DAF7A386637}"/>
              </a:ext>
            </a:extLst>
          </p:cNvPr>
          <p:cNvSpPr/>
          <p:nvPr/>
        </p:nvSpPr>
        <p:spPr>
          <a:xfrm>
            <a:off x="5478656" y="4431937"/>
            <a:ext cx="3770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400" dirty="0" err="1"/>
              <a:t>block.selectivity_and</a:t>
            </a:r>
            <a:r>
              <a:rPr lang="en" altLang="zh-CN" sz="1400" dirty="0"/>
              <a:t>( </a:t>
            </a:r>
            <a:r>
              <a:rPr lang="en" altLang="zh-CN" sz="1400" dirty="0" err="1"/>
              <a:t>block.getINT</a:t>
            </a:r>
            <a:r>
              <a:rPr lang="en" altLang="zh-CN" sz="1400" dirty="0"/>
              <a:t>({ 0, 4 }) &gt;1);</a:t>
            </a:r>
            <a:endParaRPr lang="zh-CN" altLang="en-US" sz="1400" dirty="0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2810A158-1785-4046-A9F2-3D7ECBF57090}"/>
              </a:ext>
            </a:extLst>
          </p:cNvPr>
          <p:cNvSpPr/>
          <p:nvPr/>
        </p:nvSpPr>
        <p:spPr>
          <a:xfrm>
            <a:off x="5478656" y="4706982"/>
            <a:ext cx="3914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400" dirty="0" err="1"/>
              <a:t>block.selectivity_and</a:t>
            </a:r>
            <a:r>
              <a:rPr lang="en" altLang="zh-CN" sz="1400" dirty="0"/>
              <a:t>( </a:t>
            </a:r>
            <a:r>
              <a:rPr lang="en" altLang="zh-CN" sz="1400" dirty="0" err="1"/>
              <a:t>block.getINT</a:t>
            </a:r>
            <a:r>
              <a:rPr lang="en" altLang="zh-CN" sz="1400" dirty="0"/>
              <a:t>({ 4, 4 }) &gt;42); </a:t>
            </a:r>
            <a:endParaRPr lang="zh-CN" altLang="en-US" sz="1400" dirty="0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47BD0144-020B-EC47-A1AD-AD5EBD45FF20}"/>
              </a:ext>
            </a:extLst>
          </p:cNvPr>
          <p:cNvSpPr/>
          <p:nvPr/>
        </p:nvSpPr>
        <p:spPr>
          <a:xfrm>
            <a:off x="4900361" y="4966716"/>
            <a:ext cx="534883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400" dirty="0"/>
              <a:t>            ht1.insert(block);  </a:t>
            </a:r>
          </a:p>
          <a:p>
            <a:r>
              <a:rPr lang="en" altLang="zh-CN" sz="1400" dirty="0"/>
              <a:t>        }  </a:t>
            </a:r>
          </a:p>
          <a:p>
            <a:r>
              <a:rPr lang="en" altLang="zh-CN" sz="1400" dirty="0"/>
              <a:t>        ht1.build();  </a:t>
            </a:r>
          </a:p>
          <a:p>
            <a:r>
              <a:rPr lang="en" altLang="zh-CN" sz="1400" dirty="0"/>
              <a:t>    };  </a:t>
            </a:r>
          </a:p>
          <a:p>
            <a:r>
              <a:rPr lang="en" altLang="zh-CN" sz="1400" dirty="0"/>
              <a:t>    </a:t>
            </a:r>
            <a:r>
              <a:rPr lang="en" altLang="zh-CN" sz="1400" dirty="0" err="1"/>
              <a:t>std</a:t>
            </a:r>
            <a:r>
              <a:rPr lang="en" altLang="zh-CN" sz="1400" dirty="0"/>
              <a:t>::future&lt;</a:t>
            </a:r>
            <a:r>
              <a:rPr lang="en" altLang="zh-CN" sz="1400" b="1" dirty="0"/>
              <a:t>void</a:t>
            </a:r>
            <a:r>
              <a:rPr lang="en" altLang="zh-CN" sz="1400" dirty="0"/>
              <a:t>&gt; future0 = </a:t>
            </a:r>
            <a:r>
              <a:rPr lang="en" altLang="zh-CN" sz="1400" dirty="0" err="1"/>
              <a:t>vm</a:t>
            </a:r>
            <a:r>
              <a:rPr lang="en" altLang="zh-CN" sz="1400" dirty="0"/>
              <a:t>-&gt;</a:t>
            </a:r>
            <a:r>
              <a:rPr lang="en" altLang="zh-CN" sz="1400" dirty="0" err="1"/>
              <a:t>register_task</a:t>
            </a:r>
            <a:r>
              <a:rPr lang="en" altLang="zh-CN" sz="1400" dirty="0"/>
              <a:t>(pipeline0);  </a:t>
            </a: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D82FE87B-4F15-AA4A-A1C7-26A93BA1CC06}"/>
              </a:ext>
            </a:extLst>
          </p:cNvPr>
          <p:cNvSpPr/>
          <p:nvPr/>
        </p:nvSpPr>
        <p:spPr>
          <a:xfrm>
            <a:off x="4877923" y="4052734"/>
            <a:ext cx="55355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400" dirty="0"/>
              <a:t>auto pipeline1 =[&amp;]() {  </a:t>
            </a:r>
          </a:p>
          <a:p>
            <a:r>
              <a:rPr lang="en" altLang="zh-CN" sz="1400" dirty="0"/>
              <a:t>        </a:t>
            </a:r>
            <a:r>
              <a:rPr lang="en" altLang="zh-CN" sz="1400" b="1" dirty="0"/>
              <a:t>for</a:t>
            </a:r>
            <a:r>
              <a:rPr lang="en" altLang="zh-CN" sz="1400" dirty="0"/>
              <a:t>(DB::</a:t>
            </a:r>
            <a:r>
              <a:rPr lang="en" altLang="zh-CN" sz="1400" dirty="0" err="1"/>
              <a:t>ap</a:t>
            </a:r>
            <a:r>
              <a:rPr lang="en" altLang="zh-CN" sz="1400" dirty="0"/>
              <a:t>::</a:t>
            </a:r>
            <a:r>
              <a:rPr lang="en" altLang="zh-CN" sz="1400" dirty="0" err="1"/>
              <a:t>ap_block_iter_t</a:t>
            </a:r>
            <a:r>
              <a:rPr lang="en" altLang="zh-CN" sz="1400" dirty="0"/>
              <a:t> it = T1.get_block_iter(); !</a:t>
            </a:r>
            <a:r>
              <a:rPr lang="en" altLang="zh-CN" sz="1400" dirty="0" err="1"/>
              <a:t>it.is_end</a:t>
            </a:r>
            <a:r>
              <a:rPr lang="en" altLang="zh-CN" sz="1400" dirty="0"/>
              <a:t>();) {  </a:t>
            </a:r>
          </a:p>
          <a:p>
            <a:r>
              <a:rPr lang="en" altLang="zh-CN" sz="1400" dirty="0"/>
              <a:t>            DB::</a:t>
            </a:r>
            <a:r>
              <a:rPr lang="en" altLang="zh-CN" sz="1400" dirty="0" err="1"/>
              <a:t>ap</a:t>
            </a:r>
            <a:r>
              <a:rPr lang="en" altLang="zh-CN" sz="1400" dirty="0"/>
              <a:t>::</a:t>
            </a:r>
            <a:r>
              <a:rPr lang="en" altLang="zh-CN" sz="1400" dirty="0" err="1"/>
              <a:t>block_tuple_t</a:t>
            </a:r>
            <a:r>
              <a:rPr lang="en" altLang="zh-CN" sz="1400" dirty="0"/>
              <a:t> block = </a:t>
            </a:r>
            <a:r>
              <a:rPr lang="en" altLang="zh-CN" sz="1400" dirty="0" err="1"/>
              <a:t>it.consume_block</a:t>
            </a:r>
            <a:r>
              <a:rPr lang="en" altLang="zh-CN" sz="1400" dirty="0"/>
              <a:t>();  </a:t>
            </a:r>
            <a:endParaRPr lang="zh-CN" altLang="en-US" sz="1400" dirty="0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09BB757D-52B0-C74D-AF6E-E103DB978BA1}"/>
              </a:ext>
            </a:extLst>
          </p:cNvPr>
          <p:cNvSpPr/>
          <p:nvPr/>
        </p:nvSpPr>
        <p:spPr>
          <a:xfrm>
            <a:off x="5477196" y="4694925"/>
            <a:ext cx="40094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400" dirty="0" err="1"/>
              <a:t>block.selectivity_and</a:t>
            </a:r>
            <a:r>
              <a:rPr lang="en" altLang="zh-CN" sz="1400" dirty="0"/>
              <a:t>( </a:t>
            </a:r>
            <a:r>
              <a:rPr lang="en" altLang="zh-CN" sz="1400" dirty="0" err="1"/>
              <a:t>block.getINT</a:t>
            </a:r>
            <a:r>
              <a:rPr lang="en" altLang="zh-CN" sz="1400" dirty="0"/>
              <a:t>({ 4, 4 }) &lt;233); </a:t>
            </a:r>
            <a:endParaRPr lang="zh-CN" altLang="en-US" sz="1400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57A24727-CDD1-8D45-85F2-0A562B5C4A02}"/>
              </a:ext>
            </a:extLst>
          </p:cNvPr>
          <p:cNvSpPr/>
          <p:nvPr/>
        </p:nvSpPr>
        <p:spPr>
          <a:xfrm>
            <a:off x="4891571" y="4934194"/>
            <a:ext cx="537175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400" dirty="0"/>
              <a:t>            ht0.insert(block);  </a:t>
            </a:r>
          </a:p>
          <a:p>
            <a:r>
              <a:rPr lang="en" altLang="zh-CN" sz="1400" dirty="0"/>
              <a:t>        }  </a:t>
            </a:r>
          </a:p>
          <a:p>
            <a:r>
              <a:rPr lang="en" altLang="zh-CN" sz="1400" dirty="0"/>
              <a:t>        ht0.build();  </a:t>
            </a:r>
          </a:p>
          <a:p>
            <a:r>
              <a:rPr lang="en" altLang="zh-CN" sz="1400" dirty="0"/>
              <a:t>    };  </a:t>
            </a:r>
          </a:p>
          <a:p>
            <a:r>
              <a:rPr lang="en" altLang="zh-CN" sz="1400" dirty="0"/>
              <a:t>    </a:t>
            </a:r>
            <a:r>
              <a:rPr lang="en" altLang="zh-CN" sz="1400" dirty="0" err="1"/>
              <a:t>std</a:t>
            </a:r>
            <a:r>
              <a:rPr lang="en" altLang="zh-CN" sz="1400" dirty="0"/>
              <a:t>::future&lt;</a:t>
            </a:r>
            <a:r>
              <a:rPr lang="en" altLang="zh-CN" sz="1400" b="1" dirty="0"/>
              <a:t>void</a:t>
            </a:r>
            <a:r>
              <a:rPr lang="en" altLang="zh-CN" sz="1400" dirty="0"/>
              <a:t>&gt; future1 = </a:t>
            </a:r>
            <a:r>
              <a:rPr lang="en" altLang="zh-CN" sz="1400" dirty="0" err="1"/>
              <a:t>vm</a:t>
            </a:r>
            <a:r>
              <a:rPr lang="en" altLang="zh-CN" sz="1400" dirty="0"/>
              <a:t>-&gt;</a:t>
            </a:r>
            <a:r>
              <a:rPr lang="en" altLang="zh-CN" sz="1400" dirty="0" err="1"/>
              <a:t>register_task</a:t>
            </a:r>
            <a:r>
              <a:rPr lang="en" altLang="zh-CN" sz="1400" dirty="0"/>
              <a:t>(pipeline1);  </a:t>
            </a: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D3EC731E-A23D-2842-9357-4BD269D4779D}"/>
              </a:ext>
            </a:extLst>
          </p:cNvPr>
          <p:cNvSpPr/>
          <p:nvPr/>
        </p:nvSpPr>
        <p:spPr>
          <a:xfrm>
            <a:off x="4827704" y="3591068"/>
            <a:ext cx="72316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400" dirty="0"/>
              <a:t> auto pipeline2 =[&amp;]() {  </a:t>
            </a:r>
          </a:p>
          <a:p>
            <a:r>
              <a:rPr lang="en" altLang="zh-CN" sz="1400" dirty="0"/>
              <a:t>        </a:t>
            </a:r>
            <a:r>
              <a:rPr lang="en" altLang="zh-CN" sz="1400" b="1" dirty="0"/>
              <a:t>for</a:t>
            </a:r>
            <a:r>
              <a:rPr lang="en" altLang="zh-CN" sz="1400" dirty="0"/>
              <a:t>(DB::</a:t>
            </a:r>
            <a:r>
              <a:rPr lang="en" altLang="zh-CN" sz="1400" dirty="0" err="1"/>
              <a:t>ap</a:t>
            </a:r>
            <a:r>
              <a:rPr lang="en" altLang="zh-CN" sz="1400" dirty="0"/>
              <a:t>::</a:t>
            </a:r>
            <a:r>
              <a:rPr lang="en" altLang="zh-CN" sz="1400" dirty="0" err="1"/>
              <a:t>ap_block_iter_t</a:t>
            </a:r>
            <a:r>
              <a:rPr lang="en" altLang="zh-CN" sz="1400" dirty="0"/>
              <a:t> it = T2.get_block_iter(); !</a:t>
            </a:r>
            <a:r>
              <a:rPr lang="en" altLang="zh-CN" sz="1400" dirty="0" err="1"/>
              <a:t>it.is_end</a:t>
            </a:r>
            <a:r>
              <a:rPr lang="en" altLang="zh-CN" sz="1400" dirty="0"/>
              <a:t>();) {  </a:t>
            </a:r>
          </a:p>
          <a:p>
            <a:r>
              <a:rPr lang="en" altLang="zh-CN" sz="1400" dirty="0"/>
              <a:t>            DB::</a:t>
            </a:r>
            <a:r>
              <a:rPr lang="en" altLang="zh-CN" sz="1400" dirty="0" err="1"/>
              <a:t>ap</a:t>
            </a:r>
            <a:r>
              <a:rPr lang="en" altLang="zh-CN" sz="1400" dirty="0"/>
              <a:t>::</a:t>
            </a:r>
            <a:r>
              <a:rPr lang="en" altLang="zh-CN" sz="1400" dirty="0" err="1"/>
              <a:t>block_tuple_t</a:t>
            </a:r>
            <a:r>
              <a:rPr lang="en" altLang="zh-CN" sz="1400" dirty="0"/>
              <a:t> block = </a:t>
            </a:r>
            <a:r>
              <a:rPr lang="en" altLang="zh-CN" sz="1400" dirty="0" err="1"/>
              <a:t>it.consume_block</a:t>
            </a:r>
            <a:r>
              <a:rPr lang="en" altLang="zh-CN" sz="1400" dirty="0"/>
              <a:t>(); </a:t>
            </a:r>
            <a:endParaRPr lang="zh-CN" altLang="en-US" sz="1400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EA939FA8-D808-A242-B682-75186CE69559}"/>
              </a:ext>
            </a:extLst>
          </p:cNvPr>
          <p:cNvSpPr/>
          <p:nvPr/>
        </p:nvSpPr>
        <p:spPr>
          <a:xfrm>
            <a:off x="5416880" y="4375885"/>
            <a:ext cx="4059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400" dirty="0" err="1"/>
              <a:t>block.selectivity_and</a:t>
            </a:r>
            <a:r>
              <a:rPr lang="en" altLang="zh-CN" sz="1400" dirty="0"/>
              <a:t>( </a:t>
            </a:r>
            <a:r>
              <a:rPr lang="en" altLang="zh-CN" sz="1400" dirty="0" err="1"/>
              <a:t>block.getINT</a:t>
            </a:r>
            <a:r>
              <a:rPr lang="en" altLang="zh-CN" sz="1400" dirty="0"/>
              <a:t>({ 0, 4 }) &lt;666);  </a:t>
            </a: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757B664C-AD53-494F-BF9C-4785A6068375}"/>
              </a:ext>
            </a:extLst>
          </p:cNvPr>
          <p:cNvSpPr/>
          <p:nvPr/>
        </p:nvSpPr>
        <p:spPr>
          <a:xfrm>
            <a:off x="4817105" y="4616001"/>
            <a:ext cx="62555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400" dirty="0"/>
              <a:t>            DB::</a:t>
            </a:r>
            <a:r>
              <a:rPr lang="en" altLang="zh-CN" sz="1400" dirty="0" err="1"/>
              <a:t>ap</a:t>
            </a:r>
            <a:r>
              <a:rPr lang="en" altLang="zh-CN" sz="1400" dirty="0"/>
              <a:t>::</a:t>
            </a:r>
            <a:r>
              <a:rPr lang="en" altLang="zh-CN" sz="1400" dirty="0" err="1"/>
              <a:t>join_result_buf_t</a:t>
            </a:r>
            <a:r>
              <a:rPr lang="en" altLang="zh-CN" sz="1400" dirty="0"/>
              <a:t> join_result0 = ht0.probe(block);  </a:t>
            </a:r>
          </a:p>
          <a:p>
            <a:r>
              <a:rPr lang="en" altLang="zh-CN" sz="1400" dirty="0"/>
              <a:t>            </a:t>
            </a:r>
            <a:r>
              <a:rPr lang="en" altLang="zh-CN" sz="1400" b="1" dirty="0"/>
              <a:t>for</a:t>
            </a:r>
            <a:r>
              <a:rPr lang="en" altLang="zh-CN" sz="1400" dirty="0"/>
              <a:t>(DB::</a:t>
            </a:r>
            <a:r>
              <a:rPr lang="en" altLang="zh-CN" sz="1400" dirty="0" err="1"/>
              <a:t>ap</a:t>
            </a:r>
            <a:r>
              <a:rPr lang="en" altLang="zh-CN" sz="1400" dirty="0"/>
              <a:t>::</a:t>
            </a:r>
            <a:r>
              <a:rPr lang="en" altLang="zh-CN" sz="1400" dirty="0" err="1"/>
              <a:t>ap_block_iter_t</a:t>
            </a:r>
            <a:r>
              <a:rPr lang="en" altLang="zh-CN" sz="1400" dirty="0"/>
              <a:t> it = join_result0.get_block_iter(); !</a:t>
            </a:r>
            <a:r>
              <a:rPr lang="en" altLang="zh-CN" sz="1400" dirty="0" err="1"/>
              <a:t>it.is_end</a:t>
            </a:r>
            <a:r>
              <a:rPr lang="en" altLang="zh-CN" sz="1400" dirty="0"/>
              <a:t>();) </a:t>
            </a:r>
          </a:p>
          <a:p>
            <a:r>
              <a:rPr lang="en" altLang="zh-CN" sz="1400" dirty="0"/>
              <a:t>                DB::</a:t>
            </a:r>
            <a:r>
              <a:rPr lang="en" altLang="zh-CN" sz="1400" dirty="0" err="1"/>
              <a:t>ap</a:t>
            </a:r>
            <a:r>
              <a:rPr lang="en" altLang="zh-CN" sz="1400" dirty="0"/>
              <a:t>::</a:t>
            </a:r>
            <a:r>
              <a:rPr lang="en" altLang="zh-CN" sz="1400" dirty="0" err="1"/>
              <a:t>block_tuple_t</a:t>
            </a:r>
            <a:r>
              <a:rPr lang="en" altLang="zh-CN" sz="1400" dirty="0"/>
              <a:t> block = </a:t>
            </a:r>
            <a:r>
              <a:rPr lang="en" altLang="zh-CN" sz="1400" dirty="0" err="1"/>
              <a:t>it.consume_block</a:t>
            </a:r>
            <a:r>
              <a:rPr lang="en" altLang="zh-CN" sz="1400" dirty="0"/>
              <a:t>();  </a:t>
            </a: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4AB0416B-ABB8-3748-A655-1784FB12D975}"/>
              </a:ext>
            </a:extLst>
          </p:cNvPr>
          <p:cNvSpPr/>
          <p:nvPr/>
        </p:nvSpPr>
        <p:spPr>
          <a:xfrm>
            <a:off x="4827704" y="5240272"/>
            <a:ext cx="70089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400" dirty="0"/>
              <a:t>                DB::</a:t>
            </a:r>
            <a:r>
              <a:rPr lang="en" altLang="zh-CN" sz="1400" dirty="0" err="1"/>
              <a:t>ap</a:t>
            </a:r>
            <a:r>
              <a:rPr lang="en" altLang="zh-CN" sz="1400" dirty="0"/>
              <a:t>::</a:t>
            </a:r>
            <a:r>
              <a:rPr lang="en" altLang="zh-CN" sz="1400" dirty="0" err="1"/>
              <a:t>join_result_buf_t</a:t>
            </a:r>
            <a:r>
              <a:rPr lang="en" altLang="zh-CN" sz="1400" dirty="0"/>
              <a:t> join_result1 = ht1.probe(block);  </a:t>
            </a:r>
          </a:p>
          <a:p>
            <a:r>
              <a:rPr lang="en" altLang="zh-CN" sz="1400" dirty="0"/>
              <a:t>                </a:t>
            </a:r>
            <a:r>
              <a:rPr lang="en" altLang="zh-CN" sz="1400" b="1" dirty="0"/>
              <a:t>for</a:t>
            </a:r>
            <a:r>
              <a:rPr lang="en" altLang="zh-CN" sz="1400" dirty="0"/>
              <a:t>(DB::</a:t>
            </a:r>
            <a:r>
              <a:rPr lang="en" altLang="zh-CN" sz="1400" dirty="0" err="1"/>
              <a:t>ap</a:t>
            </a:r>
            <a:r>
              <a:rPr lang="en" altLang="zh-CN" sz="1400" dirty="0"/>
              <a:t>::</a:t>
            </a:r>
            <a:r>
              <a:rPr lang="en" altLang="zh-CN" sz="1400" dirty="0" err="1"/>
              <a:t>ap_block_iter_t</a:t>
            </a:r>
            <a:r>
              <a:rPr lang="en" altLang="zh-CN" sz="1400" dirty="0"/>
              <a:t> it = join_result1.get_block_iter(); !</a:t>
            </a:r>
            <a:r>
              <a:rPr lang="en" altLang="zh-CN" sz="1400" dirty="0" err="1"/>
              <a:t>it.is_end</a:t>
            </a:r>
            <a:r>
              <a:rPr lang="en" altLang="zh-CN" sz="1400" dirty="0"/>
              <a:t>();) {  </a:t>
            </a:r>
          </a:p>
          <a:p>
            <a:r>
              <a:rPr lang="en" altLang="zh-CN" sz="1400" dirty="0"/>
              <a:t>                    DB::</a:t>
            </a:r>
            <a:r>
              <a:rPr lang="en" altLang="zh-CN" sz="1400" dirty="0" err="1"/>
              <a:t>ap</a:t>
            </a:r>
            <a:r>
              <a:rPr lang="en" altLang="zh-CN" sz="1400" dirty="0"/>
              <a:t>::</a:t>
            </a:r>
            <a:r>
              <a:rPr lang="en" altLang="zh-CN" sz="1400" dirty="0" err="1"/>
              <a:t>block_tuple_t</a:t>
            </a:r>
            <a:r>
              <a:rPr lang="en" altLang="zh-CN" sz="1400" dirty="0"/>
              <a:t> block = </a:t>
            </a:r>
            <a:r>
              <a:rPr lang="en" altLang="zh-CN" sz="1400" dirty="0" err="1"/>
              <a:t>it.consume_block</a:t>
            </a:r>
            <a:r>
              <a:rPr lang="en" altLang="zh-CN" sz="1400" dirty="0"/>
              <a:t>();  </a:t>
            </a: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F937E20-83CB-004B-9BDC-A8EB401F0A63}"/>
              </a:ext>
            </a:extLst>
          </p:cNvPr>
          <p:cNvSpPr/>
          <p:nvPr/>
        </p:nvSpPr>
        <p:spPr>
          <a:xfrm>
            <a:off x="4874108" y="3177585"/>
            <a:ext cx="2284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400" dirty="0"/>
              <a:t>auto pipeline0 =[&amp;]() { </a:t>
            </a:r>
            <a:r>
              <a:rPr lang="zh-CN" altLang="en-US" sz="1400" dirty="0"/>
              <a:t> </a:t>
            </a:r>
            <a:r>
              <a:rPr lang="en-US" altLang="zh-CN" sz="1400" dirty="0"/>
              <a:t>…</a:t>
            </a:r>
            <a:r>
              <a:rPr lang="zh-CN" altLang="en-US" sz="1400" dirty="0"/>
              <a:t>  </a:t>
            </a:r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D956DC94-A2EC-2A47-8353-702A23EA1476}"/>
              </a:ext>
            </a:extLst>
          </p:cNvPr>
          <p:cNvSpPr/>
          <p:nvPr/>
        </p:nvSpPr>
        <p:spPr>
          <a:xfrm>
            <a:off x="4874108" y="3399525"/>
            <a:ext cx="2284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400" dirty="0"/>
              <a:t>auto pipeline</a:t>
            </a:r>
            <a:r>
              <a:rPr lang="en-US" altLang="zh-CN" sz="1400" dirty="0"/>
              <a:t>1</a:t>
            </a:r>
            <a:r>
              <a:rPr lang="en" altLang="zh-CN" sz="1400" dirty="0"/>
              <a:t> =[&amp;]() { </a:t>
            </a:r>
            <a:r>
              <a:rPr lang="zh-CN" altLang="en-US" sz="1400" dirty="0"/>
              <a:t> </a:t>
            </a:r>
            <a:r>
              <a:rPr lang="en-US" altLang="zh-CN" sz="1400" dirty="0"/>
              <a:t>…</a:t>
            </a:r>
            <a:r>
              <a:rPr lang="zh-CN" altLang="en-US" sz="1400" dirty="0"/>
              <a:t>  </a:t>
            </a:r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163AE4C4-786B-1A4B-B97D-8B202376004D}"/>
              </a:ext>
            </a:extLst>
          </p:cNvPr>
          <p:cNvSpPr/>
          <p:nvPr/>
        </p:nvSpPr>
        <p:spPr>
          <a:xfrm>
            <a:off x="4891571" y="3647410"/>
            <a:ext cx="1907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400" dirty="0"/>
              <a:t>auto pipeline</a:t>
            </a:r>
            <a:r>
              <a:rPr lang="en-US" altLang="zh-CN" sz="1400" dirty="0"/>
              <a:t>2</a:t>
            </a:r>
            <a:r>
              <a:rPr lang="en" altLang="zh-CN" sz="1400" dirty="0"/>
              <a:t> =[&amp;]() {</a:t>
            </a:r>
          </a:p>
          <a:p>
            <a:r>
              <a:rPr lang="zh-CN" altLang="en-US" sz="1400" dirty="0"/>
              <a:t>    </a:t>
            </a:r>
            <a:r>
              <a:rPr lang="en" altLang="zh-CN" sz="1400" dirty="0"/>
              <a:t> </a:t>
            </a:r>
            <a:r>
              <a:rPr lang="zh-CN" altLang="en-US" sz="1400" dirty="0"/>
              <a:t> </a:t>
            </a:r>
            <a:r>
              <a:rPr lang="en-US" altLang="zh-CN" sz="1400" dirty="0"/>
              <a:t>…</a:t>
            </a:r>
            <a:r>
              <a:rPr lang="zh-CN" altLang="en-US" sz="1400" dirty="0"/>
              <a:t>  </a:t>
            </a: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028103DA-EA32-594C-9DE5-7B156B7CD0CB}"/>
              </a:ext>
            </a:extLst>
          </p:cNvPr>
          <p:cNvGrpSpPr/>
          <p:nvPr/>
        </p:nvGrpSpPr>
        <p:grpSpPr>
          <a:xfrm>
            <a:off x="515209" y="926408"/>
            <a:ext cx="4147784" cy="617701"/>
            <a:chOff x="815035" y="1050526"/>
            <a:chExt cx="4147784" cy="617701"/>
          </a:xfrm>
        </p:grpSpPr>
        <p:cxnSp>
          <p:nvCxnSpPr>
            <p:cNvPr id="71" name="直接连接符 3">
              <a:extLst>
                <a:ext uri="{FF2B5EF4-FFF2-40B4-BE49-F238E27FC236}">
                  <a16:creationId xmlns:a16="http://schemas.microsoft.com/office/drawing/2014/main" id="{C85F2AD9-3E21-5A4E-A037-7895E8D32412}"/>
                </a:ext>
              </a:extLst>
            </p:cNvPr>
            <p:cNvCxnSpPr>
              <a:cxnSpLocks/>
              <a:stCxn id="82" idx="0"/>
              <a:endCxn id="76" idx="0"/>
            </p:cNvCxnSpPr>
            <p:nvPr/>
          </p:nvCxnSpPr>
          <p:spPr>
            <a:xfrm>
              <a:off x="1253616" y="1149244"/>
              <a:ext cx="3270621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iŝlíḓé">
              <a:extLst>
                <a:ext uri="{FF2B5EF4-FFF2-40B4-BE49-F238E27FC236}">
                  <a16:creationId xmlns:a16="http://schemas.microsoft.com/office/drawing/2014/main" id="{E96932A5-351E-4B4B-B6FB-4B6870FAC6D7}"/>
                </a:ext>
              </a:extLst>
            </p:cNvPr>
            <p:cNvGrpSpPr/>
            <p:nvPr/>
          </p:nvGrpSpPr>
          <p:grpSpPr>
            <a:xfrm>
              <a:off x="815035" y="1050526"/>
              <a:ext cx="877163" cy="617701"/>
              <a:chOff x="767408" y="4221088"/>
              <a:chExt cx="877163" cy="617701"/>
            </a:xfrm>
          </p:grpSpPr>
          <p:sp>
            <p:nvSpPr>
              <p:cNvPr id="82" name="îṣ1îḍé">
                <a:extLst>
                  <a:ext uri="{FF2B5EF4-FFF2-40B4-BE49-F238E27FC236}">
                    <a16:creationId xmlns:a16="http://schemas.microsoft.com/office/drawing/2014/main" id="{B2C93245-23B4-E146-B31D-9010A41F93B2}"/>
                  </a:ext>
                </a:extLst>
              </p:cNvPr>
              <p:cNvSpPr/>
              <p:nvPr/>
            </p:nvSpPr>
            <p:spPr>
              <a:xfrm>
                <a:off x="1107271" y="4221088"/>
                <a:ext cx="197436" cy="1974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6350">
                <a:solidFill>
                  <a:srgbClr val="17274C"/>
                </a:solidFill>
                <a:round/>
              </a:ln>
            </p:spPr>
            <p:txBody>
              <a:bodyPr lIns="0" tIns="0" rIns="0" bIns="0" anchor="ctr"/>
              <a:lstStyle/>
              <a:p>
                <a:pPr marL="40639" marR="40639" lvl="0" algn="l" defTabSz="914400">
                  <a:defRPr sz="14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200"/>
              </a:p>
            </p:txBody>
          </p:sp>
          <p:sp>
            <p:nvSpPr>
              <p:cNvPr id="83" name="îŝḻiḓè">
                <a:extLst>
                  <a:ext uri="{FF2B5EF4-FFF2-40B4-BE49-F238E27FC236}">
                    <a16:creationId xmlns:a16="http://schemas.microsoft.com/office/drawing/2014/main" id="{C579F54E-D738-8243-A0F9-9453634F313C}"/>
                  </a:ext>
                </a:extLst>
              </p:cNvPr>
              <p:cNvSpPr txBox="1"/>
              <p:nvPr/>
            </p:nvSpPr>
            <p:spPr>
              <a:xfrm>
                <a:off x="767408" y="4469457"/>
                <a:ext cx="877163" cy="36933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400" b="1" dirty="0"/>
                  <a:t>词法分析</a:t>
                </a:r>
                <a:endParaRPr lang="en-US" altLang="zh-CN" sz="1400" b="1" dirty="0"/>
              </a:p>
            </p:txBody>
          </p:sp>
        </p:grpSp>
        <p:grpSp>
          <p:nvGrpSpPr>
            <p:cNvPr id="73" name="i$ľîďê">
              <a:extLst>
                <a:ext uri="{FF2B5EF4-FFF2-40B4-BE49-F238E27FC236}">
                  <a16:creationId xmlns:a16="http://schemas.microsoft.com/office/drawing/2014/main" id="{8E552079-2858-1E41-8F72-EF7100151D08}"/>
                </a:ext>
              </a:extLst>
            </p:cNvPr>
            <p:cNvGrpSpPr/>
            <p:nvPr/>
          </p:nvGrpSpPr>
          <p:grpSpPr>
            <a:xfrm>
              <a:off x="1905242" y="1050526"/>
              <a:ext cx="877163" cy="617701"/>
              <a:chOff x="2030118" y="4221088"/>
              <a:chExt cx="877163" cy="617701"/>
            </a:xfrm>
          </p:grpSpPr>
          <p:sp>
            <p:nvSpPr>
              <p:cNvPr id="80" name="ïṣḷîḍe">
                <a:extLst>
                  <a:ext uri="{FF2B5EF4-FFF2-40B4-BE49-F238E27FC236}">
                    <a16:creationId xmlns:a16="http://schemas.microsoft.com/office/drawing/2014/main" id="{98D55832-2DD4-F24B-B73C-BEEE1EBF1C2C}"/>
                  </a:ext>
                </a:extLst>
              </p:cNvPr>
              <p:cNvSpPr/>
              <p:nvPr/>
            </p:nvSpPr>
            <p:spPr>
              <a:xfrm>
                <a:off x="2369981" y="4221088"/>
                <a:ext cx="197436" cy="1974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6350">
                <a:solidFill>
                  <a:srgbClr val="17274C"/>
                </a:solidFill>
                <a:round/>
              </a:ln>
            </p:spPr>
            <p:txBody>
              <a:bodyPr lIns="0" tIns="0" rIns="0" bIns="0" anchor="ctr"/>
              <a:lstStyle/>
              <a:p>
                <a:pPr marL="40639" marR="40639" lvl="0" algn="l" defTabSz="914400">
                  <a:defRPr sz="14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200"/>
              </a:p>
            </p:txBody>
          </p:sp>
          <p:sp>
            <p:nvSpPr>
              <p:cNvPr id="81" name="íṣḷide">
                <a:extLst>
                  <a:ext uri="{FF2B5EF4-FFF2-40B4-BE49-F238E27FC236}">
                    <a16:creationId xmlns:a16="http://schemas.microsoft.com/office/drawing/2014/main" id="{95C194CB-1C4E-EE49-B5A9-5E69980E953B}"/>
                  </a:ext>
                </a:extLst>
              </p:cNvPr>
              <p:cNvSpPr txBox="1"/>
              <p:nvPr/>
            </p:nvSpPr>
            <p:spPr>
              <a:xfrm>
                <a:off x="2030118" y="4469457"/>
                <a:ext cx="877163" cy="36933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400" b="1" dirty="0"/>
                  <a:t>语法分析</a:t>
                </a:r>
                <a:endParaRPr lang="en-US" altLang="zh-CN" sz="1400" b="1" dirty="0"/>
              </a:p>
            </p:txBody>
          </p:sp>
        </p:grpSp>
        <p:grpSp>
          <p:nvGrpSpPr>
            <p:cNvPr id="74" name="îṣ1îḍé">
              <a:extLst>
                <a:ext uri="{FF2B5EF4-FFF2-40B4-BE49-F238E27FC236}">
                  <a16:creationId xmlns:a16="http://schemas.microsoft.com/office/drawing/2014/main" id="{F5C59142-EDDB-AD4D-AAB9-81FDC1670D0C}"/>
                </a:ext>
              </a:extLst>
            </p:cNvPr>
            <p:cNvGrpSpPr/>
            <p:nvPr/>
          </p:nvGrpSpPr>
          <p:grpSpPr>
            <a:xfrm>
              <a:off x="2995449" y="1050526"/>
              <a:ext cx="877163" cy="617701"/>
              <a:chOff x="3292828" y="4221088"/>
              <a:chExt cx="877163" cy="617701"/>
            </a:xfrm>
          </p:grpSpPr>
          <p:sp>
            <p:nvSpPr>
              <p:cNvPr id="78" name="íšḻiḓè">
                <a:extLst>
                  <a:ext uri="{FF2B5EF4-FFF2-40B4-BE49-F238E27FC236}">
                    <a16:creationId xmlns:a16="http://schemas.microsoft.com/office/drawing/2014/main" id="{91156C75-0B08-B44C-9957-8A2AF5261465}"/>
                  </a:ext>
                </a:extLst>
              </p:cNvPr>
              <p:cNvSpPr/>
              <p:nvPr/>
            </p:nvSpPr>
            <p:spPr>
              <a:xfrm>
                <a:off x="3632691" y="4221088"/>
                <a:ext cx="197436" cy="1974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6350">
                <a:solidFill>
                  <a:srgbClr val="17274C"/>
                </a:solidFill>
                <a:round/>
              </a:ln>
            </p:spPr>
            <p:txBody>
              <a:bodyPr lIns="0" tIns="0" rIns="0" bIns="0" anchor="ctr"/>
              <a:lstStyle/>
              <a:p>
                <a:pPr marL="40639" marR="40639" lvl="0" algn="l" defTabSz="914400">
                  <a:defRPr sz="14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200"/>
              </a:p>
            </p:txBody>
          </p:sp>
          <p:sp>
            <p:nvSpPr>
              <p:cNvPr id="79" name="iŝḷiďé">
                <a:extLst>
                  <a:ext uri="{FF2B5EF4-FFF2-40B4-BE49-F238E27FC236}">
                    <a16:creationId xmlns:a16="http://schemas.microsoft.com/office/drawing/2014/main" id="{10FA94B4-2075-164C-931C-25CF89730157}"/>
                  </a:ext>
                </a:extLst>
              </p:cNvPr>
              <p:cNvSpPr txBox="1"/>
              <p:nvPr/>
            </p:nvSpPr>
            <p:spPr>
              <a:xfrm>
                <a:off x="3292828" y="4469457"/>
                <a:ext cx="877163" cy="36933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400" b="1" dirty="0"/>
                  <a:t>生成</a:t>
                </a:r>
                <a:r>
                  <a:rPr lang="en-US" altLang="zh-CN" sz="1400" b="1" dirty="0"/>
                  <a:t>AST</a:t>
                </a:r>
              </a:p>
            </p:txBody>
          </p:sp>
        </p:grpSp>
        <p:grpSp>
          <p:nvGrpSpPr>
            <p:cNvPr id="75" name="íS1íḋe">
              <a:extLst>
                <a:ext uri="{FF2B5EF4-FFF2-40B4-BE49-F238E27FC236}">
                  <a16:creationId xmlns:a16="http://schemas.microsoft.com/office/drawing/2014/main" id="{B6A1071A-27CD-514B-9607-33A435F9FDB4}"/>
                </a:ext>
              </a:extLst>
            </p:cNvPr>
            <p:cNvGrpSpPr/>
            <p:nvPr/>
          </p:nvGrpSpPr>
          <p:grpSpPr>
            <a:xfrm>
              <a:off x="4085656" y="1050526"/>
              <a:ext cx="877163" cy="617701"/>
              <a:chOff x="4555538" y="4221088"/>
              <a:chExt cx="877163" cy="617701"/>
            </a:xfrm>
          </p:grpSpPr>
          <p:sp>
            <p:nvSpPr>
              <p:cNvPr id="76" name="iṧḻíḍé">
                <a:extLst>
                  <a:ext uri="{FF2B5EF4-FFF2-40B4-BE49-F238E27FC236}">
                    <a16:creationId xmlns:a16="http://schemas.microsoft.com/office/drawing/2014/main" id="{600EAB95-E06C-BB43-807A-44CCB5C20A36}"/>
                  </a:ext>
                </a:extLst>
              </p:cNvPr>
              <p:cNvSpPr/>
              <p:nvPr/>
            </p:nvSpPr>
            <p:spPr>
              <a:xfrm>
                <a:off x="4895401" y="4221088"/>
                <a:ext cx="197436" cy="1974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17274C"/>
              </a:solidFill>
              <a:ln w="114300">
                <a:noFill/>
                <a:round/>
              </a:ln>
            </p:spPr>
            <p:txBody>
              <a:bodyPr lIns="0" tIns="0" rIns="0" bIns="0" anchor="ctr"/>
              <a:lstStyle/>
              <a:p>
                <a:pPr marL="40639" marR="40639" lvl="0" algn="l" defTabSz="914400">
                  <a:defRPr sz="14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200"/>
              </a:p>
            </p:txBody>
          </p:sp>
          <p:sp>
            <p:nvSpPr>
              <p:cNvPr id="77" name="iṩľiḋê">
                <a:extLst>
                  <a:ext uri="{FF2B5EF4-FFF2-40B4-BE49-F238E27FC236}">
                    <a16:creationId xmlns:a16="http://schemas.microsoft.com/office/drawing/2014/main" id="{3639C7FE-B56C-D74A-95C7-61DA4C02F5A8}"/>
                  </a:ext>
                </a:extLst>
              </p:cNvPr>
              <p:cNvSpPr txBox="1"/>
              <p:nvPr/>
            </p:nvSpPr>
            <p:spPr>
              <a:xfrm>
                <a:off x="4555538" y="4469457"/>
                <a:ext cx="877163" cy="36933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400" b="1" dirty="0"/>
                  <a:t>生成代码</a:t>
                </a:r>
                <a:endParaRPr lang="en-US" altLang="zh-CN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0897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4.79167E-6 -7.40741E-7 L 0.00144 -0.28102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350" decel="100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50" accel="10000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350" decel="100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50" accel="10000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350" decel="100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50" accel="10000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350" decel="100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50" accel="10000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1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35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50" accel="10000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500"/>
                            </p:stCondLst>
                            <p:childTnLst>
                              <p:par>
                                <p:cTn id="1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500"/>
                            </p:stCondLst>
                            <p:childTnLst>
                              <p:par>
                                <p:cTn id="1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500"/>
                            </p:stCondLst>
                            <p:childTnLst>
                              <p:par>
                                <p:cTn id="1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500"/>
                            </p:stCondLst>
                            <p:childTnLst>
                              <p:par>
                                <p:cTn id="1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5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500"/>
                            </p:stCondLst>
                            <p:childTnLst>
                              <p:par>
                                <p:cTn id="13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350" decel="100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50" accel="10000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6000"/>
                            </p:stCondLst>
                            <p:childTnLst>
                              <p:par>
                                <p:cTn id="14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7000"/>
                            </p:stCondLst>
                            <p:childTnLst>
                              <p:par>
                                <p:cTn id="15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350" decel="100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50" accel="10000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500"/>
                            </p:stCondLst>
                            <p:childTnLst>
                              <p:par>
                                <p:cTn id="15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8500"/>
                            </p:stCondLst>
                            <p:childTnLst>
                              <p:par>
                                <p:cTn id="16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1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9500"/>
                            </p:stCondLst>
                            <p:childTnLst>
                              <p:par>
                                <p:cTn id="16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350" decel="100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50" accel="10000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19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000"/>
                            </p:stCondLst>
                            <p:childTnLst>
                              <p:par>
                                <p:cTn id="18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350" decel="100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50" accel="10000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500"/>
                            </p:stCondLst>
                            <p:childTnLst>
                              <p:par>
                                <p:cTn id="19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3500"/>
                            </p:stCondLst>
                            <p:childTnLst>
                              <p:par>
                                <p:cTn id="19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50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350" decel="100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50" accel="10000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0"/>
                            </p:stCondLst>
                            <p:childTnLst>
                              <p:par>
                                <p:cTn id="20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0"/>
                            </p:stCondLst>
                            <p:childTnLst>
                              <p:par>
                                <p:cTn id="21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1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6000"/>
                            </p:stCondLst>
                            <p:childTnLst>
                              <p:par>
                                <p:cTn id="2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350" decel="100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50" accel="10000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7500"/>
                            </p:stCondLst>
                            <p:childTnLst>
                              <p:par>
                                <p:cTn id="22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23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8500"/>
                            </p:stCondLst>
                            <p:childTnLst>
                              <p:par>
                                <p:cTn id="22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350" decel="100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50" accel="10000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23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350" decel="100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50" accel="10000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1500"/>
                            </p:stCondLst>
                            <p:childTnLst>
                              <p:par>
                                <p:cTn id="24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1500"/>
                            </p:stCondLst>
                            <p:childTnLst>
                              <p:par>
                                <p:cTn id="243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2500"/>
                            </p:stCondLst>
                            <p:childTnLst>
                              <p:par>
                                <p:cTn id="24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350" decel="100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50" accel="10000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4000"/>
                            </p:stCondLst>
                            <p:childTnLst>
                              <p:par>
                                <p:cTn id="25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350" decel="100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50" accel="10000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5500"/>
                            </p:stCondLst>
                            <p:childTnLst>
                              <p:par>
                                <p:cTn id="26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5500"/>
                            </p:stCondLst>
                            <p:childTnLst>
                              <p:par>
                                <p:cTn id="263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4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6500"/>
                            </p:stCondLst>
                            <p:childTnLst>
                              <p:par>
                                <p:cTn id="26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6500"/>
                            </p:stCondLst>
                            <p:childTnLst>
                              <p:par>
                                <p:cTn id="269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35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50" accel="10000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500"/>
                            </p:stCondLst>
                            <p:childTnLst>
                              <p:par>
                                <p:cTn id="29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5" grpId="0" animBg="1"/>
      <p:bldP spid="135" grpId="1" animBg="1"/>
      <p:bldP spid="135" grpId="2" animBg="1"/>
      <p:bldP spid="140" grpId="0" animBg="1"/>
      <p:bldP spid="140" grpId="1" animBg="1"/>
      <p:bldP spid="140" grpId="2" animBg="1"/>
      <p:bldP spid="141" grpId="0" animBg="1"/>
      <p:bldP spid="141" grpId="1" animBg="1"/>
      <p:bldP spid="141" grpId="2" animBg="1"/>
      <p:bldP spid="141" grpId="3" animBg="1"/>
      <p:bldP spid="142" grpId="0" animBg="1"/>
      <p:bldP spid="142" grpId="1" animBg="1"/>
      <p:bldP spid="142" grpId="2" animBg="1"/>
      <p:bldP spid="143" grpId="0" animBg="1"/>
      <p:bldP spid="143" grpId="1" animBg="1"/>
      <p:bldP spid="143" grpId="2" animBg="1"/>
      <p:bldP spid="144" grpId="0" animBg="1"/>
      <p:bldP spid="144" grpId="1" animBg="1"/>
      <p:bldP spid="145" grpId="0" animBg="1"/>
      <p:bldP spid="145" grpId="1" animBg="1"/>
      <p:bldP spid="145" grpId="2" animBg="1"/>
      <p:bldP spid="145" grpId="3" animBg="1"/>
      <p:bldP spid="146" grpId="0" animBg="1"/>
      <p:bldP spid="146" grpId="1" animBg="1"/>
      <p:bldP spid="146" grpId="2" animBg="1"/>
      <p:bldP spid="147" grpId="0" animBg="1"/>
      <p:bldP spid="147" grpId="1" animBg="1"/>
      <p:bldP spid="148" grpId="0" animBg="1"/>
      <p:bldP spid="148" grpId="1" animBg="1"/>
      <p:bldP spid="148" grpId="2" animBg="1"/>
      <p:bldP spid="149" grpId="0" animBg="1"/>
      <p:bldP spid="149" grpId="1" animBg="1"/>
      <p:bldP spid="42" grpId="0"/>
      <p:bldP spid="42" grpId="1"/>
      <p:bldP spid="43" grpId="0"/>
      <p:bldP spid="44" grpId="0"/>
      <p:bldP spid="150" grpId="0"/>
      <p:bldP spid="151" grpId="0"/>
      <p:bldP spid="153" grpId="0"/>
      <p:bldP spid="157" grpId="0"/>
      <p:bldP spid="157" grpId="1"/>
      <p:bldP spid="158" grpId="0"/>
      <p:bldP spid="158" grpId="1"/>
      <p:bldP spid="159" grpId="0"/>
      <p:bldP spid="159" grpId="1"/>
      <p:bldP spid="160" grpId="0"/>
      <p:bldP spid="160" grpId="1"/>
      <p:bldP spid="161" grpId="0"/>
      <p:bldP spid="161" grpId="1"/>
      <p:bldP spid="162" grpId="0"/>
      <p:bldP spid="162" grpId="1"/>
      <p:bldP spid="163" grpId="0"/>
      <p:bldP spid="163" grpId="1"/>
      <p:bldP spid="164" grpId="0"/>
      <p:bldP spid="164" grpId="1"/>
      <p:bldP spid="165" grpId="0"/>
      <p:bldP spid="165" grpId="1"/>
      <p:bldP spid="166" grpId="0"/>
      <p:bldP spid="166" grpId="1"/>
      <p:bldP spid="167" grpId="0"/>
      <p:bldP spid="167" grpId="1"/>
      <p:bldP spid="171" grpId="0"/>
      <p:bldP spid="172" grpId="0"/>
      <p:bldP spid="17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reeform 2"/>
          <p:cNvSpPr/>
          <p:nvPr/>
        </p:nvSpPr>
        <p:spPr>
          <a:xfrm>
            <a:off x="-536063" y="-5574"/>
            <a:ext cx="929979" cy="929979"/>
          </a:xfrm>
          <a:custGeom>
            <a:avLst/>
            <a:gdLst/>
            <a:ahLst/>
            <a:cxnLst/>
            <a:rect l="l" t="t" r="r" b="b"/>
            <a:pathLst>
              <a:path w="881758" h="881758">
                <a:moveTo>
                  <a:pt x="881758" y="440879"/>
                </a:moveTo>
                <a:cubicBezTo>
                  <a:pt x="881758" y="684371"/>
                  <a:pt x="684372" y="881757"/>
                  <a:pt x="440879" y="881757"/>
                </a:cubicBezTo>
                <a:cubicBezTo>
                  <a:pt x="197386" y="881757"/>
                  <a:pt x="0" y="684371"/>
                  <a:pt x="0" y="440879"/>
                </a:cubicBezTo>
                <a:cubicBezTo>
                  <a:pt x="0" y="197386"/>
                  <a:pt x="197386" y="0"/>
                  <a:pt x="440879" y="0"/>
                </a:cubicBezTo>
                <a:cubicBezTo>
                  <a:pt x="684372" y="0"/>
                  <a:pt x="881758" y="197386"/>
                  <a:pt x="881758" y="440879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139" name="Freeform 4"/>
          <p:cNvSpPr/>
          <p:nvPr/>
        </p:nvSpPr>
        <p:spPr>
          <a:xfrm>
            <a:off x="1600" y="6728747"/>
            <a:ext cx="12192519" cy="139943"/>
          </a:xfrm>
          <a:custGeom>
            <a:avLst/>
            <a:gdLst/>
            <a:ahLst/>
            <a:cxnLst/>
            <a:rect l="l" t="t" r="r" b="b"/>
            <a:pathLst>
              <a:path w="11560314" h="132687">
                <a:moveTo>
                  <a:pt x="11560314" y="132686"/>
                </a:moveTo>
                <a:lnTo>
                  <a:pt x="0" y="132686"/>
                </a:lnTo>
                <a:lnTo>
                  <a:pt x="0" y="0"/>
                </a:lnTo>
                <a:lnTo>
                  <a:pt x="11560314" y="0"/>
                </a:lnTo>
                <a:lnTo>
                  <a:pt x="11560314" y="132686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3F90668-EDF8-EC47-803F-7D607654CCA8}"/>
              </a:ext>
            </a:extLst>
          </p:cNvPr>
          <p:cNvSpPr/>
          <p:nvPr/>
        </p:nvSpPr>
        <p:spPr>
          <a:xfrm>
            <a:off x="1198156" y="904430"/>
            <a:ext cx="10105410" cy="13018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008200"/>
                </a:solidFill>
                <a:latin typeface="Consolas" panose="020B0609020204030204" pitchFamily="49" charset="0"/>
              </a:rPr>
              <a:t>// this file is generated 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 "../include/</a:t>
            </a:r>
            <a:r>
              <a:rPr lang="en" altLang="zh-CN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ap_exec.h</a:t>
            </a:r>
            <a:r>
              <a:rPr lang="en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 "../include/</a:t>
            </a:r>
            <a:r>
              <a:rPr lang="en" altLang="zh-CN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vm.h</a:t>
            </a:r>
            <a:r>
              <a:rPr lang="en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static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DB::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block_tuple_t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projection(</a:t>
            </a:r>
            <a:r>
              <a:rPr lang="en" altLang="zh-CN" sz="14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const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DB::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block_tuple_t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 block) { </a:t>
            </a:r>
            <a:r>
              <a:rPr lang="en" altLang="zh-CN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block; }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extern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"C"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DB::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VMEmitOp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query(</a:t>
            </a:r>
            <a:r>
              <a:rPr lang="en" altLang="zh-CN" sz="14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const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DB::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ap_table_array_t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 tables, DB::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vm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::VM* 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vm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DB::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VMEmitOp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emit;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" altLang="zh-CN" sz="14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const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DB::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ap_table_t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 T0 = 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tables.at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(2);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" altLang="zh-CN" sz="14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const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DB::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ap_table_t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 T1 = 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tables.at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(3);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" altLang="zh-CN" sz="14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const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DB::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ap_table_t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 T2 = 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tables.at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(4);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DB::page::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range_t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rngLeft0{ 4, 4 };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DB::page::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range_t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rngRight0{ 4, 4 };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DB::page::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range_t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rngLeft1{ 0, 4 };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DB::page::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range_t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rngRight1{ 0, 4 };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DB::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hash_table_t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ht0(rngLeft0,rngRight0,8,8,</a:t>
            </a:r>
            <a:r>
              <a:rPr lang="en" altLang="zh-CN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false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DB::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hash_table_t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ht1(rngLeft1,rngRight1,8,16,</a:t>
            </a:r>
            <a:r>
              <a:rPr lang="en" altLang="zh-CN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true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auto pipeline0 =[&amp;]() {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" altLang="zh-CN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(DB::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ap_block_iter_t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it = T0.get_block_iter(); !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it.is_end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();) {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DB::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block_tuple_t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block = 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it.consume_block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block.selectivity_and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block.getINT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({ 0, 4 }) &gt;1);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block.selectivity_and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block.getINT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({ 4, 4 }) &gt;42);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ht1.insert(block);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ht1.build();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};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::future&lt;</a:t>
            </a:r>
            <a:r>
              <a:rPr lang="en" altLang="zh-CN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 future0 = 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vm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register_task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(pipeline0);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auto pipeline1 =[&amp;]() {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" altLang="zh-CN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(DB::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ap_block_iter_t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it = T1.get_block_iter(); !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it.is_end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();) {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DB::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block_tuple_t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block = 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it.consume_block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block.selectivity_and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block.getINT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({ 4, 4 }) &lt;233);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ht0.insert(block);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ht0.build();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};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::future&lt;</a:t>
            </a:r>
            <a:r>
              <a:rPr lang="en" altLang="zh-CN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 future1 = 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vm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register_task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(pipeline1);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auto pipeline2 =[&amp;]() {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" altLang="zh-CN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(DB::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ap_block_iter_t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it = T2.get_block_iter(); !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it.is_end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();) {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DB::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block_tuple_t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block = 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it.consume_block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block.selectivity_and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block.getINT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({ 0, 4 }) &lt;666);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DB::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join_result_buf_t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join_result0 = ht0.probe(block);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" altLang="zh-CN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(DB::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ap_block_iter_t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it = join_result0.get_block_iter(); !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it.is_end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();) {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DB::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block_tuple_t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block = 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it.consume_block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DB::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join_result_buf_t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join_result1 = ht1.probe(block);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" altLang="zh-CN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(DB::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ap_block_iter_t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it = join_result1.get_block_iter(); !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it.is_end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();) {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DB::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block_tuple_t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block = 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it.consume_block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emit.emit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(block);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}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};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::future&lt;</a:t>
            </a:r>
            <a:r>
              <a:rPr lang="en" altLang="zh-CN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 future2 = 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vm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register_task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(pipeline2);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future2.wait();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" altLang="zh-CN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emit;  </a:t>
            </a:r>
            <a:endParaRPr lang="en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" altLang="zh-CN" sz="1400" dirty="0">
                <a:solidFill>
                  <a:srgbClr val="008200"/>
                </a:solidFill>
                <a:latin typeface="Consolas" panose="020B0609020204030204" pitchFamily="49" charset="0"/>
              </a:rPr>
              <a:t>// end </a:t>
            </a:r>
            <a:r>
              <a:rPr lang="en" altLang="zh-CN" sz="1400" dirty="0" err="1">
                <a:solidFill>
                  <a:srgbClr val="008200"/>
                </a:solidFill>
                <a:latin typeface="Consolas" panose="020B0609020204030204" pitchFamily="49" charset="0"/>
              </a:rPr>
              <a:t>codegen</a:t>
            </a:r>
            <a:r>
              <a:rPr lang="en" altLang="zh-CN" sz="1400" dirty="0">
                <a:solidFill>
                  <a:srgbClr val="008200"/>
                </a:solidFill>
                <a:latin typeface="Consolas" panose="020B0609020204030204" pitchFamily="49" charset="0"/>
              </a:rPr>
              <a:t> function</a:t>
            </a:r>
            <a:r>
              <a:rPr lang="e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" altLang="zh-C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6" name="Freeform 1"/>
          <p:cNvSpPr/>
          <p:nvPr/>
        </p:nvSpPr>
        <p:spPr>
          <a:xfrm>
            <a:off x="-4684" y="-9450"/>
            <a:ext cx="12192519" cy="658022"/>
          </a:xfrm>
          <a:custGeom>
            <a:avLst/>
            <a:gdLst/>
            <a:ahLst/>
            <a:cxnLst/>
            <a:rect l="l" t="t" r="r" b="b"/>
            <a:pathLst>
              <a:path w="11560314" h="623902">
                <a:moveTo>
                  <a:pt x="11560315" y="623903"/>
                </a:moveTo>
                <a:lnTo>
                  <a:pt x="0" y="623903"/>
                </a:lnTo>
                <a:lnTo>
                  <a:pt x="0" y="0"/>
                </a:lnTo>
                <a:lnTo>
                  <a:pt x="11560315" y="0"/>
                </a:lnTo>
                <a:lnTo>
                  <a:pt x="11560315" y="623903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138" name="TextBox 3"/>
          <p:cNvSpPr txBox="1"/>
          <p:nvPr/>
        </p:nvSpPr>
        <p:spPr>
          <a:xfrm>
            <a:off x="507626" y="110874"/>
            <a:ext cx="4123188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latinLnBrk="1">
              <a:lnSpc>
                <a:spcPct val="116199"/>
              </a:lnSpc>
            </a:pPr>
            <a:r>
              <a:rPr lang="en-US" sz="2531" dirty="0">
                <a:solidFill>
                  <a:srgbClr val="FFFFFF"/>
                </a:solidFill>
                <a:latin typeface="Microsoft YaHei"/>
                <a:ea typeface="Microsoft YaHei"/>
              </a:rPr>
              <a:t>AP</a:t>
            </a:r>
            <a:r>
              <a:rPr lang="zh-CN" altLang="en-US" sz="2531" dirty="0">
                <a:solidFill>
                  <a:srgbClr val="FFFFFF"/>
                </a:solidFill>
                <a:latin typeface="Microsoft YaHei"/>
                <a:ea typeface="Microsoft YaHei"/>
              </a:rPr>
              <a:t>流程示例</a:t>
            </a:r>
          </a:p>
        </p:txBody>
      </p:sp>
      <p:pic>
        <p:nvPicPr>
          <p:cNvPr id="24" name="Picture 4" descr="185D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2788" y="-68340"/>
            <a:ext cx="996732" cy="9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987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48148E-6 L -0.00482 -1.09097 " pathEditMode="relative" rAng="0" ptsTypes="AA">
                                      <p:cBhvr>
                                        <p:cTn id="6" dur="7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" y="-5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1"/>
          <p:cNvSpPr/>
          <p:nvPr/>
        </p:nvSpPr>
        <p:spPr>
          <a:xfrm>
            <a:off x="-4620" y="6160574"/>
            <a:ext cx="12203601" cy="376262"/>
          </a:xfrm>
          <a:custGeom>
            <a:avLst/>
            <a:gdLst/>
            <a:ahLst/>
            <a:cxnLst/>
            <a:rect l="l" t="t" r="r" b="b"/>
            <a:pathLst>
              <a:path w="11570822" h="356752">
                <a:moveTo>
                  <a:pt x="11570823" y="356752"/>
                </a:moveTo>
                <a:lnTo>
                  <a:pt x="0" y="356752"/>
                </a:lnTo>
                <a:lnTo>
                  <a:pt x="0" y="0"/>
                </a:lnTo>
                <a:lnTo>
                  <a:pt x="11570823" y="0"/>
                </a:lnTo>
                <a:lnTo>
                  <a:pt x="11570823" y="356752"/>
                </a:lnTo>
                <a:close/>
              </a:path>
            </a:pathLst>
          </a:custGeom>
          <a:solidFill>
            <a:srgbClr val="44546A"/>
          </a:solidFill>
        </p:spPr>
      </p:sp>
      <p:sp>
        <p:nvSpPr>
          <p:cNvPr id="53" name="Freeform 2"/>
          <p:cNvSpPr/>
          <p:nvPr/>
        </p:nvSpPr>
        <p:spPr>
          <a:xfrm>
            <a:off x="-8065" y="-9450"/>
            <a:ext cx="12203601" cy="6356955"/>
          </a:xfrm>
          <a:custGeom>
            <a:avLst/>
            <a:gdLst/>
            <a:ahLst/>
            <a:cxnLst/>
            <a:rect l="l" t="t" r="r" b="b"/>
            <a:pathLst>
              <a:path w="11570822" h="6027335">
                <a:moveTo>
                  <a:pt x="11570823" y="6027335"/>
                </a:moveTo>
                <a:lnTo>
                  <a:pt x="0" y="6027335"/>
                </a:lnTo>
                <a:lnTo>
                  <a:pt x="0" y="0"/>
                </a:lnTo>
                <a:lnTo>
                  <a:pt x="11570823" y="0"/>
                </a:lnTo>
                <a:lnTo>
                  <a:pt x="11570823" y="6027335"/>
                </a:lnTo>
                <a:close/>
              </a:path>
            </a:pathLst>
          </a:custGeom>
          <a:solidFill>
            <a:srgbClr val="16294C"/>
          </a:solidFill>
        </p:spPr>
      </p:sp>
      <p:grpSp>
        <p:nvGrpSpPr>
          <p:cNvPr id="54" name="Group 3"/>
          <p:cNvGrpSpPr/>
          <p:nvPr/>
        </p:nvGrpSpPr>
        <p:grpSpPr>
          <a:xfrm>
            <a:off x="3093653" y="2285443"/>
            <a:ext cx="6177678" cy="1764841"/>
            <a:chOff x="2931830" y="2166939"/>
            <a:chExt cx="5857354" cy="1673331"/>
          </a:xfrm>
        </p:grpSpPr>
        <p:sp>
          <p:nvSpPr>
            <p:cNvPr id="55" name="TextBox 54"/>
            <p:cNvSpPr txBox="1"/>
            <p:nvPr/>
          </p:nvSpPr>
          <p:spPr>
            <a:xfrm>
              <a:off x="5102421" y="2402737"/>
              <a:ext cx="3520879" cy="669418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zh-CN" altLang="en-US" sz="4219" b="1" dirty="0">
                  <a:solidFill>
                    <a:srgbClr val="FFFFFF"/>
                  </a:solidFill>
                  <a:latin typeface="Microsoft YaHei"/>
                  <a:ea typeface="Microsoft YaHei"/>
                </a:rPr>
                <a:t>实验分析</a:t>
              </a:r>
              <a:endParaRPr lang="en-US" sz="116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931830" y="2166939"/>
              <a:ext cx="2502368" cy="1673331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10547" b="1" dirty="0">
                  <a:solidFill>
                    <a:srgbClr val="FFFFFF"/>
                  </a:solidFill>
                  <a:latin typeface="Microsoft YaHei"/>
                  <a:ea typeface="Microsoft YaHei"/>
                </a:rPr>
                <a:t>03</a:t>
              </a:r>
              <a:endParaRPr lang="en-US" sz="116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102422" y="3334441"/>
              <a:ext cx="3686762" cy="184939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endParaRPr lang="en-US" sz="1160" dirty="0"/>
            </a:p>
          </p:txBody>
        </p:sp>
      </p:grpSp>
      <p:pic>
        <p:nvPicPr>
          <p:cNvPr id="9" name="Picture 4" descr="185D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788" y="128166"/>
            <a:ext cx="996732" cy="9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97615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"/>
          <p:cNvSpPr/>
          <p:nvPr/>
        </p:nvSpPr>
        <p:spPr>
          <a:xfrm>
            <a:off x="-4620" y="6160574"/>
            <a:ext cx="12203601" cy="376262"/>
          </a:xfrm>
          <a:custGeom>
            <a:avLst/>
            <a:gdLst/>
            <a:ahLst/>
            <a:cxnLst/>
            <a:rect l="l" t="t" r="r" b="b"/>
            <a:pathLst>
              <a:path w="11570822" h="356752">
                <a:moveTo>
                  <a:pt x="11570823" y="356752"/>
                </a:moveTo>
                <a:lnTo>
                  <a:pt x="0" y="356752"/>
                </a:lnTo>
                <a:lnTo>
                  <a:pt x="0" y="0"/>
                </a:lnTo>
                <a:lnTo>
                  <a:pt x="11570823" y="0"/>
                </a:lnTo>
                <a:lnTo>
                  <a:pt x="11570823" y="356752"/>
                </a:lnTo>
                <a:close/>
              </a:path>
            </a:pathLst>
          </a:custGeom>
          <a:solidFill>
            <a:srgbClr val="44546A"/>
          </a:solidFill>
        </p:spPr>
      </p:sp>
      <p:sp>
        <p:nvSpPr>
          <p:cNvPr id="19" name="Freeform 2"/>
          <p:cNvSpPr/>
          <p:nvPr/>
        </p:nvSpPr>
        <p:spPr>
          <a:xfrm>
            <a:off x="-8065" y="-9450"/>
            <a:ext cx="12203601" cy="6356955"/>
          </a:xfrm>
          <a:custGeom>
            <a:avLst/>
            <a:gdLst/>
            <a:ahLst/>
            <a:cxnLst/>
            <a:rect l="l" t="t" r="r" b="b"/>
            <a:pathLst>
              <a:path w="11570822" h="6027335">
                <a:moveTo>
                  <a:pt x="11570823" y="6027335"/>
                </a:moveTo>
                <a:lnTo>
                  <a:pt x="0" y="6027335"/>
                </a:lnTo>
                <a:lnTo>
                  <a:pt x="0" y="0"/>
                </a:lnTo>
                <a:lnTo>
                  <a:pt x="11570823" y="0"/>
                </a:lnTo>
                <a:lnTo>
                  <a:pt x="11570823" y="6027335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20" name="TextBox 3"/>
          <p:cNvSpPr txBox="1"/>
          <p:nvPr/>
        </p:nvSpPr>
        <p:spPr>
          <a:xfrm>
            <a:off x="977998" y="1911576"/>
            <a:ext cx="3080650" cy="1411925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8438" b="1">
                <a:solidFill>
                  <a:srgbClr val="FFFFFF"/>
                </a:solidFill>
                <a:latin typeface="Microsoft YaHei"/>
                <a:ea typeface="Microsoft YaHei"/>
              </a:rPr>
              <a:t>目录</a:t>
            </a:r>
            <a:endParaRPr lang="en-US" sz="1160"/>
          </a:p>
        </p:txBody>
      </p:sp>
      <p:sp>
        <p:nvSpPr>
          <p:cNvPr id="21" name="TextBox 4"/>
          <p:cNvSpPr txBox="1"/>
          <p:nvPr/>
        </p:nvSpPr>
        <p:spPr>
          <a:xfrm>
            <a:off x="1195540" y="3374949"/>
            <a:ext cx="2639216" cy="49411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953" b="1">
                <a:solidFill>
                  <a:srgbClr val="FFFFFF"/>
                </a:solidFill>
                <a:latin typeface="Microsoft YaHei"/>
                <a:ea typeface="Microsoft YaHei"/>
              </a:rPr>
              <a:t>CONTENTS</a:t>
            </a:r>
            <a:endParaRPr lang="en-US" sz="1160"/>
          </a:p>
        </p:txBody>
      </p:sp>
      <p:grpSp>
        <p:nvGrpSpPr>
          <p:cNvPr id="22" name="Group 5"/>
          <p:cNvGrpSpPr/>
          <p:nvPr/>
        </p:nvGrpSpPr>
        <p:grpSpPr>
          <a:xfrm>
            <a:off x="5551915" y="1744240"/>
            <a:ext cx="5105456" cy="680016"/>
            <a:chOff x="5262626" y="890021"/>
            <a:chExt cx="4840729" cy="644756"/>
          </a:xfrm>
        </p:grpSpPr>
        <p:sp>
          <p:nvSpPr>
            <p:cNvPr id="23" name="Freeform 22"/>
            <p:cNvSpPr/>
            <p:nvPr/>
          </p:nvSpPr>
          <p:spPr>
            <a:xfrm>
              <a:off x="5342579" y="890021"/>
              <a:ext cx="644756" cy="644756"/>
            </a:xfrm>
            <a:custGeom>
              <a:avLst/>
              <a:gdLst/>
              <a:ahLst/>
              <a:cxnLst/>
              <a:rect l="l" t="t" r="r" b="b"/>
              <a:pathLst>
                <a:path w="644756" h="644756">
                  <a:moveTo>
                    <a:pt x="644756" y="322378"/>
                  </a:moveTo>
                  <a:cubicBezTo>
                    <a:pt x="644756" y="500424"/>
                    <a:pt x="500424" y="644756"/>
                    <a:pt x="322378" y="644756"/>
                  </a:cubicBezTo>
                  <a:cubicBezTo>
                    <a:pt x="144332" y="644756"/>
                    <a:pt x="0" y="500424"/>
                    <a:pt x="0" y="322378"/>
                  </a:cubicBezTo>
                  <a:cubicBezTo>
                    <a:pt x="0" y="144332"/>
                    <a:pt x="144332" y="0"/>
                    <a:pt x="322378" y="0"/>
                  </a:cubicBezTo>
                  <a:cubicBezTo>
                    <a:pt x="500424" y="0"/>
                    <a:pt x="644756" y="144332"/>
                    <a:pt x="644756" y="32237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4" name="Freeform 23"/>
            <p:cNvSpPr/>
            <p:nvPr/>
          </p:nvSpPr>
          <p:spPr>
            <a:xfrm>
              <a:off x="5369402" y="916844"/>
              <a:ext cx="587992" cy="587992"/>
            </a:xfrm>
            <a:custGeom>
              <a:avLst/>
              <a:gdLst/>
              <a:ahLst/>
              <a:cxnLst/>
              <a:rect l="l" t="t" r="r" b="b"/>
              <a:pathLst>
                <a:path w="587992" h="587992">
                  <a:moveTo>
                    <a:pt x="587992" y="293995"/>
                  </a:moveTo>
                  <a:cubicBezTo>
                    <a:pt x="587992" y="456366"/>
                    <a:pt x="456367" y="587991"/>
                    <a:pt x="293996" y="587991"/>
                  </a:cubicBezTo>
                  <a:cubicBezTo>
                    <a:pt x="131625" y="587991"/>
                    <a:pt x="0" y="456366"/>
                    <a:pt x="0" y="293995"/>
                  </a:cubicBezTo>
                  <a:cubicBezTo>
                    <a:pt x="0" y="131624"/>
                    <a:pt x="131625" y="0"/>
                    <a:pt x="293996" y="0"/>
                  </a:cubicBezTo>
                  <a:cubicBezTo>
                    <a:pt x="456367" y="0"/>
                    <a:pt x="587992" y="131624"/>
                    <a:pt x="587992" y="293995"/>
                  </a:cubicBezTo>
                  <a:close/>
                </a:path>
              </a:pathLst>
            </a:custGeom>
            <a:solidFill>
              <a:srgbClr val="44546A"/>
            </a:solidFill>
          </p:spPr>
        </p:sp>
        <p:sp>
          <p:nvSpPr>
            <p:cNvPr id="25" name="TextBox 24"/>
            <p:cNvSpPr txBox="1"/>
            <p:nvPr/>
          </p:nvSpPr>
          <p:spPr>
            <a:xfrm>
              <a:off x="5262626" y="974854"/>
              <a:ext cx="801470" cy="468489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2953" b="1" dirty="0">
                  <a:solidFill>
                    <a:srgbClr val="FFFFFF"/>
                  </a:solidFill>
                  <a:latin typeface="Microsoft YaHei"/>
                  <a:ea typeface="Microsoft YaHei"/>
                </a:rPr>
                <a:t>1</a:t>
              </a:r>
              <a:endParaRPr lang="en-US" sz="116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68564" y="895481"/>
              <a:ext cx="3810000" cy="334618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zh-CN" altLang="en-US" sz="2109" dirty="0">
                  <a:solidFill>
                    <a:srgbClr val="FFFFFF"/>
                  </a:solidFill>
                  <a:latin typeface="Microsoft YaHei"/>
                  <a:ea typeface="Microsoft YaHei"/>
                </a:rPr>
                <a:t>项目介绍</a:t>
              </a:r>
              <a:endParaRPr lang="en-US" sz="116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69289" y="1335361"/>
              <a:ext cx="4034066" cy="184939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endParaRPr lang="en-US" sz="1160" dirty="0"/>
            </a:p>
          </p:txBody>
        </p:sp>
      </p:grpSp>
      <p:grpSp>
        <p:nvGrpSpPr>
          <p:cNvPr id="28" name="Group 6"/>
          <p:cNvGrpSpPr/>
          <p:nvPr/>
        </p:nvGrpSpPr>
        <p:grpSpPr>
          <a:xfrm>
            <a:off x="5551915" y="2681149"/>
            <a:ext cx="5105456" cy="680016"/>
            <a:chOff x="5262626" y="1778350"/>
            <a:chExt cx="4840729" cy="644756"/>
          </a:xfrm>
        </p:grpSpPr>
        <p:sp>
          <p:nvSpPr>
            <p:cNvPr id="29" name="Freeform 28"/>
            <p:cNvSpPr/>
            <p:nvPr/>
          </p:nvSpPr>
          <p:spPr>
            <a:xfrm>
              <a:off x="5342580" y="1778350"/>
              <a:ext cx="644756" cy="644756"/>
            </a:xfrm>
            <a:custGeom>
              <a:avLst/>
              <a:gdLst/>
              <a:ahLst/>
              <a:cxnLst/>
              <a:rect l="l" t="t" r="r" b="b"/>
              <a:pathLst>
                <a:path w="644756" h="644756">
                  <a:moveTo>
                    <a:pt x="644755" y="322377"/>
                  </a:moveTo>
                  <a:cubicBezTo>
                    <a:pt x="644755" y="500423"/>
                    <a:pt x="500424" y="644755"/>
                    <a:pt x="322378" y="644755"/>
                  </a:cubicBezTo>
                  <a:cubicBezTo>
                    <a:pt x="144331" y="644755"/>
                    <a:pt x="0" y="500423"/>
                    <a:pt x="0" y="322377"/>
                  </a:cubicBezTo>
                  <a:cubicBezTo>
                    <a:pt x="0" y="144331"/>
                    <a:pt x="144331" y="0"/>
                    <a:pt x="322378" y="0"/>
                  </a:cubicBezTo>
                  <a:cubicBezTo>
                    <a:pt x="500424" y="0"/>
                    <a:pt x="644755" y="144331"/>
                    <a:pt x="644755" y="32237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0" name="Freeform 29"/>
            <p:cNvSpPr/>
            <p:nvPr/>
          </p:nvSpPr>
          <p:spPr>
            <a:xfrm>
              <a:off x="5369402" y="1805172"/>
              <a:ext cx="587992" cy="587992"/>
            </a:xfrm>
            <a:custGeom>
              <a:avLst/>
              <a:gdLst/>
              <a:ahLst/>
              <a:cxnLst/>
              <a:rect l="l" t="t" r="r" b="b"/>
              <a:pathLst>
                <a:path w="587992" h="587992">
                  <a:moveTo>
                    <a:pt x="587992" y="293996"/>
                  </a:moveTo>
                  <a:cubicBezTo>
                    <a:pt x="587992" y="456367"/>
                    <a:pt x="456367" y="587992"/>
                    <a:pt x="293996" y="587992"/>
                  </a:cubicBezTo>
                  <a:cubicBezTo>
                    <a:pt x="131625" y="587992"/>
                    <a:pt x="0" y="456367"/>
                    <a:pt x="0" y="293996"/>
                  </a:cubicBezTo>
                  <a:cubicBezTo>
                    <a:pt x="0" y="131625"/>
                    <a:pt x="131625" y="0"/>
                    <a:pt x="293996" y="0"/>
                  </a:cubicBezTo>
                  <a:cubicBezTo>
                    <a:pt x="456367" y="0"/>
                    <a:pt x="587992" y="131625"/>
                    <a:pt x="587992" y="293996"/>
                  </a:cubicBezTo>
                  <a:close/>
                </a:path>
              </a:pathLst>
            </a:custGeom>
            <a:solidFill>
              <a:srgbClr val="44546A"/>
            </a:solidFill>
          </p:spPr>
        </p:sp>
        <p:sp>
          <p:nvSpPr>
            <p:cNvPr id="31" name="TextBox 30"/>
            <p:cNvSpPr txBox="1"/>
            <p:nvPr/>
          </p:nvSpPr>
          <p:spPr>
            <a:xfrm>
              <a:off x="5262626" y="1863182"/>
              <a:ext cx="801470" cy="468489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2953" b="1">
                  <a:solidFill>
                    <a:srgbClr val="FFFFFF"/>
                  </a:solidFill>
                  <a:latin typeface="Microsoft YaHei"/>
                  <a:ea typeface="Microsoft YaHei"/>
                </a:rPr>
                <a:t>2</a:t>
              </a:r>
              <a:endParaRPr lang="en-US" sz="116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68564" y="1783809"/>
              <a:ext cx="3810000" cy="334618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zh-CN" altLang="en-US" sz="2109" dirty="0">
                  <a:solidFill>
                    <a:srgbClr val="FFFFFF"/>
                  </a:solidFill>
                  <a:latin typeface="Microsoft YaHei"/>
                  <a:ea typeface="Microsoft YaHei"/>
                </a:rPr>
                <a:t>系统设计与实现</a:t>
              </a:r>
              <a:endParaRPr lang="en-US" sz="116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69289" y="2223688"/>
              <a:ext cx="4034066" cy="184939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endParaRPr lang="en-US" sz="1160" dirty="0"/>
            </a:p>
          </p:txBody>
        </p:sp>
      </p:grpSp>
      <p:grpSp>
        <p:nvGrpSpPr>
          <p:cNvPr id="34" name="Group 7"/>
          <p:cNvGrpSpPr/>
          <p:nvPr/>
        </p:nvGrpSpPr>
        <p:grpSpPr>
          <a:xfrm>
            <a:off x="5551915" y="3629408"/>
            <a:ext cx="5105456" cy="680016"/>
            <a:chOff x="5262626" y="2677440"/>
            <a:chExt cx="4840729" cy="644756"/>
          </a:xfrm>
        </p:grpSpPr>
        <p:sp>
          <p:nvSpPr>
            <p:cNvPr id="35" name="Freeform 34"/>
            <p:cNvSpPr/>
            <p:nvPr/>
          </p:nvSpPr>
          <p:spPr>
            <a:xfrm>
              <a:off x="5342580" y="2677440"/>
              <a:ext cx="644756" cy="644756"/>
            </a:xfrm>
            <a:custGeom>
              <a:avLst/>
              <a:gdLst/>
              <a:ahLst/>
              <a:cxnLst/>
              <a:rect l="l" t="t" r="r" b="b"/>
              <a:pathLst>
                <a:path w="644756" h="644756">
                  <a:moveTo>
                    <a:pt x="644756" y="322378"/>
                  </a:moveTo>
                  <a:cubicBezTo>
                    <a:pt x="644756" y="500424"/>
                    <a:pt x="500424" y="644756"/>
                    <a:pt x="322378" y="644756"/>
                  </a:cubicBezTo>
                  <a:cubicBezTo>
                    <a:pt x="144332" y="644756"/>
                    <a:pt x="0" y="500424"/>
                    <a:pt x="0" y="322378"/>
                  </a:cubicBezTo>
                  <a:cubicBezTo>
                    <a:pt x="0" y="144332"/>
                    <a:pt x="144332" y="0"/>
                    <a:pt x="322378" y="0"/>
                  </a:cubicBezTo>
                  <a:cubicBezTo>
                    <a:pt x="500424" y="0"/>
                    <a:pt x="644756" y="144332"/>
                    <a:pt x="644756" y="32237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6" name="Freeform 35"/>
            <p:cNvSpPr/>
            <p:nvPr/>
          </p:nvSpPr>
          <p:spPr>
            <a:xfrm>
              <a:off x="5369402" y="2704262"/>
              <a:ext cx="587992" cy="587992"/>
            </a:xfrm>
            <a:custGeom>
              <a:avLst/>
              <a:gdLst/>
              <a:ahLst/>
              <a:cxnLst/>
              <a:rect l="l" t="t" r="r" b="b"/>
              <a:pathLst>
                <a:path w="587992" h="587992">
                  <a:moveTo>
                    <a:pt x="587992" y="293996"/>
                  </a:moveTo>
                  <a:cubicBezTo>
                    <a:pt x="587992" y="456367"/>
                    <a:pt x="456367" y="587992"/>
                    <a:pt x="293996" y="587992"/>
                  </a:cubicBezTo>
                  <a:cubicBezTo>
                    <a:pt x="131625" y="587992"/>
                    <a:pt x="0" y="456367"/>
                    <a:pt x="0" y="293996"/>
                  </a:cubicBezTo>
                  <a:cubicBezTo>
                    <a:pt x="0" y="131625"/>
                    <a:pt x="131625" y="0"/>
                    <a:pt x="293996" y="0"/>
                  </a:cubicBezTo>
                  <a:cubicBezTo>
                    <a:pt x="456367" y="0"/>
                    <a:pt x="587992" y="131625"/>
                    <a:pt x="587992" y="293996"/>
                  </a:cubicBezTo>
                  <a:close/>
                </a:path>
              </a:pathLst>
            </a:custGeom>
            <a:solidFill>
              <a:srgbClr val="44546A"/>
            </a:solidFill>
          </p:spPr>
        </p:sp>
        <p:sp>
          <p:nvSpPr>
            <p:cNvPr id="37" name="TextBox 36"/>
            <p:cNvSpPr txBox="1"/>
            <p:nvPr/>
          </p:nvSpPr>
          <p:spPr>
            <a:xfrm>
              <a:off x="5262626" y="2762273"/>
              <a:ext cx="801470" cy="468489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2953" b="1">
                  <a:solidFill>
                    <a:srgbClr val="FFFFFF"/>
                  </a:solidFill>
                  <a:latin typeface="Microsoft YaHei"/>
                  <a:ea typeface="Microsoft YaHei"/>
                </a:rPr>
                <a:t>3</a:t>
              </a:r>
              <a:endParaRPr lang="en-US" sz="116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68565" y="2682900"/>
              <a:ext cx="3810000" cy="334618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zh-CN" altLang="en-US" sz="2109" dirty="0">
                  <a:solidFill>
                    <a:srgbClr val="FFFFFF"/>
                  </a:solidFill>
                  <a:latin typeface="Microsoft YaHei"/>
                  <a:ea typeface="Microsoft YaHei"/>
                </a:rPr>
                <a:t>实验分析</a:t>
              </a:r>
              <a:endParaRPr lang="en-US" sz="116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069289" y="3122780"/>
              <a:ext cx="4034066" cy="184939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endParaRPr lang="en-US" sz="1160" dirty="0"/>
            </a:p>
          </p:txBody>
        </p:sp>
      </p:grpSp>
      <p:grpSp>
        <p:nvGrpSpPr>
          <p:cNvPr id="40" name="Group 8"/>
          <p:cNvGrpSpPr/>
          <p:nvPr/>
        </p:nvGrpSpPr>
        <p:grpSpPr>
          <a:xfrm>
            <a:off x="5551914" y="4589876"/>
            <a:ext cx="5105455" cy="680016"/>
            <a:chOff x="5262626" y="3588106"/>
            <a:chExt cx="4840728" cy="644756"/>
          </a:xfrm>
        </p:grpSpPr>
        <p:sp>
          <p:nvSpPr>
            <p:cNvPr id="41" name="Freeform 40"/>
            <p:cNvSpPr/>
            <p:nvPr/>
          </p:nvSpPr>
          <p:spPr>
            <a:xfrm>
              <a:off x="5342579" y="3588106"/>
              <a:ext cx="644756" cy="644756"/>
            </a:xfrm>
            <a:custGeom>
              <a:avLst/>
              <a:gdLst/>
              <a:ahLst/>
              <a:cxnLst/>
              <a:rect l="l" t="t" r="r" b="b"/>
              <a:pathLst>
                <a:path w="644756" h="644756">
                  <a:moveTo>
                    <a:pt x="644756" y="322378"/>
                  </a:moveTo>
                  <a:cubicBezTo>
                    <a:pt x="644756" y="500424"/>
                    <a:pt x="500424" y="644756"/>
                    <a:pt x="322378" y="644756"/>
                  </a:cubicBezTo>
                  <a:cubicBezTo>
                    <a:pt x="144332" y="644756"/>
                    <a:pt x="0" y="500424"/>
                    <a:pt x="0" y="322378"/>
                  </a:cubicBezTo>
                  <a:cubicBezTo>
                    <a:pt x="0" y="144332"/>
                    <a:pt x="144332" y="0"/>
                    <a:pt x="322378" y="0"/>
                  </a:cubicBezTo>
                  <a:cubicBezTo>
                    <a:pt x="500424" y="0"/>
                    <a:pt x="644756" y="144332"/>
                    <a:pt x="644756" y="32237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2" name="Freeform 41"/>
            <p:cNvSpPr/>
            <p:nvPr/>
          </p:nvSpPr>
          <p:spPr>
            <a:xfrm>
              <a:off x="5369402" y="3614929"/>
              <a:ext cx="587992" cy="587992"/>
            </a:xfrm>
            <a:custGeom>
              <a:avLst/>
              <a:gdLst/>
              <a:ahLst/>
              <a:cxnLst/>
              <a:rect l="l" t="t" r="r" b="b"/>
              <a:pathLst>
                <a:path w="587992" h="587992">
                  <a:moveTo>
                    <a:pt x="587991" y="293995"/>
                  </a:moveTo>
                  <a:cubicBezTo>
                    <a:pt x="587991" y="456366"/>
                    <a:pt x="456366" y="587991"/>
                    <a:pt x="293995" y="587991"/>
                  </a:cubicBezTo>
                  <a:cubicBezTo>
                    <a:pt x="131625" y="587991"/>
                    <a:pt x="0" y="456366"/>
                    <a:pt x="0" y="293995"/>
                  </a:cubicBezTo>
                  <a:cubicBezTo>
                    <a:pt x="0" y="131624"/>
                    <a:pt x="131625" y="0"/>
                    <a:pt x="293995" y="0"/>
                  </a:cubicBezTo>
                  <a:cubicBezTo>
                    <a:pt x="456366" y="0"/>
                    <a:pt x="587991" y="131624"/>
                    <a:pt x="587991" y="293995"/>
                  </a:cubicBezTo>
                  <a:close/>
                </a:path>
              </a:pathLst>
            </a:custGeom>
            <a:solidFill>
              <a:srgbClr val="44546A"/>
            </a:solidFill>
          </p:spPr>
        </p:sp>
        <p:sp>
          <p:nvSpPr>
            <p:cNvPr id="43" name="TextBox 42"/>
            <p:cNvSpPr txBox="1"/>
            <p:nvPr/>
          </p:nvSpPr>
          <p:spPr>
            <a:xfrm>
              <a:off x="5262626" y="3672939"/>
              <a:ext cx="801470" cy="468489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2953" b="1">
                  <a:solidFill>
                    <a:srgbClr val="FFFFFF"/>
                  </a:solidFill>
                  <a:latin typeface="Microsoft YaHei"/>
                  <a:ea typeface="Microsoft YaHei"/>
                </a:rPr>
                <a:t>4</a:t>
              </a:r>
              <a:endParaRPr lang="en-US" sz="116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68564" y="3593566"/>
              <a:ext cx="3810000" cy="334618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latinLnBrk="1">
                <a:lnSpc>
                  <a:spcPct val="116199"/>
                </a:lnSpc>
              </a:pPr>
              <a:r>
                <a:rPr lang="en-US" altLang="zh-CN" sz="2109" dirty="0" err="1">
                  <a:solidFill>
                    <a:srgbClr val="FFFFFF"/>
                  </a:solidFill>
                  <a:latin typeface="Microsoft YaHei"/>
                  <a:ea typeface="Microsoft YaHei"/>
                </a:rPr>
                <a:t>总结回顾</a:t>
              </a:r>
              <a:endParaRPr lang="en-US" altLang="zh-CN" sz="116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069288" y="4033446"/>
              <a:ext cx="4034066" cy="184939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endParaRPr lang="en-US" sz="1160" dirty="0"/>
            </a:p>
          </p:txBody>
        </p:sp>
      </p:grpSp>
      <p:pic>
        <p:nvPicPr>
          <p:cNvPr id="55" name="Picture 4" descr="185D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788" y="128166"/>
            <a:ext cx="996732" cy="9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81098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"/>
          <p:cNvSpPr/>
          <p:nvPr/>
        </p:nvSpPr>
        <p:spPr>
          <a:xfrm>
            <a:off x="-4684" y="-9450"/>
            <a:ext cx="12192519" cy="658022"/>
          </a:xfrm>
          <a:custGeom>
            <a:avLst/>
            <a:gdLst/>
            <a:ahLst/>
            <a:cxnLst/>
            <a:rect l="l" t="t" r="r" b="b"/>
            <a:pathLst>
              <a:path w="11560314" h="623902">
                <a:moveTo>
                  <a:pt x="11560315" y="623903"/>
                </a:moveTo>
                <a:lnTo>
                  <a:pt x="0" y="623903"/>
                </a:lnTo>
                <a:lnTo>
                  <a:pt x="0" y="0"/>
                </a:lnTo>
                <a:lnTo>
                  <a:pt x="11560315" y="0"/>
                </a:lnTo>
                <a:lnTo>
                  <a:pt x="11560315" y="623903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137" name="Freeform 2"/>
          <p:cNvSpPr/>
          <p:nvPr/>
        </p:nvSpPr>
        <p:spPr>
          <a:xfrm>
            <a:off x="-536063" y="-5574"/>
            <a:ext cx="929979" cy="929979"/>
          </a:xfrm>
          <a:custGeom>
            <a:avLst/>
            <a:gdLst/>
            <a:ahLst/>
            <a:cxnLst/>
            <a:rect l="l" t="t" r="r" b="b"/>
            <a:pathLst>
              <a:path w="881758" h="881758">
                <a:moveTo>
                  <a:pt x="881758" y="440879"/>
                </a:moveTo>
                <a:cubicBezTo>
                  <a:pt x="881758" y="684371"/>
                  <a:pt x="684372" y="881757"/>
                  <a:pt x="440879" y="881757"/>
                </a:cubicBezTo>
                <a:cubicBezTo>
                  <a:pt x="197386" y="881757"/>
                  <a:pt x="0" y="684371"/>
                  <a:pt x="0" y="440879"/>
                </a:cubicBezTo>
                <a:cubicBezTo>
                  <a:pt x="0" y="197386"/>
                  <a:pt x="197386" y="0"/>
                  <a:pt x="440879" y="0"/>
                </a:cubicBezTo>
                <a:cubicBezTo>
                  <a:pt x="684372" y="0"/>
                  <a:pt x="881758" y="197386"/>
                  <a:pt x="881758" y="440879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138" name="TextBox 3"/>
          <p:cNvSpPr txBox="1"/>
          <p:nvPr/>
        </p:nvSpPr>
        <p:spPr>
          <a:xfrm>
            <a:off x="507626" y="110874"/>
            <a:ext cx="4123188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latinLnBrk="1">
              <a:lnSpc>
                <a:spcPct val="116199"/>
              </a:lnSpc>
            </a:pPr>
            <a:r>
              <a:rPr lang="zh-CN" altLang="en-US" sz="2531" dirty="0">
                <a:solidFill>
                  <a:srgbClr val="FFFFFF"/>
                </a:solidFill>
                <a:latin typeface="Microsoft YaHei"/>
                <a:ea typeface="Microsoft YaHei"/>
              </a:rPr>
              <a:t>实验分析</a:t>
            </a:r>
          </a:p>
        </p:txBody>
      </p:sp>
      <p:sp>
        <p:nvSpPr>
          <p:cNvPr id="139" name="Freeform 4"/>
          <p:cNvSpPr/>
          <p:nvPr/>
        </p:nvSpPr>
        <p:spPr>
          <a:xfrm>
            <a:off x="1600" y="6728747"/>
            <a:ext cx="12192519" cy="139943"/>
          </a:xfrm>
          <a:custGeom>
            <a:avLst/>
            <a:gdLst/>
            <a:ahLst/>
            <a:cxnLst/>
            <a:rect l="l" t="t" r="r" b="b"/>
            <a:pathLst>
              <a:path w="11560314" h="132687">
                <a:moveTo>
                  <a:pt x="11560314" y="132686"/>
                </a:moveTo>
                <a:lnTo>
                  <a:pt x="0" y="132686"/>
                </a:lnTo>
                <a:lnTo>
                  <a:pt x="0" y="0"/>
                </a:lnTo>
                <a:lnTo>
                  <a:pt x="11560314" y="0"/>
                </a:lnTo>
                <a:lnTo>
                  <a:pt x="11560314" y="132686"/>
                </a:lnTo>
                <a:close/>
              </a:path>
            </a:pathLst>
          </a:custGeom>
          <a:solidFill>
            <a:srgbClr val="16294C"/>
          </a:solidFill>
        </p:spPr>
      </p:sp>
      <p:pic>
        <p:nvPicPr>
          <p:cNvPr id="6" name="Picture 4" descr="185D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2788" y="-68340"/>
            <a:ext cx="996732" cy="9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9904801-0DA2-064F-8E26-A3C544C8AF8E}"/>
              </a:ext>
            </a:extLst>
          </p:cNvPr>
          <p:cNvSpPr/>
          <p:nvPr/>
        </p:nvSpPr>
        <p:spPr>
          <a:xfrm>
            <a:off x="916538" y="1257266"/>
            <a:ext cx="4613764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00669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CREATE</a:t>
            </a:r>
            <a:r>
              <a:rPr lang="zh-CN" altLang="en-US" sz="1600" b="1" dirty="0">
                <a:solidFill>
                  <a:srgbClr val="00669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rgbClr val="00669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TABLE</a:t>
            </a:r>
            <a:r>
              <a:rPr lang="zh-CN" altLang="en-US" sz="1600" b="1" dirty="0">
                <a:solidFill>
                  <a:srgbClr val="00669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zh-CN" altLang="en-US" sz="1600" dirty="0"/>
              <a:t>A (</a:t>
            </a:r>
            <a:r>
              <a:rPr lang="zh-CN" altLang="en-US" sz="1600" dirty="0">
                <a:solidFill>
                  <a:srgbClr val="0070C0"/>
                </a:solidFill>
              </a:rPr>
              <a:t>id</a:t>
            </a:r>
            <a:r>
              <a:rPr lang="zh-CN" altLang="en-US" sz="1600" dirty="0"/>
              <a:t> PK INTEGER, </a:t>
            </a:r>
            <a:r>
              <a:rPr lang="zh-CN" altLang="en-US" sz="1600" dirty="0">
                <a:solidFill>
                  <a:srgbClr val="0070C0"/>
                </a:solidFill>
              </a:rPr>
              <a:t>value</a:t>
            </a:r>
            <a:r>
              <a:rPr lang="zh-CN" altLang="en-US" sz="1600" dirty="0"/>
              <a:t> INTEGER)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9372436-8BFC-8C47-AB09-2C4BD4FE20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997" b="4979"/>
          <a:stretch/>
        </p:blipFill>
        <p:spPr>
          <a:xfrm>
            <a:off x="1349413" y="2007149"/>
            <a:ext cx="3440951" cy="414099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6EBCAA5-B7F1-3B46-B3BA-214E64067748}"/>
              </a:ext>
            </a:extLst>
          </p:cNvPr>
          <p:cNvSpPr/>
          <p:nvPr/>
        </p:nvSpPr>
        <p:spPr>
          <a:xfrm>
            <a:off x="6593073" y="1164891"/>
            <a:ext cx="502257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tabLst>
                <a:tab pos="457200" algn="l"/>
              </a:tabLst>
            </a:pPr>
            <a:r>
              <a:rPr lang="en-US" altLang="zh-CN" sz="1400" dirty="0">
                <a:solidFill>
                  <a:srgbClr val="0082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-- Query 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endParaRPr lang="zh-CN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spcAft>
                <a:spcPts val="0"/>
              </a:spcAft>
              <a:tabLst>
                <a:tab pos="457200" algn="l"/>
              </a:tabLst>
            </a:pPr>
            <a:r>
              <a:rPr lang="en-US" altLang="zh-CN" sz="1400" b="1" dirty="0">
                <a:solidFill>
                  <a:srgbClr val="0066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SELECT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$   </a:t>
            </a:r>
            <a:endParaRPr lang="zh-CN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spcAft>
                <a:spcPts val="0"/>
              </a:spcAft>
              <a:tabLst>
                <a:tab pos="457200" algn="l"/>
              </a:tabLst>
            </a:pPr>
            <a:r>
              <a:rPr lang="en-US" altLang="zh-CN" sz="1400" b="1" dirty="0">
                <a:solidFill>
                  <a:srgbClr val="0066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FROM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A, B   </a:t>
            </a:r>
            <a:endParaRPr lang="zh-CN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spcAft>
                <a:spcPts val="0"/>
              </a:spcAft>
              <a:tabLst>
                <a:tab pos="457200" algn="l"/>
              </a:tabLst>
            </a:pPr>
            <a:r>
              <a:rPr lang="en-US" altLang="zh-CN" sz="1400" b="1" dirty="0">
                <a:solidFill>
                  <a:srgbClr val="0066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WHERE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A.value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== 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B.value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  </a:t>
            </a:r>
            <a:endParaRPr lang="zh-CN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spcAft>
                <a:spcPts val="0"/>
              </a:spcAft>
              <a:tabLst>
                <a:tab pos="457200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endParaRPr lang="zh-CN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spcAft>
                <a:spcPts val="0"/>
              </a:spcAft>
              <a:tabLst>
                <a:tab pos="457200" algn="l"/>
              </a:tabLst>
            </a:pPr>
            <a:r>
              <a:rPr lang="en-US" altLang="zh-CN" sz="1400" dirty="0">
                <a:solidFill>
                  <a:srgbClr val="0082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-- Query 2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endParaRPr lang="zh-CN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spcAft>
                <a:spcPts val="0"/>
              </a:spcAft>
              <a:tabLst>
                <a:tab pos="457200" algn="l"/>
              </a:tabLst>
            </a:pPr>
            <a:r>
              <a:rPr lang="en-US" altLang="zh-CN" sz="1400" b="1" dirty="0">
                <a:solidFill>
                  <a:srgbClr val="0066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SELECT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$   </a:t>
            </a:r>
            <a:endParaRPr lang="zh-CN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spcAft>
                <a:spcPts val="0"/>
              </a:spcAft>
              <a:tabLst>
                <a:tab pos="457200" algn="l"/>
              </a:tabLst>
            </a:pPr>
            <a:r>
              <a:rPr lang="en-US" altLang="zh-CN" sz="1400" b="1" dirty="0">
                <a:solidFill>
                  <a:srgbClr val="0066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FROM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D, E   </a:t>
            </a:r>
            <a:endParaRPr lang="zh-CN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spcAft>
                <a:spcPts val="0"/>
              </a:spcAft>
              <a:tabLst>
                <a:tab pos="457200" algn="l"/>
              </a:tabLst>
            </a:pPr>
            <a:r>
              <a:rPr lang="en-US" altLang="zh-CN" sz="1400" b="1" dirty="0">
                <a:solidFill>
                  <a:srgbClr val="0066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WHERE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D.value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== 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E.value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  </a:t>
            </a:r>
            <a:endParaRPr lang="zh-CN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spcAft>
                <a:spcPts val="0"/>
              </a:spcAft>
              <a:tabLst>
                <a:tab pos="457200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endParaRPr lang="zh-CN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spcAft>
                <a:spcPts val="0"/>
              </a:spcAft>
              <a:tabLst>
                <a:tab pos="457200" algn="l"/>
              </a:tabLst>
            </a:pPr>
            <a:r>
              <a:rPr lang="en-US" altLang="zh-CN" sz="1400" dirty="0">
                <a:solidFill>
                  <a:srgbClr val="0082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-- Query 3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endParaRPr lang="zh-CN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spcAft>
                <a:spcPts val="0"/>
              </a:spcAft>
              <a:tabLst>
                <a:tab pos="457200" algn="l"/>
              </a:tabLst>
            </a:pPr>
            <a:r>
              <a:rPr lang="en-US" altLang="zh-CN" sz="1400" b="1" dirty="0">
                <a:solidFill>
                  <a:srgbClr val="0066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SELECT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$   </a:t>
            </a:r>
            <a:endParaRPr lang="zh-CN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spcAft>
                <a:spcPts val="0"/>
              </a:spcAft>
              <a:tabLst>
                <a:tab pos="457200" algn="l"/>
              </a:tabLst>
            </a:pPr>
            <a:r>
              <a:rPr lang="en-US" altLang="zh-CN" sz="1400" b="1" dirty="0">
                <a:solidFill>
                  <a:srgbClr val="0066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FROM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A, B  </a:t>
            </a:r>
            <a:endParaRPr lang="zh-CN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spcAft>
                <a:spcPts val="0"/>
              </a:spcAft>
              <a:tabLst>
                <a:tab pos="457200" algn="l"/>
              </a:tabLst>
            </a:pPr>
            <a:r>
              <a:rPr lang="en-US" altLang="zh-CN" sz="1400" b="1" dirty="0">
                <a:solidFill>
                  <a:srgbClr val="0066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WHERE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A.value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== 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B.value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endParaRPr lang="zh-CN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spcAft>
                <a:spcPts val="0"/>
              </a:spcAft>
              <a:tabLst>
                <a:tab pos="457200" algn="l"/>
              </a:tabLst>
            </a:pP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AND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B.id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&gt; 7  </a:t>
            </a:r>
            <a:endParaRPr lang="zh-CN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spcAft>
                <a:spcPts val="0"/>
              </a:spcAft>
              <a:tabLst>
                <a:tab pos="457200" algn="l"/>
              </a:tabLst>
            </a:pP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AND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A.value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* 7 + 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B.id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* 15 - 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B.value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&gt; 233;  </a:t>
            </a:r>
            <a:endParaRPr lang="zh-CN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spcAft>
                <a:spcPts val="0"/>
              </a:spcAft>
              <a:tabLst>
                <a:tab pos="457200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endParaRPr lang="zh-CN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spcAft>
                <a:spcPts val="0"/>
              </a:spcAft>
              <a:tabLst>
                <a:tab pos="457200" algn="l"/>
              </a:tabLst>
            </a:pPr>
            <a:r>
              <a:rPr lang="en-US" altLang="zh-CN" sz="1400" dirty="0">
                <a:solidFill>
                  <a:srgbClr val="0082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-- Query 4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endParaRPr lang="zh-CN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spcAft>
                <a:spcPts val="0"/>
              </a:spcAft>
              <a:tabLst>
                <a:tab pos="457200" algn="l"/>
              </a:tabLst>
            </a:pPr>
            <a:r>
              <a:rPr lang="en-US" altLang="zh-CN" sz="1400" b="1" dirty="0">
                <a:solidFill>
                  <a:srgbClr val="0066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SELECT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$   </a:t>
            </a:r>
            <a:endParaRPr lang="zh-CN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spcAft>
                <a:spcPts val="0"/>
              </a:spcAft>
              <a:tabLst>
                <a:tab pos="457200" algn="l"/>
              </a:tabLst>
            </a:pPr>
            <a:r>
              <a:rPr lang="en-US" altLang="zh-CN" sz="1400" b="1" dirty="0">
                <a:solidFill>
                  <a:srgbClr val="0066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FROM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D, E  </a:t>
            </a:r>
            <a:endParaRPr lang="zh-CN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spcAft>
                <a:spcPts val="0"/>
              </a:spcAft>
              <a:tabLst>
                <a:tab pos="457200" algn="l"/>
              </a:tabLst>
            </a:pPr>
            <a:r>
              <a:rPr lang="en-US" altLang="zh-CN" sz="1400" b="1" dirty="0">
                <a:solidFill>
                  <a:srgbClr val="0066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WHERE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D.value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== 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E.value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endParaRPr lang="zh-CN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spcAft>
                <a:spcPts val="0"/>
              </a:spcAft>
              <a:tabLst>
                <a:tab pos="457200" algn="l"/>
              </a:tabLst>
            </a:pP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AND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E.value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&gt; 40  </a:t>
            </a:r>
            <a:endParaRPr lang="zh-CN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spcAft>
                <a:spcPts val="0"/>
              </a:spcAft>
              <a:tabLst>
                <a:tab pos="457200" algn="l"/>
              </a:tabLst>
            </a:pP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AND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D.id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E.value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* 3 - 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D.id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D.value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&gt; 9999;  </a:t>
            </a:r>
            <a:endParaRPr lang="zh-CN" alt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框架 1">
            <a:extLst>
              <a:ext uri="{FF2B5EF4-FFF2-40B4-BE49-F238E27FC236}">
                <a16:creationId xmlns:a16="http://schemas.microsoft.com/office/drawing/2014/main" id="{6C2C6C41-49DD-384D-815F-8778B3C157E9}"/>
              </a:ext>
            </a:extLst>
          </p:cNvPr>
          <p:cNvSpPr/>
          <p:nvPr/>
        </p:nvSpPr>
        <p:spPr>
          <a:xfrm>
            <a:off x="1693889" y="2758190"/>
            <a:ext cx="2188563" cy="359764"/>
          </a:xfrm>
          <a:prstGeom prst="frame">
            <a:avLst/>
          </a:prstGeom>
          <a:solidFill>
            <a:srgbClr val="FFC107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框架 11">
            <a:extLst>
              <a:ext uri="{FF2B5EF4-FFF2-40B4-BE49-F238E27FC236}">
                <a16:creationId xmlns:a16="http://schemas.microsoft.com/office/drawing/2014/main" id="{49465F5A-40E3-C34E-B594-880254516F08}"/>
              </a:ext>
            </a:extLst>
          </p:cNvPr>
          <p:cNvSpPr/>
          <p:nvPr/>
        </p:nvSpPr>
        <p:spPr>
          <a:xfrm>
            <a:off x="1693889" y="3891750"/>
            <a:ext cx="2188563" cy="359764"/>
          </a:xfrm>
          <a:prstGeom prst="frame">
            <a:avLst/>
          </a:prstGeom>
          <a:solidFill>
            <a:srgbClr val="FFC107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框架 12">
            <a:extLst>
              <a:ext uri="{FF2B5EF4-FFF2-40B4-BE49-F238E27FC236}">
                <a16:creationId xmlns:a16="http://schemas.microsoft.com/office/drawing/2014/main" id="{385E9219-40EA-A246-B420-FA205AD85384}"/>
              </a:ext>
            </a:extLst>
          </p:cNvPr>
          <p:cNvSpPr/>
          <p:nvPr/>
        </p:nvSpPr>
        <p:spPr>
          <a:xfrm>
            <a:off x="1693889" y="3328895"/>
            <a:ext cx="2188563" cy="359764"/>
          </a:xfrm>
          <a:prstGeom prst="frame">
            <a:avLst/>
          </a:prstGeom>
          <a:solidFill>
            <a:srgbClr val="FFC107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框架 13">
            <a:extLst>
              <a:ext uri="{FF2B5EF4-FFF2-40B4-BE49-F238E27FC236}">
                <a16:creationId xmlns:a16="http://schemas.microsoft.com/office/drawing/2014/main" id="{CC116B76-AD71-964A-9598-1884C7A65148}"/>
              </a:ext>
            </a:extLst>
          </p:cNvPr>
          <p:cNvSpPr/>
          <p:nvPr/>
        </p:nvSpPr>
        <p:spPr>
          <a:xfrm>
            <a:off x="1693888" y="4408070"/>
            <a:ext cx="2188563" cy="359764"/>
          </a:xfrm>
          <a:prstGeom prst="frame">
            <a:avLst/>
          </a:prstGeom>
          <a:solidFill>
            <a:srgbClr val="FFC107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06933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"/>
          <p:cNvSpPr/>
          <p:nvPr/>
        </p:nvSpPr>
        <p:spPr>
          <a:xfrm>
            <a:off x="-4684" y="-9450"/>
            <a:ext cx="12192519" cy="658022"/>
          </a:xfrm>
          <a:custGeom>
            <a:avLst/>
            <a:gdLst/>
            <a:ahLst/>
            <a:cxnLst/>
            <a:rect l="l" t="t" r="r" b="b"/>
            <a:pathLst>
              <a:path w="11560314" h="623902">
                <a:moveTo>
                  <a:pt x="11560315" y="623903"/>
                </a:moveTo>
                <a:lnTo>
                  <a:pt x="0" y="623903"/>
                </a:lnTo>
                <a:lnTo>
                  <a:pt x="0" y="0"/>
                </a:lnTo>
                <a:lnTo>
                  <a:pt x="11560315" y="0"/>
                </a:lnTo>
                <a:lnTo>
                  <a:pt x="11560315" y="623903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137" name="Freeform 2"/>
          <p:cNvSpPr/>
          <p:nvPr/>
        </p:nvSpPr>
        <p:spPr>
          <a:xfrm>
            <a:off x="-536063" y="-5574"/>
            <a:ext cx="929979" cy="929979"/>
          </a:xfrm>
          <a:custGeom>
            <a:avLst/>
            <a:gdLst/>
            <a:ahLst/>
            <a:cxnLst/>
            <a:rect l="l" t="t" r="r" b="b"/>
            <a:pathLst>
              <a:path w="881758" h="881758">
                <a:moveTo>
                  <a:pt x="881758" y="440879"/>
                </a:moveTo>
                <a:cubicBezTo>
                  <a:pt x="881758" y="684371"/>
                  <a:pt x="684372" y="881757"/>
                  <a:pt x="440879" y="881757"/>
                </a:cubicBezTo>
                <a:cubicBezTo>
                  <a:pt x="197386" y="881757"/>
                  <a:pt x="0" y="684371"/>
                  <a:pt x="0" y="440879"/>
                </a:cubicBezTo>
                <a:cubicBezTo>
                  <a:pt x="0" y="197386"/>
                  <a:pt x="197386" y="0"/>
                  <a:pt x="440879" y="0"/>
                </a:cubicBezTo>
                <a:cubicBezTo>
                  <a:pt x="684372" y="0"/>
                  <a:pt x="881758" y="197386"/>
                  <a:pt x="881758" y="440879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138" name="TextBox 3"/>
          <p:cNvSpPr txBox="1"/>
          <p:nvPr/>
        </p:nvSpPr>
        <p:spPr>
          <a:xfrm>
            <a:off x="507626" y="110874"/>
            <a:ext cx="4123188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latinLnBrk="1">
              <a:lnSpc>
                <a:spcPct val="116199"/>
              </a:lnSpc>
            </a:pPr>
            <a:r>
              <a:rPr lang="zh-CN" altLang="en-US" sz="2531" dirty="0">
                <a:solidFill>
                  <a:srgbClr val="FFFFFF"/>
                </a:solidFill>
                <a:latin typeface="Microsoft YaHei"/>
                <a:ea typeface="Microsoft YaHei"/>
              </a:rPr>
              <a:t>实验分析</a:t>
            </a:r>
          </a:p>
        </p:txBody>
      </p:sp>
      <p:sp>
        <p:nvSpPr>
          <p:cNvPr id="139" name="Freeform 4"/>
          <p:cNvSpPr/>
          <p:nvPr/>
        </p:nvSpPr>
        <p:spPr>
          <a:xfrm>
            <a:off x="1600" y="6728747"/>
            <a:ext cx="12192519" cy="139943"/>
          </a:xfrm>
          <a:custGeom>
            <a:avLst/>
            <a:gdLst/>
            <a:ahLst/>
            <a:cxnLst/>
            <a:rect l="l" t="t" r="r" b="b"/>
            <a:pathLst>
              <a:path w="11560314" h="132687">
                <a:moveTo>
                  <a:pt x="11560314" y="132686"/>
                </a:moveTo>
                <a:lnTo>
                  <a:pt x="0" y="132686"/>
                </a:lnTo>
                <a:lnTo>
                  <a:pt x="0" y="0"/>
                </a:lnTo>
                <a:lnTo>
                  <a:pt x="11560314" y="0"/>
                </a:lnTo>
                <a:lnTo>
                  <a:pt x="11560314" y="132686"/>
                </a:lnTo>
                <a:close/>
              </a:path>
            </a:pathLst>
          </a:custGeom>
          <a:solidFill>
            <a:srgbClr val="16294C"/>
          </a:solidFill>
        </p:spPr>
      </p:sp>
      <p:pic>
        <p:nvPicPr>
          <p:cNvPr id="6" name="Picture 4" descr="185D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2788" y="-68340"/>
            <a:ext cx="996732" cy="9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56AE64E1-CFEB-754D-9105-7521036F60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7633910"/>
              </p:ext>
            </p:extLst>
          </p:nvPr>
        </p:nvGraphicFramePr>
        <p:xfrm>
          <a:off x="1784914" y="1050108"/>
          <a:ext cx="4229735" cy="242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D60A7D26-D296-2945-B70E-7EAFD00E37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2011783"/>
              </p:ext>
            </p:extLst>
          </p:nvPr>
        </p:nvGraphicFramePr>
        <p:xfrm>
          <a:off x="6091575" y="991120"/>
          <a:ext cx="4539084" cy="2487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27D82B48-5DB8-554B-B829-A52F1CCE9F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2765330"/>
              </p:ext>
            </p:extLst>
          </p:nvPr>
        </p:nvGraphicFramePr>
        <p:xfrm>
          <a:off x="3921581" y="3879920"/>
          <a:ext cx="4267200" cy="2447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366B7CF-AEC8-414B-8938-B169740EB3EB}"/>
              </a:ext>
            </a:extLst>
          </p:cNvPr>
          <p:cNvSpPr txBox="1"/>
          <p:nvPr/>
        </p:nvSpPr>
        <p:spPr>
          <a:xfrm>
            <a:off x="9157647" y="4626591"/>
            <a:ext cx="147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单位：</a:t>
            </a:r>
            <a:r>
              <a:rPr kumimoji="1" lang="en-US" altLang="zh-CN" dirty="0" err="1"/>
              <a:t>ms</a:t>
            </a:r>
            <a:endParaRPr kumimoji="1" lang="zh-CN" altLang="en-US" dirty="0"/>
          </a:p>
        </p:txBody>
      </p:sp>
      <p:sp>
        <p:nvSpPr>
          <p:cNvPr id="2" name="框架 1">
            <a:extLst>
              <a:ext uri="{FF2B5EF4-FFF2-40B4-BE49-F238E27FC236}">
                <a16:creationId xmlns:a16="http://schemas.microsoft.com/office/drawing/2014/main" id="{555E0A84-2863-1A49-A9DA-3EB37D9E2C01}"/>
              </a:ext>
            </a:extLst>
          </p:cNvPr>
          <p:cNvSpPr/>
          <p:nvPr/>
        </p:nvSpPr>
        <p:spPr>
          <a:xfrm>
            <a:off x="2068642" y="1723868"/>
            <a:ext cx="239843" cy="284813"/>
          </a:xfrm>
          <a:prstGeom prst="fram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框架 12">
            <a:extLst>
              <a:ext uri="{FF2B5EF4-FFF2-40B4-BE49-F238E27FC236}">
                <a16:creationId xmlns:a16="http://schemas.microsoft.com/office/drawing/2014/main" id="{7B43F46B-E619-2741-81EB-E196C3093FAD}"/>
              </a:ext>
            </a:extLst>
          </p:cNvPr>
          <p:cNvSpPr/>
          <p:nvPr/>
        </p:nvSpPr>
        <p:spPr>
          <a:xfrm>
            <a:off x="4139783" y="4484184"/>
            <a:ext cx="239843" cy="284813"/>
          </a:xfrm>
          <a:prstGeom prst="fram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框架 13">
            <a:extLst>
              <a:ext uri="{FF2B5EF4-FFF2-40B4-BE49-F238E27FC236}">
                <a16:creationId xmlns:a16="http://schemas.microsoft.com/office/drawing/2014/main" id="{53A8C74B-AC54-AB40-A3F5-E0293302270E}"/>
              </a:ext>
            </a:extLst>
          </p:cNvPr>
          <p:cNvSpPr/>
          <p:nvPr/>
        </p:nvSpPr>
        <p:spPr>
          <a:xfrm>
            <a:off x="6298377" y="1657099"/>
            <a:ext cx="612088" cy="306612"/>
          </a:xfrm>
          <a:prstGeom prst="fram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72984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1"/>
          <p:cNvSpPr/>
          <p:nvPr/>
        </p:nvSpPr>
        <p:spPr>
          <a:xfrm>
            <a:off x="-4620" y="6160574"/>
            <a:ext cx="12203601" cy="376262"/>
          </a:xfrm>
          <a:custGeom>
            <a:avLst/>
            <a:gdLst/>
            <a:ahLst/>
            <a:cxnLst/>
            <a:rect l="l" t="t" r="r" b="b"/>
            <a:pathLst>
              <a:path w="11570822" h="356752">
                <a:moveTo>
                  <a:pt x="11570823" y="356752"/>
                </a:moveTo>
                <a:lnTo>
                  <a:pt x="0" y="356752"/>
                </a:lnTo>
                <a:lnTo>
                  <a:pt x="0" y="0"/>
                </a:lnTo>
                <a:lnTo>
                  <a:pt x="11570823" y="0"/>
                </a:lnTo>
                <a:lnTo>
                  <a:pt x="11570823" y="356752"/>
                </a:lnTo>
                <a:close/>
              </a:path>
            </a:pathLst>
          </a:custGeom>
          <a:solidFill>
            <a:srgbClr val="44546A"/>
          </a:solidFill>
        </p:spPr>
      </p:sp>
      <p:sp>
        <p:nvSpPr>
          <p:cNvPr id="53" name="Freeform 2"/>
          <p:cNvSpPr/>
          <p:nvPr/>
        </p:nvSpPr>
        <p:spPr>
          <a:xfrm>
            <a:off x="-8065" y="-9450"/>
            <a:ext cx="12203601" cy="6356955"/>
          </a:xfrm>
          <a:custGeom>
            <a:avLst/>
            <a:gdLst/>
            <a:ahLst/>
            <a:cxnLst/>
            <a:rect l="l" t="t" r="r" b="b"/>
            <a:pathLst>
              <a:path w="11570822" h="6027335">
                <a:moveTo>
                  <a:pt x="11570823" y="6027335"/>
                </a:moveTo>
                <a:lnTo>
                  <a:pt x="0" y="6027335"/>
                </a:lnTo>
                <a:lnTo>
                  <a:pt x="0" y="0"/>
                </a:lnTo>
                <a:lnTo>
                  <a:pt x="11570823" y="0"/>
                </a:lnTo>
                <a:lnTo>
                  <a:pt x="11570823" y="6027335"/>
                </a:lnTo>
                <a:close/>
              </a:path>
            </a:pathLst>
          </a:custGeom>
          <a:solidFill>
            <a:srgbClr val="16294C"/>
          </a:solidFill>
        </p:spPr>
      </p:sp>
      <p:grpSp>
        <p:nvGrpSpPr>
          <p:cNvPr id="54" name="Group 3"/>
          <p:cNvGrpSpPr/>
          <p:nvPr/>
        </p:nvGrpSpPr>
        <p:grpSpPr>
          <a:xfrm>
            <a:off x="3093653" y="2285443"/>
            <a:ext cx="6177678" cy="1764841"/>
            <a:chOff x="2931830" y="2166939"/>
            <a:chExt cx="5857354" cy="1673331"/>
          </a:xfrm>
        </p:grpSpPr>
        <p:sp>
          <p:nvSpPr>
            <p:cNvPr id="55" name="TextBox 54"/>
            <p:cNvSpPr txBox="1"/>
            <p:nvPr/>
          </p:nvSpPr>
          <p:spPr>
            <a:xfrm>
              <a:off x="5102421" y="2402737"/>
              <a:ext cx="3520879" cy="669418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zh-CN" altLang="en-US" sz="4219" b="1" dirty="0">
                  <a:solidFill>
                    <a:srgbClr val="FFFFFF"/>
                  </a:solidFill>
                  <a:latin typeface="Microsoft YaHei"/>
                  <a:ea typeface="Microsoft YaHei"/>
                </a:rPr>
                <a:t>总结回顾</a:t>
              </a:r>
              <a:endParaRPr lang="en-US" sz="116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931830" y="2166939"/>
              <a:ext cx="2502368" cy="1673331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10547" b="1" dirty="0">
                  <a:solidFill>
                    <a:srgbClr val="FFFFFF"/>
                  </a:solidFill>
                  <a:latin typeface="Microsoft YaHei"/>
                  <a:ea typeface="Microsoft YaHei"/>
                </a:rPr>
                <a:t>0</a:t>
              </a:r>
              <a:r>
                <a:rPr lang="en-US" altLang="zh-CN" sz="10547" b="1" dirty="0">
                  <a:solidFill>
                    <a:srgbClr val="FFFFFF"/>
                  </a:solidFill>
                  <a:latin typeface="Microsoft YaHei"/>
                  <a:ea typeface="Microsoft YaHei"/>
                </a:rPr>
                <a:t>4</a:t>
              </a:r>
              <a:endParaRPr lang="en-US" sz="116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102422" y="3334441"/>
              <a:ext cx="3686762" cy="184939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endParaRPr lang="en-US" sz="1160" dirty="0"/>
            </a:p>
          </p:txBody>
        </p:sp>
      </p:grpSp>
      <p:pic>
        <p:nvPicPr>
          <p:cNvPr id="9" name="Picture 4" descr="185D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788" y="128166"/>
            <a:ext cx="996732" cy="9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07354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"/>
          <p:cNvSpPr/>
          <p:nvPr/>
        </p:nvSpPr>
        <p:spPr>
          <a:xfrm>
            <a:off x="-4684" y="-9450"/>
            <a:ext cx="12192519" cy="658022"/>
          </a:xfrm>
          <a:custGeom>
            <a:avLst/>
            <a:gdLst/>
            <a:ahLst/>
            <a:cxnLst/>
            <a:rect l="l" t="t" r="r" b="b"/>
            <a:pathLst>
              <a:path w="11560314" h="623902">
                <a:moveTo>
                  <a:pt x="11560315" y="623903"/>
                </a:moveTo>
                <a:lnTo>
                  <a:pt x="0" y="623903"/>
                </a:lnTo>
                <a:lnTo>
                  <a:pt x="0" y="0"/>
                </a:lnTo>
                <a:lnTo>
                  <a:pt x="11560315" y="0"/>
                </a:lnTo>
                <a:lnTo>
                  <a:pt x="11560315" y="623903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137" name="Freeform 2"/>
          <p:cNvSpPr/>
          <p:nvPr/>
        </p:nvSpPr>
        <p:spPr>
          <a:xfrm>
            <a:off x="-536063" y="-5574"/>
            <a:ext cx="929979" cy="929979"/>
          </a:xfrm>
          <a:custGeom>
            <a:avLst/>
            <a:gdLst/>
            <a:ahLst/>
            <a:cxnLst/>
            <a:rect l="l" t="t" r="r" b="b"/>
            <a:pathLst>
              <a:path w="881758" h="881758">
                <a:moveTo>
                  <a:pt x="881758" y="440879"/>
                </a:moveTo>
                <a:cubicBezTo>
                  <a:pt x="881758" y="684371"/>
                  <a:pt x="684372" y="881757"/>
                  <a:pt x="440879" y="881757"/>
                </a:cubicBezTo>
                <a:cubicBezTo>
                  <a:pt x="197386" y="881757"/>
                  <a:pt x="0" y="684371"/>
                  <a:pt x="0" y="440879"/>
                </a:cubicBezTo>
                <a:cubicBezTo>
                  <a:pt x="0" y="197386"/>
                  <a:pt x="197386" y="0"/>
                  <a:pt x="440879" y="0"/>
                </a:cubicBezTo>
                <a:cubicBezTo>
                  <a:pt x="684372" y="0"/>
                  <a:pt x="881758" y="197386"/>
                  <a:pt x="881758" y="440879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138" name="TextBox 3"/>
          <p:cNvSpPr txBox="1"/>
          <p:nvPr/>
        </p:nvSpPr>
        <p:spPr>
          <a:xfrm>
            <a:off x="507626" y="110874"/>
            <a:ext cx="4123188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2531" dirty="0">
                <a:solidFill>
                  <a:srgbClr val="FFFFFF"/>
                </a:solidFill>
                <a:latin typeface="Microsoft YaHei"/>
                <a:ea typeface="Microsoft YaHei"/>
              </a:rPr>
              <a:t>总结回顾</a:t>
            </a:r>
            <a:endParaRPr lang="en-US" sz="1160" dirty="0"/>
          </a:p>
        </p:txBody>
      </p:sp>
      <p:sp>
        <p:nvSpPr>
          <p:cNvPr id="139" name="Freeform 4"/>
          <p:cNvSpPr/>
          <p:nvPr/>
        </p:nvSpPr>
        <p:spPr>
          <a:xfrm>
            <a:off x="1600" y="6728747"/>
            <a:ext cx="12192519" cy="139943"/>
          </a:xfrm>
          <a:custGeom>
            <a:avLst/>
            <a:gdLst/>
            <a:ahLst/>
            <a:cxnLst/>
            <a:rect l="l" t="t" r="r" b="b"/>
            <a:pathLst>
              <a:path w="11560314" h="132687">
                <a:moveTo>
                  <a:pt x="11560314" y="132686"/>
                </a:moveTo>
                <a:lnTo>
                  <a:pt x="0" y="132686"/>
                </a:lnTo>
                <a:lnTo>
                  <a:pt x="0" y="0"/>
                </a:lnTo>
                <a:lnTo>
                  <a:pt x="11560314" y="0"/>
                </a:lnTo>
                <a:lnTo>
                  <a:pt x="11560314" y="132686"/>
                </a:lnTo>
                <a:close/>
              </a:path>
            </a:pathLst>
          </a:custGeom>
          <a:solidFill>
            <a:srgbClr val="16294C"/>
          </a:solidFill>
        </p:spPr>
      </p:sp>
      <p:pic>
        <p:nvPicPr>
          <p:cNvPr id="6" name="Picture 4" descr="185D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2788" y="-68340"/>
            <a:ext cx="996732" cy="9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ïś1ïḑê">
            <a:extLst>
              <a:ext uri="{FF2B5EF4-FFF2-40B4-BE49-F238E27FC236}">
                <a16:creationId xmlns:a16="http://schemas.microsoft.com/office/drawing/2014/main" id="{4EDCEF91-3134-5A4C-82B1-86A44ED87511}"/>
              </a:ext>
            </a:extLst>
          </p:cNvPr>
          <p:cNvGrpSpPr/>
          <p:nvPr/>
        </p:nvGrpSpPr>
        <p:grpSpPr>
          <a:xfrm>
            <a:off x="4491316" y="2198248"/>
            <a:ext cx="3305531" cy="2404098"/>
            <a:chOff x="4379297" y="1952067"/>
            <a:chExt cx="3054959" cy="2221859"/>
          </a:xfrm>
        </p:grpSpPr>
        <p:sp>
          <p:nvSpPr>
            <p:cNvPr id="27" name="íŝḷíďé">
              <a:extLst>
                <a:ext uri="{FF2B5EF4-FFF2-40B4-BE49-F238E27FC236}">
                  <a16:creationId xmlns:a16="http://schemas.microsoft.com/office/drawing/2014/main" id="{37005B5A-971A-344B-A268-C94A83E5DE12}"/>
                </a:ext>
              </a:extLst>
            </p:cNvPr>
            <p:cNvSpPr/>
            <p:nvPr/>
          </p:nvSpPr>
          <p:spPr>
            <a:xfrm rot="10800000">
              <a:off x="5947546" y="1952067"/>
              <a:ext cx="1486710" cy="1486710"/>
            </a:xfrm>
            <a:prstGeom prst="teardrop">
              <a:avLst/>
            </a:prstGeom>
            <a:solidFill>
              <a:srgbClr val="0025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8" name="ïsḷiḋé">
              <a:extLst>
                <a:ext uri="{FF2B5EF4-FFF2-40B4-BE49-F238E27FC236}">
                  <a16:creationId xmlns:a16="http://schemas.microsoft.com/office/drawing/2014/main" id="{53D6A633-98E7-F444-A268-820EE28487AC}"/>
                </a:ext>
              </a:extLst>
            </p:cNvPr>
            <p:cNvSpPr/>
            <p:nvPr/>
          </p:nvSpPr>
          <p:spPr>
            <a:xfrm>
              <a:off x="4379297" y="2687216"/>
              <a:ext cx="1486710" cy="1486710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9" name="iš1iḋê">
              <a:extLst>
                <a:ext uri="{FF2B5EF4-FFF2-40B4-BE49-F238E27FC236}">
                  <a16:creationId xmlns:a16="http://schemas.microsoft.com/office/drawing/2014/main" id="{D3590927-63A6-A34F-8701-CA2D74A96EB2}"/>
                </a:ext>
              </a:extLst>
            </p:cNvPr>
            <p:cNvSpPr txBox="1"/>
            <p:nvPr/>
          </p:nvSpPr>
          <p:spPr>
            <a:xfrm>
              <a:off x="6128208" y="2381048"/>
              <a:ext cx="1179384" cy="577461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1">
              <a:normAutofit/>
            </a:bodyPr>
            <a:lstStyle/>
            <a:p>
              <a:pPr algn="ctr"/>
              <a:r>
                <a:rPr lang="zh-CN" altLang="en-US" b="1" dirty="0">
                  <a:solidFill>
                    <a:srgbClr val="FFFFFF"/>
                  </a:solidFill>
                  <a:latin typeface="TencentSans W7" panose="020C04030202040F0204" pitchFamily="34" charset="-122"/>
                  <a:ea typeface="TencentSans W7" panose="020C04030202040F0204" pitchFamily="34" charset="-122"/>
                </a:rPr>
                <a:t>展望</a:t>
              </a:r>
            </a:p>
          </p:txBody>
        </p:sp>
        <p:sp>
          <p:nvSpPr>
            <p:cNvPr id="30" name="îsḷíḓé">
              <a:extLst>
                <a:ext uri="{FF2B5EF4-FFF2-40B4-BE49-F238E27FC236}">
                  <a16:creationId xmlns:a16="http://schemas.microsoft.com/office/drawing/2014/main" id="{D0B93324-6162-544B-B67C-7CB89B4FB002}"/>
                </a:ext>
              </a:extLst>
            </p:cNvPr>
            <p:cNvSpPr txBox="1"/>
            <p:nvPr/>
          </p:nvSpPr>
          <p:spPr>
            <a:xfrm>
              <a:off x="4508819" y="3116197"/>
              <a:ext cx="1238371" cy="577461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1">
              <a:normAutofit/>
            </a:bodyPr>
            <a:lstStyle/>
            <a:p>
              <a:pPr algn="ctr"/>
              <a:r>
                <a:rPr lang="zh-CN" altLang="en-US" b="1" dirty="0">
                  <a:solidFill>
                    <a:srgbClr val="FFFFFF"/>
                  </a:solidFill>
                  <a:latin typeface="TencentSans W7" panose="020C04030202040F0204" pitchFamily="34" charset="-122"/>
                  <a:ea typeface="TencentSans W7" panose="020C04030202040F0204" pitchFamily="34" charset="-122"/>
                </a:rPr>
                <a:t>总结</a:t>
              </a:r>
            </a:p>
          </p:txBody>
        </p:sp>
      </p:grpSp>
      <p:sp>
        <p:nvSpPr>
          <p:cNvPr id="13" name="ïśļíḓê">
            <a:extLst>
              <a:ext uri="{FF2B5EF4-FFF2-40B4-BE49-F238E27FC236}">
                <a16:creationId xmlns:a16="http://schemas.microsoft.com/office/drawing/2014/main" id="{4F3879D2-EE76-9A47-BA93-0324AE5239D5}"/>
              </a:ext>
            </a:extLst>
          </p:cNvPr>
          <p:cNvSpPr/>
          <p:nvPr/>
        </p:nvSpPr>
        <p:spPr>
          <a:xfrm>
            <a:off x="796128" y="2434727"/>
            <a:ext cx="3202388" cy="274434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2464B"/>
                </a:solidFill>
                <a:ea typeface="Microsoft YaHei"/>
              </a:rPr>
              <a:t>　　项目将近些年学术界前沿的数据库查询技术和架构思想进行了整合，实现了一个能够高效完成数据查询处理的数据库系统。</a:t>
            </a:r>
          </a:p>
        </p:txBody>
      </p:sp>
      <p:sp>
        <p:nvSpPr>
          <p:cNvPr id="31" name="ïśļíḓê">
            <a:extLst>
              <a:ext uri="{FF2B5EF4-FFF2-40B4-BE49-F238E27FC236}">
                <a16:creationId xmlns:a16="http://schemas.microsoft.com/office/drawing/2014/main" id="{C86F566A-9784-D54D-BBAD-058C4EEF1DC8}"/>
              </a:ext>
            </a:extLst>
          </p:cNvPr>
          <p:cNvSpPr/>
          <p:nvPr/>
        </p:nvSpPr>
        <p:spPr>
          <a:xfrm>
            <a:off x="8549714" y="2528089"/>
            <a:ext cx="2782850" cy="212307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2464B"/>
                </a:solidFill>
                <a:latin typeface="Microsoft YaHei"/>
                <a:ea typeface="Microsoft YaHei"/>
              </a:rPr>
              <a:t>性能进一步优化</a:t>
            </a:r>
            <a:endParaRPr lang="en-US" altLang="zh-CN" dirty="0">
              <a:solidFill>
                <a:srgbClr val="42464B"/>
              </a:solidFill>
              <a:latin typeface="Microsoft YaHei"/>
              <a:ea typeface="Microsoft YaHe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2464B"/>
                </a:solidFill>
                <a:latin typeface="Microsoft YaHei"/>
                <a:ea typeface="Microsoft YaHei"/>
              </a:rPr>
              <a:t>更多关键字支持</a:t>
            </a:r>
            <a:endParaRPr lang="en-US" altLang="zh-CN" dirty="0">
              <a:solidFill>
                <a:srgbClr val="42464B"/>
              </a:solidFill>
              <a:latin typeface="Microsoft YaHei"/>
              <a:ea typeface="Microsoft YaHe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2464B"/>
                </a:solidFill>
                <a:latin typeface="Microsoft YaHei"/>
                <a:ea typeface="Microsoft YaHei"/>
              </a:rPr>
              <a:t>聚合函数、触发器</a:t>
            </a:r>
            <a:endParaRPr lang="en-US" altLang="zh-CN" dirty="0">
              <a:solidFill>
                <a:srgbClr val="42464B"/>
              </a:solidFill>
              <a:latin typeface="Microsoft YaHei"/>
              <a:ea typeface="Microsoft YaHe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2464B"/>
                </a:solidFill>
                <a:latin typeface="Microsoft YaHei"/>
                <a:ea typeface="Microsoft YaHei"/>
              </a:rPr>
              <a:t>联机运行</a:t>
            </a:r>
          </a:p>
        </p:txBody>
      </p:sp>
    </p:spTree>
    <p:extLst>
      <p:ext uri="{BB962C8B-B14F-4D97-AF65-F5344CB8AC3E}">
        <p14:creationId xmlns:p14="http://schemas.microsoft.com/office/powerpoint/2010/main" val="368207150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Freeform 1"/>
          <p:cNvSpPr/>
          <p:nvPr/>
        </p:nvSpPr>
        <p:spPr>
          <a:xfrm>
            <a:off x="-6386" y="5042963"/>
            <a:ext cx="12203601" cy="376262"/>
          </a:xfrm>
          <a:custGeom>
            <a:avLst/>
            <a:gdLst/>
            <a:ahLst/>
            <a:cxnLst/>
            <a:rect l="l" t="t" r="r" b="b"/>
            <a:pathLst>
              <a:path w="11570822" h="356752">
                <a:moveTo>
                  <a:pt x="11570823" y="356751"/>
                </a:moveTo>
                <a:lnTo>
                  <a:pt x="0" y="356751"/>
                </a:lnTo>
                <a:lnTo>
                  <a:pt x="0" y="0"/>
                </a:lnTo>
                <a:lnTo>
                  <a:pt x="11570823" y="0"/>
                </a:lnTo>
                <a:lnTo>
                  <a:pt x="11570823" y="356751"/>
                </a:lnTo>
                <a:close/>
              </a:path>
            </a:pathLst>
          </a:custGeom>
          <a:solidFill>
            <a:srgbClr val="44546A"/>
          </a:solidFill>
        </p:spPr>
      </p:sp>
      <p:sp>
        <p:nvSpPr>
          <p:cNvPr id="154" name="Freeform 2"/>
          <p:cNvSpPr/>
          <p:nvPr/>
        </p:nvSpPr>
        <p:spPr>
          <a:xfrm>
            <a:off x="-8065" y="-9450"/>
            <a:ext cx="12203601" cy="5233135"/>
          </a:xfrm>
          <a:custGeom>
            <a:avLst/>
            <a:gdLst/>
            <a:ahLst/>
            <a:cxnLst/>
            <a:rect l="l" t="t" r="r" b="b"/>
            <a:pathLst>
              <a:path w="11570822" h="4961787">
                <a:moveTo>
                  <a:pt x="11570823" y="4961788"/>
                </a:moveTo>
                <a:lnTo>
                  <a:pt x="0" y="4961788"/>
                </a:lnTo>
                <a:lnTo>
                  <a:pt x="0" y="0"/>
                </a:lnTo>
                <a:lnTo>
                  <a:pt x="11570823" y="0"/>
                </a:lnTo>
                <a:lnTo>
                  <a:pt x="11570823" y="4961788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156" name="TextBox 4"/>
          <p:cNvSpPr txBox="1"/>
          <p:nvPr/>
        </p:nvSpPr>
        <p:spPr>
          <a:xfrm>
            <a:off x="3410904" y="2183539"/>
            <a:ext cx="5365661" cy="84715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5063" dirty="0">
                <a:solidFill>
                  <a:srgbClr val="FFFFFF"/>
                </a:solidFill>
                <a:latin typeface="Microsoft YaHei"/>
                <a:ea typeface="Microsoft YaHei"/>
              </a:rPr>
              <a:t>感 谢 观 看</a:t>
            </a:r>
            <a:endParaRPr lang="en-US" sz="1160" dirty="0"/>
          </a:p>
        </p:txBody>
      </p:sp>
      <p:pic>
        <p:nvPicPr>
          <p:cNvPr id="6" name="Picture 4" descr="185D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788" y="128166"/>
            <a:ext cx="996732" cy="9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852F3404-960E-EA4F-8218-8C05B51B6966}"/>
              </a:ext>
            </a:extLst>
          </p:cNvPr>
          <p:cNvSpPr/>
          <p:nvPr/>
        </p:nvSpPr>
        <p:spPr>
          <a:xfrm>
            <a:off x="2098831" y="5848914"/>
            <a:ext cx="504923" cy="566931"/>
          </a:xfrm>
          <a:custGeom>
            <a:avLst/>
            <a:gdLst/>
            <a:ahLst/>
            <a:cxnLst/>
            <a:rect l="l" t="t" r="r" b="b"/>
            <a:pathLst>
              <a:path w="478742" h="537535">
                <a:moveTo>
                  <a:pt x="319005" y="436117"/>
                </a:moveTo>
                <a:cubicBezTo>
                  <a:pt x="310665" y="436117"/>
                  <a:pt x="306500" y="442459"/>
                  <a:pt x="306500" y="448791"/>
                </a:cubicBezTo>
                <a:cubicBezTo>
                  <a:pt x="306500" y="488939"/>
                  <a:pt x="306500" y="488939"/>
                  <a:pt x="306500" y="488939"/>
                </a:cubicBezTo>
                <a:cubicBezTo>
                  <a:pt x="306500" y="495280"/>
                  <a:pt x="310665" y="499505"/>
                  <a:pt x="319005" y="499505"/>
                </a:cubicBezTo>
                <a:cubicBezTo>
                  <a:pt x="400360" y="499505"/>
                  <a:pt x="400360" y="499505"/>
                  <a:pt x="400360" y="499505"/>
                </a:cubicBezTo>
                <a:cubicBezTo>
                  <a:pt x="406626" y="499505"/>
                  <a:pt x="412882" y="495280"/>
                  <a:pt x="412882" y="488939"/>
                </a:cubicBezTo>
                <a:lnTo>
                  <a:pt x="412882" y="448791"/>
                </a:lnTo>
                <a:cubicBezTo>
                  <a:pt x="412882" y="442459"/>
                  <a:pt x="406626" y="436117"/>
                  <a:pt x="400360" y="436117"/>
                </a:cubicBezTo>
                <a:cubicBezTo>
                  <a:pt x="319005" y="436117"/>
                  <a:pt x="319005" y="436117"/>
                  <a:pt x="319005" y="436117"/>
                </a:cubicBezTo>
                <a:lnTo>
                  <a:pt x="319005" y="436117"/>
                </a:lnTo>
                <a:close/>
                <a:moveTo>
                  <a:pt x="161678" y="314408"/>
                </a:moveTo>
                <a:cubicBezTo>
                  <a:pt x="165877" y="314408"/>
                  <a:pt x="167977" y="314408"/>
                  <a:pt x="172176" y="314408"/>
                </a:cubicBezTo>
                <a:cubicBezTo>
                  <a:pt x="174275" y="316516"/>
                  <a:pt x="176375" y="318616"/>
                  <a:pt x="178475" y="322824"/>
                </a:cubicBezTo>
                <a:cubicBezTo>
                  <a:pt x="205778" y="396499"/>
                  <a:pt x="205778" y="396499"/>
                  <a:pt x="205778" y="396499"/>
                </a:cubicBezTo>
                <a:cubicBezTo>
                  <a:pt x="209969" y="381776"/>
                  <a:pt x="209969" y="381776"/>
                  <a:pt x="209969" y="381776"/>
                </a:cubicBezTo>
                <a:cubicBezTo>
                  <a:pt x="201570" y="360720"/>
                  <a:pt x="201570" y="360720"/>
                  <a:pt x="201570" y="360720"/>
                </a:cubicBezTo>
                <a:cubicBezTo>
                  <a:pt x="199471" y="356512"/>
                  <a:pt x="201570" y="352296"/>
                  <a:pt x="203670" y="348088"/>
                </a:cubicBezTo>
                <a:cubicBezTo>
                  <a:pt x="205778" y="345988"/>
                  <a:pt x="209969" y="343880"/>
                  <a:pt x="212068" y="343880"/>
                </a:cubicBezTo>
                <a:cubicBezTo>
                  <a:pt x="266666" y="343880"/>
                  <a:pt x="266666" y="343880"/>
                  <a:pt x="266666" y="343880"/>
                </a:cubicBezTo>
                <a:cubicBezTo>
                  <a:pt x="268757" y="343880"/>
                  <a:pt x="272965" y="345988"/>
                  <a:pt x="275065" y="348088"/>
                </a:cubicBezTo>
                <a:cubicBezTo>
                  <a:pt x="277164" y="352296"/>
                  <a:pt x="279255" y="356512"/>
                  <a:pt x="277164" y="360720"/>
                </a:cubicBezTo>
                <a:cubicBezTo>
                  <a:pt x="268757" y="381776"/>
                  <a:pt x="268757" y="381776"/>
                  <a:pt x="268757" y="381776"/>
                </a:cubicBezTo>
                <a:cubicBezTo>
                  <a:pt x="272965" y="396499"/>
                  <a:pt x="272965" y="396499"/>
                  <a:pt x="272965" y="396499"/>
                </a:cubicBezTo>
                <a:cubicBezTo>
                  <a:pt x="300268" y="322824"/>
                  <a:pt x="300268" y="322824"/>
                  <a:pt x="300268" y="322824"/>
                </a:cubicBezTo>
                <a:cubicBezTo>
                  <a:pt x="302359" y="318616"/>
                  <a:pt x="304459" y="316516"/>
                  <a:pt x="306567" y="314408"/>
                </a:cubicBezTo>
                <a:cubicBezTo>
                  <a:pt x="310766" y="314408"/>
                  <a:pt x="312857" y="314408"/>
                  <a:pt x="317065" y="314408"/>
                </a:cubicBezTo>
                <a:cubicBezTo>
                  <a:pt x="424145" y="358612"/>
                  <a:pt x="424145" y="358612"/>
                  <a:pt x="424145" y="358612"/>
                </a:cubicBezTo>
                <a:cubicBezTo>
                  <a:pt x="457747" y="371244"/>
                  <a:pt x="478743" y="402815"/>
                  <a:pt x="478743" y="438612"/>
                </a:cubicBezTo>
                <a:cubicBezTo>
                  <a:pt x="478743" y="524903"/>
                  <a:pt x="478743" y="524903"/>
                  <a:pt x="478743" y="524903"/>
                </a:cubicBezTo>
                <a:cubicBezTo>
                  <a:pt x="478743" y="531227"/>
                  <a:pt x="472444" y="537535"/>
                  <a:pt x="466137" y="537535"/>
                </a:cubicBezTo>
                <a:cubicBezTo>
                  <a:pt x="12598" y="537535"/>
                  <a:pt x="12598" y="537535"/>
                  <a:pt x="12598" y="537535"/>
                </a:cubicBezTo>
                <a:cubicBezTo>
                  <a:pt x="6299" y="537535"/>
                  <a:pt x="0" y="531227"/>
                  <a:pt x="0" y="524903"/>
                </a:cubicBezTo>
                <a:cubicBezTo>
                  <a:pt x="0" y="438612"/>
                  <a:pt x="0" y="438612"/>
                  <a:pt x="0" y="438612"/>
                </a:cubicBezTo>
                <a:cubicBezTo>
                  <a:pt x="0" y="402815"/>
                  <a:pt x="20996" y="371244"/>
                  <a:pt x="54590" y="358612"/>
                </a:cubicBezTo>
                <a:cubicBezTo>
                  <a:pt x="161678" y="314408"/>
                  <a:pt x="161678" y="314408"/>
                  <a:pt x="161678" y="314408"/>
                </a:cubicBezTo>
                <a:lnTo>
                  <a:pt x="161678" y="314408"/>
                </a:lnTo>
                <a:close/>
                <a:moveTo>
                  <a:pt x="247837" y="0"/>
                </a:moveTo>
                <a:cubicBezTo>
                  <a:pt x="273242" y="0"/>
                  <a:pt x="298664" y="8441"/>
                  <a:pt x="321953" y="25323"/>
                </a:cubicBezTo>
                <a:cubicBezTo>
                  <a:pt x="360056" y="54862"/>
                  <a:pt x="355824" y="116057"/>
                  <a:pt x="355824" y="126607"/>
                </a:cubicBezTo>
                <a:cubicBezTo>
                  <a:pt x="355824" y="135048"/>
                  <a:pt x="357940" y="143489"/>
                  <a:pt x="357940" y="149821"/>
                </a:cubicBezTo>
                <a:cubicBezTo>
                  <a:pt x="360056" y="151929"/>
                  <a:pt x="364298" y="154038"/>
                  <a:pt x="366414" y="160370"/>
                </a:cubicBezTo>
                <a:cubicBezTo>
                  <a:pt x="374888" y="170920"/>
                  <a:pt x="374888" y="183577"/>
                  <a:pt x="370655" y="200459"/>
                </a:cubicBezTo>
                <a:cubicBezTo>
                  <a:pt x="362181" y="234223"/>
                  <a:pt x="343125" y="240556"/>
                  <a:pt x="332535" y="242664"/>
                </a:cubicBezTo>
                <a:cubicBezTo>
                  <a:pt x="326186" y="255321"/>
                  <a:pt x="311362" y="280644"/>
                  <a:pt x="296548" y="293310"/>
                </a:cubicBezTo>
                <a:cubicBezTo>
                  <a:pt x="292315" y="299642"/>
                  <a:pt x="283832" y="303850"/>
                  <a:pt x="275367" y="308075"/>
                </a:cubicBezTo>
                <a:cubicBezTo>
                  <a:pt x="262660" y="312291"/>
                  <a:pt x="252078" y="314408"/>
                  <a:pt x="239371" y="314408"/>
                </a:cubicBezTo>
                <a:cubicBezTo>
                  <a:pt x="226665" y="314408"/>
                  <a:pt x="216074" y="312291"/>
                  <a:pt x="203376" y="308075"/>
                </a:cubicBezTo>
                <a:cubicBezTo>
                  <a:pt x="194902" y="303850"/>
                  <a:pt x="186428" y="299642"/>
                  <a:pt x="182195" y="293310"/>
                </a:cubicBezTo>
                <a:cubicBezTo>
                  <a:pt x="167380" y="280644"/>
                  <a:pt x="152549" y="255321"/>
                  <a:pt x="146200" y="242664"/>
                </a:cubicBezTo>
                <a:cubicBezTo>
                  <a:pt x="135618" y="240556"/>
                  <a:pt x="116553" y="234223"/>
                  <a:pt x="108088" y="200459"/>
                </a:cubicBezTo>
                <a:cubicBezTo>
                  <a:pt x="103855" y="183577"/>
                  <a:pt x="103855" y="170920"/>
                  <a:pt x="112320" y="160370"/>
                </a:cubicBezTo>
                <a:cubicBezTo>
                  <a:pt x="114437" y="154038"/>
                  <a:pt x="118670" y="151929"/>
                  <a:pt x="120794" y="149821"/>
                </a:cubicBezTo>
                <a:cubicBezTo>
                  <a:pt x="120794" y="145597"/>
                  <a:pt x="120794" y="141380"/>
                  <a:pt x="122911" y="137156"/>
                </a:cubicBezTo>
                <a:cubicBezTo>
                  <a:pt x="116553" y="128723"/>
                  <a:pt x="108088" y="109725"/>
                  <a:pt x="118670" y="80185"/>
                </a:cubicBezTo>
                <a:cubicBezTo>
                  <a:pt x="129260" y="48538"/>
                  <a:pt x="152549" y="44313"/>
                  <a:pt x="165255" y="44313"/>
                </a:cubicBezTo>
                <a:cubicBezTo>
                  <a:pt x="169497" y="35872"/>
                  <a:pt x="177962" y="27431"/>
                  <a:pt x="190669" y="16882"/>
                </a:cubicBezTo>
                <a:cubicBezTo>
                  <a:pt x="205492" y="6333"/>
                  <a:pt x="226665" y="0"/>
                  <a:pt x="247837" y="0"/>
                </a:cubicBezTo>
                <a:lnTo>
                  <a:pt x="247837" y="0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CD3A8A3-84F9-C747-B564-A4C42DBCC93A}"/>
              </a:ext>
            </a:extLst>
          </p:cNvPr>
          <p:cNvSpPr/>
          <p:nvPr/>
        </p:nvSpPr>
        <p:spPr>
          <a:xfrm>
            <a:off x="6049497" y="5860117"/>
            <a:ext cx="507352" cy="542002"/>
          </a:xfrm>
          <a:custGeom>
            <a:avLst/>
            <a:gdLst/>
            <a:ahLst/>
            <a:cxnLst/>
            <a:rect l="l" t="t" r="r" b="b"/>
            <a:pathLst>
              <a:path w="481045" h="513898">
                <a:moveTo>
                  <a:pt x="470937" y="473750"/>
                </a:moveTo>
                <a:cubicBezTo>
                  <a:pt x="424456" y="453676"/>
                  <a:pt x="398167" y="437616"/>
                  <a:pt x="349656" y="421557"/>
                </a:cubicBezTo>
                <a:cubicBezTo>
                  <a:pt x="345621" y="419550"/>
                  <a:pt x="341578" y="417542"/>
                  <a:pt x="339565" y="415535"/>
                </a:cubicBezTo>
                <a:cubicBezTo>
                  <a:pt x="335513" y="407505"/>
                  <a:pt x="333492" y="399476"/>
                  <a:pt x="331470" y="391446"/>
                </a:cubicBezTo>
                <a:cubicBezTo>
                  <a:pt x="329457" y="387431"/>
                  <a:pt x="327427" y="381409"/>
                  <a:pt x="321370" y="379401"/>
                </a:cubicBezTo>
                <a:cubicBezTo>
                  <a:pt x="319349" y="379401"/>
                  <a:pt x="317319" y="375387"/>
                  <a:pt x="317319" y="373379"/>
                </a:cubicBezTo>
                <a:cubicBezTo>
                  <a:pt x="317319" y="355312"/>
                  <a:pt x="311262" y="343268"/>
                  <a:pt x="319349" y="335238"/>
                </a:cubicBezTo>
                <a:cubicBezTo>
                  <a:pt x="333492" y="323194"/>
                  <a:pt x="331470" y="307134"/>
                  <a:pt x="337535" y="299105"/>
                </a:cubicBezTo>
                <a:cubicBezTo>
                  <a:pt x="345621" y="291075"/>
                  <a:pt x="363808" y="234868"/>
                  <a:pt x="359773" y="226838"/>
                </a:cubicBezTo>
                <a:cubicBezTo>
                  <a:pt x="355729" y="218808"/>
                  <a:pt x="343600" y="222823"/>
                  <a:pt x="347643" y="218808"/>
                </a:cubicBezTo>
                <a:cubicBezTo>
                  <a:pt x="357743" y="204756"/>
                  <a:pt x="361794" y="178660"/>
                  <a:pt x="361794" y="154571"/>
                </a:cubicBezTo>
                <a:cubicBezTo>
                  <a:pt x="363808" y="158586"/>
                  <a:pt x="363808" y="162601"/>
                  <a:pt x="363808" y="168623"/>
                </a:cubicBezTo>
                <a:cubicBezTo>
                  <a:pt x="363808" y="172638"/>
                  <a:pt x="363808" y="172638"/>
                  <a:pt x="363808" y="172638"/>
                </a:cubicBezTo>
                <a:cubicBezTo>
                  <a:pt x="436577" y="126467"/>
                  <a:pt x="436577" y="126467"/>
                  <a:pt x="436577" y="126467"/>
                </a:cubicBezTo>
                <a:cubicBezTo>
                  <a:pt x="240522" y="0"/>
                  <a:pt x="240522" y="0"/>
                  <a:pt x="240522" y="0"/>
                </a:cubicBezTo>
                <a:cubicBezTo>
                  <a:pt x="42445" y="126467"/>
                  <a:pt x="42445" y="126467"/>
                  <a:pt x="42445" y="126467"/>
                </a:cubicBezTo>
                <a:cubicBezTo>
                  <a:pt x="60632" y="138512"/>
                  <a:pt x="60632" y="138512"/>
                  <a:pt x="60632" y="138512"/>
                </a:cubicBezTo>
                <a:cubicBezTo>
                  <a:pt x="60632" y="164608"/>
                  <a:pt x="60632" y="164608"/>
                  <a:pt x="60632" y="164608"/>
                </a:cubicBezTo>
                <a:cubicBezTo>
                  <a:pt x="58610" y="164608"/>
                  <a:pt x="54567" y="168623"/>
                  <a:pt x="54567" y="170630"/>
                </a:cubicBezTo>
                <a:cubicBezTo>
                  <a:pt x="54567" y="174645"/>
                  <a:pt x="56588" y="176652"/>
                  <a:pt x="58610" y="178660"/>
                </a:cubicBezTo>
                <a:cubicBezTo>
                  <a:pt x="42445" y="266986"/>
                  <a:pt x="42445" y="266986"/>
                  <a:pt x="42445" y="266986"/>
                </a:cubicBezTo>
                <a:cubicBezTo>
                  <a:pt x="82869" y="266986"/>
                  <a:pt x="82869" y="266986"/>
                  <a:pt x="82869" y="266986"/>
                </a:cubicBezTo>
                <a:cubicBezTo>
                  <a:pt x="66696" y="178660"/>
                  <a:pt x="66696" y="178660"/>
                  <a:pt x="66696" y="178660"/>
                </a:cubicBezTo>
                <a:cubicBezTo>
                  <a:pt x="68718" y="176652"/>
                  <a:pt x="70740" y="174645"/>
                  <a:pt x="70740" y="170630"/>
                </a:cubicBezTo>
                <a:cubicBezTo>
                  <a:pt x="70740" y="168623"/>
                  <a:pt x="68718" y="164608"/>
                  <a:pt x="64675" y="164608"/>
                </a:cubicBezTo>
                <a:cubicBezTo>
                  <a:pt x="64675" y="140519"/>
                  <a:pt x="64675" y="140519"/>
                  <a:pt x="64675" y="140519"/>
                </a:cubicBezTo>
                <a:cubicBezTo>
                  <a:pt x="115199" y="172638"/>
                  <a:pt x="115199" y="172638"/>
                  <a:pt x="115199" y="172638"/>
                </a:cubicBezTo>
                <a:cubicBezTo>
                  <a:pt x="115199" y="170630"/>
                  <a:pt x="115199" y="170630"/>
                  <a:pt x="115199" y="170630"/>
                </a:cubicBezTo>
                <a:cubicBezTo>
                  <a:pt x="115199" y="174645"/>
                  <a:pt x="115199" y="178660"/>
                  <a:pt x="117220" y="184682"/>
                </a:cubicBezTo>
                <a:cubicBezTo>
                  <a:pt x="121272" y="200741"/>
                  <a:pt x="129350" y="200741"/>
                  <a:pt x="135415" y="218808"/>
                </a:cubicBezTo>
                <a:lnTo>
                  <a:pt x="135415" y="220816"/>
                </a:lnTo>
                <a:lnTo>
                  <a:pt x="135415" y="220816"/>
                </a:lnTo>
                <a:cubicBezTo>
                  <a:pt x="133393" y="222823"/>
                  <a:pt x="133393" y="226838"/>
                  <a:pt x="131372" y="226838"/>
                </a:cubicBezTo>
                <a:cubicBezTo>
                  <a:pt x="123293" y="228845"/>
                  <a:pt x="123293" y="232860"/>
                  <a:pt x="125315" y="236875"/>
                </a:cubicBezTo>
                <a:cubicBezTo>
                  <a:pt x="125315" y="240890"/>
                  <a:pt x="131372" y="266986"/>
                  <a:pt x="133393" y="277023"/>
                </a:cubicBezTo>
                <a:cubicBezTo>
                  <a:pt x="135415" y="283045"/>
                  <a:pt x="141480" y="289068"/>
                  <a:pt x="141480" y="297097"/>
                </a:cubicBezTo>
                <a:cubicBezTo>
                  <a:pt x="145523" y="311149"/>
                  <a:pt x="151588" y="323194"/>
                  <a:pt x="161688" y="333231"/>
                </a:cubicBezTo>
                <a:cubicBezTo>
                  <a:pt x="163717" y="335238"/>
                  <a:pt x="165739" y="339253"/>
                  <a:pt x="165739" y="341261"/>
                </a:cubicBezTo>
                <a:cubicBezTo>
                  <a:pt x="163717" y="351298"/>
                  <a:pt x="163717" y="363342"/>
                  <a:pt x="161688" y="373379"/>
                </a:cubicBezTo>
                <a:cubicBezTo>
                  <a:pt x="161688" y="375387"/>
                  <a:pt x="157644" y="379401"/>
                  <a:pt x="155631" y="379401"/>
                </a:cubicBezTo>
                <a:cubicBezTo>
                  <a:pt x="147544" y="381409"/>
                  <a:pt x="145523" y="387431"/>
                  <a:pt x="143501" y="391446"/>
                </a:cubicBezTo>
                <a:cubicBezTo>
                  <a:pt x="141480" y="399476"/>
                  <a:pt x="139458" y="407505"/>
                  <a:pt x="135415" y="413527"/>
                </a:cubicBezTo>
                <a:cubicBezTo>
                  <a:pt x="135415" y="415535"/>
                  <a:pt x="131372" y="419550"/>
                  <a:pt x="129350" y="419550"/>
                </a:cubicBezTo>
                <a:cubicBezTo>
                  <a:pt x="113185" y="425572"/>
                  <a:pt x="99034" y="429587"/>
                  <a:pt x="82869" y="435609"/>
                </a:cubicBezTo>
                <a:cubicBezTo>
                  <a:pt x="66696" y="441631"/>
                  <a:pt x="24251" y="467728"/>
                  <a:pt x="8078" y="475757"/>
                </a:cubicBezTo>
                <a:cubicBezTo>
                  <a:pt x="0" y="479772"/>
                  <a:pt x="4043" y="513898"/>
                  <a:pt x="4043" y="513898"/>
                </a:cubicBezTo>
                <a:cubicBezTo>
                  <a:pt x="474972" y="513898"/>
                  <a:pt x="474972" y="513898"/>
                  <a:pt x="474972" y="513898"/>
                </a:cubicBezTo>
                <a:cubicBezTo>
                  <a:pt x="474972" y="513898"/>
                  <a:pt x="481045" y="477765"/>
                  <a:pt x="470937" y="473750"/>
                </a:cubicBezTo>
                <a:lnTo>
                  <a:pt x="470937" y="473750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78DCEAE2-456C-E247-B2F6-DFD3E7489BF4}"/>
              </a:ext>
            </a:extLst>
          </p:cNvPr>
          <p:cNvSpPr txBox="1"/>
          <p:nvPr/>
        </p:nvSpPr>
        <p:spPr>
          <a:xfrm>
            <a:off x="2663493" y="5962483"/>
            <a:ext cx="2742530" cy="35291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109" dirty="0" err="1" smtClean="0">
                <a:solidFill>
                  <a:srgbClr val="42464B"/>
                </a:solidFill>
                <a:latin typeface="Microsoft YaHei"/>
                <a:ea typeface="Microsoft YaHei"/>
              </a:rPr>
              <a:t>指导教师</a:t>
            </a:r>
            <a:endParaRPr lang="en-US" sz="1160" dirty="0"/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86FF797A-78A3-9844-996E-4CDB70267F20}"/>
              </a:ext>
            </a:extLst>
          </p:cNvPr>
          <p:cNvSpPr txBox="1"/>
          <p:nvPr/>
        </p:nvSpPr>
        <p:spPr>
          <a:xfrm>
            <a:off x="6575693" y="5963333"/>
            <a:ext cx="4112294" cy="35291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109" dirty="0" err="1" smtClean="0">
                <a:solidFill>
                  <a:srgbClr val="42464B"/>
                </a:solidFill>
                <a:latin typeface="Microsoft YaHei"/>
                <a:ea typeface="Microsoft YaHei"/>
              </a:rPr>
              <a:t>答辩人</a:t>
            </a:r>
            <a:endParaRPr lang="en-US" sz="1160" dirty="0"/>
          </a:p>
        </p:txBody>
      </p:sp>
    </p:spTree>
    <p:extLst>
      <p:ext uri="{BB962C8B-B14F-4D97-AF65-F5344CB8AC3E}">
        <p14:creationId xmlns:p14="http://schemas.microsoft.com/office/powerpoint/2010/main" val="336373847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1"/>
          <p:cNvSpPr/>
          <p:nvPr/>
        </p:nvSpPr>
        <p:spPr>
          <a:xfrm>
            <a:off x="-4620" y="6160574"/>
            <a:ext cx="12203601" cy="376262"/>
          </a:xfrm>
          <a:custGeom>
            <a:avLst/>
            <a:gdLst/>
            <a:ahLst/>
            <a:cxnLst/>
            <a:rect l="l" t="t" r="r" b="b"/>
            <a:pathLst>
              <a:path w="11570822" h="356752">
                <a:moveTo>
                  <a:pt x="11570823" y="356752"/>
                </a:moveTo>
                <a:lnTo>
                  <a:pt x="0" y="356752"/>
                </a:lnTo>
                <a:lnTo>
                  <a:pt x="0" y="0"/>
                </a:lnTo>
                <a:lnTo>
                  <a:pt x="11570823" y="0"/>
                </a:lnTo>
                <a:lnTo>
                  <a:pt x="11570823" y="356752"/>
                </a:lnTo>
                <a:close/>
              </a:path>
            </a:pathLst>
          </a:custGeom>
          <a:solidFill>
            <a:srgbClr val="44546A"/>
          </a:solidFill>
        </p:spPr>
      </p:sp>
      <p:sp>
        <p:nvSpPr>
          <p:cNvPr id="53" name="Freeform 2"/>
          <p:cNvSpPr/>
          <p:nvPr/>
        </p:nvSpPr>
        <p:spPr>
          <a:xfrm>
            <a:off x="-8065" y="-9450"/>
            <a:ext cx="12203601" cy="6356955"/>
          </a:xfrm>
          <a:custGeom>
            <a:avLst/>
            <a:gdLst/>
            <a:ahLst/>
            <a:cxnLst/>
            <a:rect l="l" t="t" r="r" b="b"/>
            <a:pathLst>
              <a:path w="11570822" h="6027335">
                <a:moveTo>
                  <a:pt x="11570823" y="6027335"/>
                </a:moveTo>
                <a:lnTo>
                  <a:pt x="0" y="6027335"/>
                </a:lnTo>
                <a:lnTo>
                  <a:pt x="0" y="0"/>
                </a:lnTo>
                <a:lnTo>
                  <a:pt x="11570823" y="0"/>
                </a:lnTo>
                <a:lnTo>
                  <a:pt x="11570823" y="6027335"/>
                </a:lnTo>
                <a:close/>
              </a:path>
            </a:pathLst>
          </a:custGeom>
          <a:solidFill>
            <a:srgbClr val="16294C"/>
          </a:solidFill>
        </p:spPr>
      </p:sp>
      <p:grpSp>
        <p:nvGrpSpPr>
          <p:cNvPr id="54" name="Group 3"/>
          <p:cNvGrpSpPr/>
          <p:nvPr/>
        </p:nvGrpSpPr>
        <p:grpSpPr>
          <a:xfrm>
            <a:off x="3093653" y="2285443"/>
            <a:ext cx="6177678" cy="1764841"/>
            <a:chOff x="2931830" y="2166939"/>
            <a:chExt cx="5857354" cy="1673331"/>
          </a:xfrm>
        </p:grpSpPr>
        <p:sp>
          <p:nvSpPr>
            <p:cNvPr id="55" name="TextBox 54"/>
            <p:cNvSpPr txBox="1"/>
            <p:nvPr/>
          </p:nvSpPr>
          <p:spPr>
            <a:xfrm>
              <a:off x="5102421" y="2402737"/>
              <a:ext cx="3157454" cy="669418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zh-CN" altLang="en-US" sz="4219" b="1" dirty="0">
                  <a:solidFill>
                    <a:srgbClr val="FFFFFF"/>
                  </a:solidFill>
                  <a:latin typeface="Microsoft YaHei"/>
                  <a:ea typeface="Microsoft YaHei"/>
                </a:rPr>
                <a:t>项目介绍</a:t>
              </a:r>
              <a:endParaRPr lang="en-US" sz="116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931830" y="2166939"/>
              <a:ext cx="2502368" cy="1673331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10547" b="1">
                  <a:solidFill>
                    <a:srgbClr val="FFFFFF"/>
                  </a:solidFill>
                  <a:latin typeface="Microsoft YaHei"/>
                  <a:ea typeface="Microsoft YaHei"/>
                </a:rPr>
                <a:t>01</a:t>
              </a:r>
              <a:endParaRPr lang="en-US" sz="116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102422" y="3334441"/>
              <a:ext cx="3686762" cy="184939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endParaRPr lang="en-US" sz="1160" dirty="0"/>
            </a:p>
          </p:txBody>
        </p:sp>
      </p:grpSp>
      <p:pic>
        <p:nvPicPr>
          <p:cNvPr id="10" name="Picture 4" descr="185D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788" y="128166"/>
            <a:ext cx="996732" cy="9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79159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"/>
          <p:cNvSpPr/>
          <p:nvPr/>
        </p:nvSpPr>
        <p:spPr>
          <a:xfrm>
            <a:off x="-4684" y="-9450"/>
            <a:ext cx="12192519" cy="658022"/>
          </a:xfrm>
          <a:custGeom>
            <a:avLst/>
            <a:gdLst/>
            <a:ahLst/>
            <a:cxnLst/>
            <a:rect l="l" t="t" r="r" b="b"/>
            <a:pathLst>
              <a:path w="11560314" h="623902">
                <a:moveTo>
                  <a:pt x="11560315" y="623903"/>
                </a:moveTo>
                <a:lnTo>
                  <a:pt x="0" y="623903"/>
                </a:lnTo>
                <a:lnTo>
                  <a:pt x="0" y="0"/>
                </a:lnTo>
                <a:lnTo>
                  <a:pt x="11560315" y="0"/>
                </a:lnTo>
                <a:lnTo>
                  <a:pt x="11560315" y="623903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137" name="Freeform 2"/>
          <p:cNvSpPr/>
          <p:nvPr/>
        </p:nvSpPr>
        <p:spPr>
          <a:xfrm>
            <a:off x="-536063" y="-5574"/>
            <a:ext cx="929979" cy="929979"/>
          </a:xfrm>
          <a:custGeom>
            <a:avLst/>
            <a:gdLst/>
            <a:ahLst/>
            <a:cxnLst/>
            <a:rect l="l" t="t" r="r" b="b"/>
            <a:pathLst>
              <a:path w="881758" h="881758">
                <a:moveTo>
                  <a:pt x="881758" y="440879"/>
                </a:moveTo>
                <a:cubicBezTo>
                  <a:pt x="881758" y="684371"/>
                  <a:pt x="684372" y="881757"/>
                  <a:pt x="440879" y="881757"/>
                </a:cubicBezTo>
                <a:cubicBezTo>
                  <a:pt x="197386" y="881757"/>
                  <a:pt x="0" y="684371"/>
                  <a:pt x="0" y="440879"/>
                </a:cubicBezTo>
                <a:cubicBezTo>
                  <a:pt x="0" y="197386"/>
                  <a:pt x="197386" y="0"/>
                  <a:pt x="440879" y="0"/>
                </a:cubicBezTo>
                <a:cubicBezTo>
                  <a:pt x="684372" y="0"/>
                  <a:pt x="881758" y="197386"/>
                  <a:pt x="881758" y="440879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138" name="TextBox 3"/>
          <p:cNvSpPr txBox="1"/>
          <p:nvPr/>
        </p:nvSpPr>
        <p:spPr>
          <a:xfrm>
            <a:off x="507626" y="110874"/>
            <a:ext cx="4123188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2531" dirty="0">
                <a:solidFill>
                  <a:srgbClr val="FFFFFF"/>
                </a:solidFill>
                <a:latin typeface="Microsoft YaHei"/>
                <a:ea typeface="Microsoft YaHei"/>
              </a:rPr>
              <a:t>项目介绍</a:t>
            </a:r>
            <a:endParaRPr lang="en-US" sz="1160" dirty="0"/>
          </a:p>
        </p:txBody>
      </p:sp>
      <p:sp>
        <p:nvSpPr>
          <p:cNvPr id="139" name="Freeform 4"/>
          <p:cNvSpPr/>
          <p:nvPr/>
        </p:nvSpPr>
        <p:spPr>
          <a:xfrm>
            <a:off x="1600" y="6728747"/>
            <a:ext cx="12192519" cy="139943"/>
          </a:xfrm>
          <a:custGeom>
            <a:avLst/>
            <a:gdLst/>
            <a:ahLst/>
            <a:cxnLst/>
            <a:rect l="l" t="t" r="r" b="b"/>
            <a:pathLst>
              <a:path w="11560314" h="132687">
                <a:moveTo>
                  <a:pt x="11560314" y="132686"/>
                </a:moveTo>
                <a:lnTo>
                  <a:pt x="0" y="132686"/>
                </a:lnTo>
                <a:lnTo>
                  <a:pt x="0" y="0"/>
                </a:lnTo>
                <a:lnTo>
                  <a:pt x="11560314" y="0"/>
                </a:lnTo>
                <a:lnTo>
                  <a:pt x="11560314" y="132686"/>
                </a:lnTo>
                <a:close/>
              </a:path>
            </a:pathLst>
          </a:custGeom>
          <a:solidFill>
            <a:srgbClr val="16294C"/>
          </a:solidFill>
        </p:spPr>
      </p:sp>
      <p:pic>
        <p:nvPicPr>
          <p:cNvPr id="6" name="Picture 4" descr="185D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2788" y="-68340"/>
            <a:ext cx="996732" cy="9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8">
            <a:extLst>
              <a:ext uri="{FF2B5EF4-FFF2-40B4-BE49-F238E27FC236}">
                <a16:creationId xmlns:a16="http://schemas.microsoft.com/office/drawing/2014/main" id="{40BFE794-3247-F444-866B-71BE0BFED521}"/>
              </a:ext>
            </a:extLst>
          </p:cNvPr>
          <p:cNvSpPr txBox="1"/>
          <p:nvPr/>
        </p:nvSpPr>
        <p:spPr>
          <a:xfrm>
            <a:off x="3171797" y="5929932"/>
            <a:ext cx="5839556" cy="36437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latinLnBrk="1">
              <a:lnSpc>
                <a:spcPct val="116199"/>
              </a:lnSpc>
            </a:pPr>
            <a:r>
              <a:rPr lang="en-US" sz="2109" dirty="0" err="1">
                <a:solidFill>
                  <a:srgbClr val="16294C"/>
                </a:solidFill>
                <a:latin typeface="Microsoft YaHei"/>
                <a:ea typeface="Microsoft YaHei"/>
              </a:rPr>
              <a:t>关键词</a:t>
            </a:r>
            <a:r>
              <a:rPr lang="en-US" sz="2109" dirty="0">
                <a:solidFill>
                  <a:srgbClr val="16294C"/>
                </a:solidFill>
                <a:latin typeface="Microsoft YaHei"/>
                <a:ea typeface="Microsoft YaHei"/>
              </a:rPr>
              <a:t>：</a:t>
            </a:r>
            <a:r>
              <a:rPr lang="zh-CN" altLang="en-US" sz="2109" dirty="0">
                <a:solidFill>
                  <a:srgbClr val="16294C"/>
                </a:solidFill>
                <a:latin typeface="Microsoft YaHei"/>
                <a:ea typeface="Microsoft YaHei"/>
              </a:rPr>
              <a:t>数据库，数据查询，查询编译，流水线 </a:t>
            </a:r>
            <a:endParaRPr lang="en-US" sz="1160" dirty="0"/>
          </a:p>
        </p:txBody>
      </p:sp>
      <p:grpSp>
        <p:nvGrpSpPr>
          <p:cNvPr id="11" name="组合 1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C4DD03E-089E-0B46-AC66-D7894B7B1B7D}"/>
              </a:ext>
            </a:extLst>
          </p:cNvPr>
          <p:cNvGrpSpPr>
            <a:grpSpLocks noChangeAspect="1"/>
          </p:cNvGrpSpPr>
          <p:nvPr/>
        </p:nvGrpSpPr>
        <p:grpSpPr>
          <a:xfrm>
            <a:off x="349021" y="1084442"/>
            <a:ext cx="11581755" cy="4411052"/>
            <a:chOff x="876000" y="2704072"/>
            <a:chExt cx="9900000" cy="3770535"/>
          </a:xfrm>
        </p:grpSpPr>
        <p:grpSp>
          <p:nvGrpSpPr>
            <p:cNvPr id="12" name="îś1îdê">
              <a:extLst>
                <a:ext uri="{FF2B5EF4-FFF2-40B4-BE49-F238E27FC236}">
                  <a16:creationId xmlns:a16="http://schemas.microsoft.com/office/drawing/2014/main" id="{DB1B5329-EBDB-9647-93C9-249B6B2D20B7}"/>
                </a:ext>
              </a:extLst>
            </p:cNvPr>
            <p:cNvGrpSpPr/>
            <p:nvPr/>
          </p:nvGrpSpPr>
          <p:grpSpPr>
            <a:xfrm>
              <a:off x="876000" y="2704072"/>
              <a:ext cx="3013582" cy="3770535"/>
              <a:chOff x="1330886" y="2414349"/>
              <a:chExt cx="2875114" cy="3770535"/>
            </a:xfrm>
          </p:grpSpPr>
          <p:sp>
            <p:nvSpPr>
              <p:cNvPr id="20" name="íṧ1íďé">
                <a:extLst>
                  <a:ext uri="{FF2B5EF4-FFF2-40B4-BE49-F238E27FC236}">
                    <a16:creationId xmlns:a16="http://schemas.microsoft.com/office/drawing/2014/main" id="{8C7D9E22-E017-D24B-A143-6360E461E952}"/>
                  </a:ext>
                </a:extLst>
              </p:cNvPr>
              <p:cNvSpPr/>
              <p:nvPr/>
            </p:nvSpPr>
            <p:spPr bwMode="gray">
              <a:xfrm>
                <a:off x="1330888" y="3069000"/>
                <a:ext cx="2875112" cy="3115884"/>
              </a:xfrm>
              <a:prstGeom prst="rect">
                <a:avLst/>
              </a:prstGeom>
              <a:noFill/>
              <a:ln w="19050">
                <a:solidFill>
                  <a:srgbClr val="D8D7DF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288000" tIns="180000" rIns="288000" bIns="45720" anchor="t">
                <a:noAutofit/>
              </a:bodyPr>
              <a:lstStyle/>
              <a:p>
                <a:pPr marL="285750" indent="-285750" latinLnBrk="1">
                  <a:lnSpc>
                    <a:spcPct val="166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1" dirty="0">
                    <a:solidFill>
                      <a:srgbClr val="42464B"/>
                    </a:solidFill>
                    <a:latin typeface="Microsoft YaHei"/>
                    <a:ea typeface="Microsoft YaHei"/>
                  </a:rPr>
                  <a:t>数据库查询处理瓶颈</a:t>
                </a:r>
                <a:r>
                  <a:rPr lang="zh-CN" altLang="en-US" dirty="0">
                    <a:solidFill>
                      <a:srgbClr val="42464B"/>
                    </a:solidFill>
                    <a:latin typeface="Microsoft YaHei"/>
                    <a:ea typeface="Microsoft YaHei"/>
                  </a:rPr>
                  <a:t>：由硬件</a:t>
                </a:r>
                <a:r>
                  <a:rPr lang="en-US" altLang="zh-CN" dirty="0">
                    <a:solidFill>
                      <a:srgbClr val="42464B"/>
                    </a:solidFill>
                    <a:latin typeface="Microsoft YaHei"/>
                    <a:ea typeface="Microsoft YaHei"/>
                  </a:rPr>
                  <a:t>IO</a:t>
                </a:r>
                <a:r>
                  <a:rPr lang="zh-CN" altLang="en-US" dirty="0">
                    <a:solidFill>
                      <a:srgbClr val="42464B"/>
                    </a:solidFill>
                    <a:latin typeface="Microsoft YaHei"/>
                    <a:ea typeface="Microsoft YaHei"/>
                  </a:rPr>
                  <a:t>速度转变为处理器利用率</a:t>
                </a:r>
                <a:endParaRPr lang="en-US" altLang="zh-CN" dirty="0">
                  <a:solidFill>
                    <a:srgbClr val="42464B"/>
                  </a:solidFill>
                  <a:latin typeface="Microsoft YaHei"/>
                  <a:ea typeface="Microsoft YaHei"/>
                </a:endParaRPr>
              </a:p>
              <a:p>
                <a:pPr marL="285750" indent="-285750" latinLnBrk="1">
                  <a:lnSpc>
                    <a:spcPct val="166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1" dirty="0">
                    <a:solidFill>
                      <a:srgbClr val="42464B"/>
                    </a:solidFill>
                    <a:latin typeface="Microsoft YaHei"/>
                    <a:ea typeface="Microsoft YaHei"/>
                  </a:rPr>
                  <a:t>优化重点</a:t>
                </a:r>
                <a:r>
                  <a:rPr lang="zh-CN" altLang="en-US" dirty="0">
                    <a:solidFill>
                      <a:srgbClr val="42464B"/>
                    </a:solidFill>
                    <a:latin typeface="Microsoft YaHei"/>
                    <a:ea typeface="Microsoft YaHei"/>
                  </a:rPr>
                  <a:t>：数据查询任务处理速度</a:t>
                </a:r>
                <a:endParaRPr lang="en-US" altLang="zh-CN" dirty="0">
                  <a:solidFill>
                    <a:srgbClr val="42464B"/>
                  </a:solidFill>
                  <a:latin typeface="Microsoft YaHei"/>
                  <a:ea typeface="Microsoft YaHei"/>
                </a:endParaRPr>
              </a:p>
              <a:p>
                <a:pPr marL="285750" indent="-285750" latinLnBrk="1">
                  <a:lnSpc>
                    <a:spcPct val="166000"/>
                  </a:lnSpc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rgbClr val="42464B"/>
                  </a:solidFill>
                  <a:latin typeface="Microsoft YaHei"/>
                  <a:ea typeface="Microsoft YaHei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endParaRPr lang="en-US" altLang="zh-CN" b="1" dirty="0">
                  <a:solidFill>
                    <a:srgbClr val="034FD8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21" name="îšļidè">
                <a:extLst>
                  <a:ext uri="{FF2B5EF4-FFF2-40B4-BE49-F238E27FC236}">
                    <a16:creationId xmlns:a16="http://schemas.microsoft.com/office/drawing/2014/main" id="{5CC5DE41-12B6-7B49-816B-7DB64D223B1F}"/>
                  </a:ext>
                </a:extLst>
              </p:cNvPr>
              <p:cNvSpPr/>
              <p:nvPr/>
            </p:nvSpPr>
            <p:spPr bwMode="gray">
              <a:xfrm>
                <a:off x="1330886" y="2414349"/>
                <a:ext cx="2875112" cy="592537"/>
              </a:xfrm>
              <a:prstGeom prst="rect">
                <a:avLst/>
              </a:prstGeom>
              <a:solidFill>
                <a:srgbClr val="17274C"/>
              </a:solidFill>
              <a:ln w="19050">
                <a:noFill/>
                <a:miter lim="800000"/>
                <a:headEnd/>
                <a:tailEnd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FFFFFF"/>
                    </a:solidFill>
                    <a:latin typeface="TencentSans W7" panose="020C04030202040F0204" pitchFamily="34" charset="-122"/>
                    <a:ea typeface="TencentSans W7" panose="020C04030202040F0204" pitchFamily="34" charset="-122"/>
                  </a:rPr>
                  <a:t>项目背景</a:t>
                </a:r>
                <a:endParaRPr lang="en-US" altLang="zh-CN" b="1" dirty="0">
                  <a:solidFill>
                    <a:srgbClr val="FFFFFF"/>
                  </a:solidFill>
                  <a:latin typeface="TencentSans W7" panose="020C04030202040F0204" pitchFamily="34" charset="-122"/>
                  <a:ea typeface="TencentSans W7" panose="020C04030202040F0204" pitchFamily="34" charset="-122"/>
                </a:endParaRPr>
              </a:p>
            </p:txBody>
          </p:sp>
        </p:grpSp>
        <p:grpSp>
          <p:nvGrpSpPr>
            <p:cNvPr id="13" name="iṥḻïḍé">
              <a:extLst>
                <a:ext uri="{FF2B5EF4-FFF2-40B4-BE49-F238E27FC236}">
                  <a16:creationId xmlns:a16="http://schemas.microsoft.com/office/drawing/2014/main" id="{C8A6567C-6276-E444-90D0-BBCFB4651662}"/>
                </a:ext>
              </a:extLst>
            </p:cNvPr>
            <p:cNvGrpSpPr/>
            <p:nvPr/>
          </p:nvGrpSpPr>
          <p:grpSpPr>
            <a:xfrm>
              <a:off x="4319209" y="2704072"/>
              <a:ext cx="3013582" cy="3770535"/>
              <a:chOff x="1330886" y="2414349"/>
              <a:chExt cx="2875114" cy="3770535"/>
            </a:xfrm>
          </p:grpSpPr>
          <p:sp>
            <p:nvSpPr>
              <p:cNvPr id="18" name="îSḻîḓè">
                <a:extLst>
                  <a:ext uri="{FF2B5EF4-FFF2-40B4-BE49-F238E27FC236}">
                    <a16:creationId xmlns:a16="http://schemas.microsoft.com/office/drawing/2014/main" id="{FCA2D225-6733-7843-9CCD-5A52C01A4420}"/>
                  </a:ext>
                </a:extLst>
              </p:cNvPr>
              <p:cNvSpPr/>
              <p:nvPr/>
            </p:nvSpPr>
            <p:spPr bwMode="gray">
              <a:xfrm>
                <a:off x="1330888" y="3069000"/>
                <a:ext cx="2875112" cy="3115884"/>
              </a:xfrm>
              <a:prstGeom prst="rect">
                <a:avLst/>
              </a:prstGeom>
              <a:noFill/>
              <a:ln w="19050">
                <a:solidFill>
                  <a:srgbClr val="D8D7DF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288000" tIns="180000" rIns="288000" bIns="45720" anchor="t">
                <a:noAutofit/>
              </a:bodyPr>
              <a:lstStyle/>
              <a:p>
                <a:pPr marL="285750" indent="-285750" latinLnBrk="1">
                  <a:lnSpc>
                    <a:spcPct val="166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1" dirty="0">
                    <a:solidFill>
                      <a:srgbClr val="42464B"/>
                    </a:solidFill>
                    <a:latin typeface="Microsoft YaHei"/>
                    <a:ea typeface="Microsoft YaHei"/>
                  </a:rPr>
                  <a:t>经典数据查询技术</a:t>
                </a:r>
                <a:r>
                  <a:rPr lang="zh-CN" altLang="en-US" dirty="0">
                    <a:solidFill>
                      <a:srgbClr val="42464B"/>
                    </a:solidFill>
                    <a:latin typeface="Microsoft YaHei"/>
                    <a:ea typeface="Microsoft YaHei"/>
                  </a:rPr>
                  <a:t>：火山迭代器模型</a:t>
                </a:r>
                <a:endParaRPr lang="en-US" altLang="zh-CN" dirty="0">
                  <a:solidFill>
                    <a:srgbClr val="42464B"/>
                  </a:solidFill>
                  <a:latin typeface="Microsoft YaHei"/>
                  <a:ea typeface="Microsoft YaHei"/>
                </a:endParaRPr>
              </a:p>
              <a:p>
                <a:pPr marL="285750" indent="-285750" latinLnBrk="1">
                  <a:lnSpc>
                    <a:spcPct val="166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1" dirty="0">
                    <a:solidFill>
                      <a:srgbClr val="42464B"/>
                    </a:solidFill>
                    <a:latin typeface="Microsoft YaHei"/>
                    <a:ea typeface="Microsoft YaHei"/>
                  </a:rPr>
                  <a:t>效率低下</a:t>
                </a:r>
                <a:r>
                  <a:rPr lang="zh-CN" altLang="en-US" dirty="0">
                    <a:solidFill>
                      <a:srgbClr val="42464B"/>
                    </a:solidFill>
                    <a:latin typeface="Microsoft YaHei"/>
                    <a:ea typeface="Microsoft YaHei"/>
                  </a:rPr>
                  <a:t>：存在大量指令处理、内存访问、使用解释执行</a:t>
                </a:r>
                <a:endParaRPr lang="en-US" altLang="zh-CN" dirty="0">
                  <a:solidFill>
                    <a:srgbClr val="42464B"/>
                  </a:solidFill>
                  <a:latin typeface="Microsoft YaHei"/>
                  <a:ea typeface="Microsoft YaHei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</a:pPr>
                <a:endParaRPr lang="en-US" altLang="zh-CN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19" name="í$ḷidé">
                <a:extLst>
                  <a:ext uri="{FF2B5EF4-FFF2-40B4-BE49-F238E27FC236}">
                    <a16:creationId xmlns:a16="http://schemas.microsoft.com/office/drawing/2014/main" id="{3BACF868-B14A-AB43-985D-B3EC42CA157D}"/>
                  </a:ext>
                </a:extLst>
              </p:cNvPr>
              <p:cNvSpPr/>
              <p:nvPr/>
            </p:nvSpPr>
            <p:spPr bwMode="gray">
              <a:xfrm>
                <a:off x="1330886" y="2414349"/>
                <a:ext cx="2875112" cy="592537"/>
              </a:xfrm>
              <a:prstGeom prst="rect">
                <a:avLst/>
              </a:prstGeom>
              <a:solidFill>
                <a:srgbClr val="17274C"/>
              </a:solidFill>
              <a:ln w="19050">
                <a:noFill/>
                <a:miter lim="800000"/>
                <a:headEnd/>
                <a:tailEnd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FFFFFF"/>
                    </a:solidFill>
                    <a:latin typeface="TencentSans W7" panose="020C04030202040F0204" pitchFamily="34" charset="-122"/>
                    <a:ea typeface="TencentSans W7" panose="020C04030202040F0204" pitchFamily="34" charset="-122"/>
                  </a:rPr>
                  <a:t>主要问题</a:t>
                </a:r>
                <a:endParaRPr lang="en-US" altLang="zh-CN" b="1" dirty="0">
                  <a:solidFill>
                    <a:srgbClr val="FFFFFF"/>
                  </a:solidFill>
                  <a:latin typeface="TencentSans W7" panose="020C04030202040F0204" pitchFamily="34" charset="-122"/>
                  <a:ea typeface="TencentSans W7" panose="020C04030202040F0204" pitchFamily="34" charset="-122"/>
                </a:endParaRPr>
              </a:p>
            </p:txBody>
          </p:sp>
        </p:grpSp>
        <p:grpSp>
          <p:nvGrpSpPr>
            <p:cNvPr id="15" name="îṥḻíḋê">
              <a:extLst>
                <a:ext uri="{FF2B5EF4-FFF2-40B4-BE49-F238E27FC236}">
                  <a16:creationId xmlns:a16="http://schemas.microsoft.com/office/drawing/2014/main" id="{972A8ADC-B4A7-FF4D-8CD6-9CE567FBF956}"/>
                </a:ext>
              </a:extLst>
            </p:cNvPr>
            <p:cNvGrpSpPr/>
            <p:nvPr/>
          </p:nvGrpSpPr>
          <p:grpSpPr>
            <a:xfrm>
              <a:off x="7762418" y="2704072"/>
              <a:ext cx="3013582" cy="3770535"/>
              <a:chOff x="1330886" y="2414349"/>
              <a:chExt cx="2875114" cy="3770535"/>
            </a:xfrm>
          </p:grpSpPr>
          <p:sp>
            <p:nvSpPr>
              <p:cNvPr id="16" name="ísļiḓe">
                <a:extLst>
                  <a:ext uri="{FF2B5EF4-FFF2-40B4-BE49-F238E27FC236}">
                    <a16:creationId xmlns:a16="http://schemas.microsoft.com/office/drawing/2014/main" id="{42DED12F-1E8F-D348-BED1-B5B861A8FABF}"/>
                  </a:ext>
                </a:extLst>
              </p:cNvPr>
              <p:cNvSpPr/>
              <p:nvPr/>
            </p:nvSpPr>
            <p:spPr bwMode="gray">
              <a:xfrm>
                <a:off x="1330888" y="3069000"/>
                <a:ext cx="2875112" cy="3115884"/>
              </a:xfrm>
              <a:prstGeom prst="rect">
                <a:avLst/>
              </a:prstGeom>
              <a:noFill/>
              <a:ln w="19050">
                <a:solidFill>
                  <a:srgbClr val="D8D7DF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288000" tIns="180000" rIns="288000" bIns="45720" anchor="t">
                <a:norm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1" dirty="0">
                    <a:solidFill>
                      <a:srgbClr val="42464B"/>
                    </a:solidFill>
                    <a:latin typeface="Microsoft YaHei"/>
                    <a:ea typeface="Microsoft YaHei"/>
                  </a:rPr>
                  <a:t>理论基础</a:t>
                </a:r>
                <a:r>
                  <a:rPr lang="zh-CN" altLang="en-US" dirty="0">
                    <a:solidFill>
                      <a:srgbClr val="42464B"/>
                    </a:solidFill>
                    <a:latin typeface="Microsoft YaHei"/>
                    <a:ea typeface="Microsoft YaHei"/>
                  </a:rPr>
                  <a:t>：学术界前沿数据库查询技术和架构思想</a:t>
                </a:r>
                <a:endParaRPr lang="en-US" altLang="zh-CN" dirty="0">
                  <a:solidFill>
                    <a:srgbClr val="42464B"/>
                  </a:solidFill>
                  <a:latin typeface="Microsoft YaHei"/>
                  <a:ea typeface="Microsoft YaHei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1" dirty="0">
                    <a:solidFill>
                      <a:srgbClr val="42464B"/>
                    </a:solidFill>
                    <a:latin typeface="Microsoft YaHei"/>
                    <a:ea typeface="Microsoft YaHei"/>
                  </a:rPr>
                  <a:t>实现技术</a:t>
                </a:r>
                <a:r>
                  <a:rPr lang="zh-CN" altLang="en-US" dirty="0">
                    <a:solidFill>
                      <a:srgbClr val="42464B"/>
                    </a:solidFill>
                    <a:latin typeface="Microsoft YaHei"/>
                    <a:ea typeface="Microsoft YaHei"/>
                  </a:rPr>
                  <a:t>：查询编译和向量化执行等</a:t>
                </a:r>
                <a:endParaRPr lang="en-US" altLang="zh-CN" dirty="0">
                  <a:solidFill>
                    <a:srgbClr val="42464B"/>
                  </a:solidFill>
                  <a:latin typeface="Microsoft YaHei"/>
                  <a:ea typeface="Microsoft YaHei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1" dirty="0">
                    <a:solidFill>
                      <a:srgbClr val="42464B"/>
                    </a:solidFill>
                    <a:latin typeface="Microsoft YaHei"/>
                    <a:ea typeface="Microsoft YaHei"/>
                  </a:rPr>
                  <a:t>项目结果</a:t>
                </a:r>
                <a:r>
                  <a:rPr lang="zh-CN" altLang="en-US" dirty="0">
                    <a:solidFill>
                      <a:srgbClr val="42464B"/>
                    </a:solidFill>
                    <a:latin typeface="Microsoft YaHei"/>
                    <a:ea typeface="Microsoft YaHei"/>
                  </a:rPr>
                  <a:t>：高效进行数据查询处理的数据库系统</a:t>
                </a:r>
                <a:endParaRPr lang="zh-CN" altLang="en-US" dirty="0"/>
              </a:p>
            </p:txBody>
          </p:sp>
          <p:sp>
            <p:nvSpPr>
              <p:cNvPr id="17" name="íṧḷïḓe">
                <a:extLst>
                  <a:ext uri="{FF2B5EF4-FFF2-40B4-BE49-F238E27FC236}">
                    <a16:creationId xmlns:a16="http://schemas.microsoft.com/office/drawing/2014/main" id="{0201D0AE-89B9-0A4F-BB74-FB7627424442}"/>
                  </a:ext>
                </a:extLst>
              </p:cNvPr>
              <p:cNvSpPr/>
              <p:nvPr/>
            </p:nvSpPr>
            <p:spPr bwMode="gray">
              <a:xfrm>
                <a:off x="1330886" y="2414349"/>
                <a:ext cx="2875112" cy="592537"/>
              </a:xfrm>
              <a:prstGeom prst="rect">
                <a:avLst/>
              </a:prstGeom>
              <a:solidFill>
                <a:srgbClr val="17274C"/>
              </a:solidFill>
              <a:ln w="19050">
                <a:noFill/>
                <a:miter lim="800000"/>
                <a:headEnd/>
                <a:tailEnd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FFFFFF"/>
                    </a:solidFill>
                    <a:latin typeface="TencentSans W7" panose="020C04030202040F0204" pitchFamily="34" charset="-122"/>
                    <a:ea typeface="TencentSans W7" panose="020C04030202040F0204" pitchFamily="34" charset="-122"/>
                  </a:rPr>
                  <a:t>项目内容</a:t>
                </a:r>
                <a:endParaRPr lang="en-US" altLang="zh-CN" b="1" dirty="0">
                  <a:solidFill>
                    <a:srgbClr val="FFFFFF"/>
                  </a:solidFill>
                  <a:latin typeface="TencentSans W7" panose="020C04030202040F0204" pitchFamily="34" charset="-122"/>
                  <a:ea typeface="TencentSans W7" panose="020C04030202040F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522660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"/>
          <p:cNvSpPr/>
          <p:nvPr/>
        </p:nvSpPr>
        <p:spPr>
          <a:xfrm>
            <a:off x="-4684" y="-9450"/>
            <a:ext cx="12192519" cy="658022"/>
          </a:xfrm>
          <a:custGeom>
            <a:avLst/>
            <a:gdLst/>
            <a:ahLst/>
            <a:cxnLst/>
            <a:rect l="l" t="t" r="r" b="b"/>
            <a:pathLst>
              <a:path w="11560314" h="623902">
                <a:moveTo>
                  <a:pt x="11560315" y="623903"/>
                </a:moveTo>
                <a:lnTo>
                  <a:pt x="0" y="623903"/>
                </a:lnTo>
                <a:lnTo>
                  <a:pt x="0" y="0"/>
                </a:lnTo>
                <a:lnTo>
                  <a:pt x="11560315" y="0"/>
                </a:lnTo>
                <a:lnTo>
                  <a:pt x="11560315" y="623903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137" name="Freeform 2"/>
          <p:cNvSpPr/>
          <p:nvPr/>
        </p:nvSpPr>
        <p:spPr>
          <a:xfrm>
            <a:off x="-536063" y="-5574"/>
            <a:ext cx="929979" cy="929979"/>
          </a:xfrm>
          <a:custGeom>
            <a:avLst/>
            <a:gdLst/>
            <a:ahLst/>
            <a:cxnLst/>
            <a:rect l="l" t="t" r="r" b="b"/>
            <a:pathLst>
              <a:path w="881758" h="881758">
                <a:moveTo>
                  <a:pt x="881758" y="440879"/>
                </a:moveTo>
                <a:cubicBezTo>
                  <a:pt x="881758" y="684371"/>
                  <a:pt x="684372" y="881757"/>
                  <a:pt x="440879" y="881757"/>
                </a:cubicBezTo>
                <a:cubicBezTo>
                  <a:pt x="197386" y="881757"/>
                  <a:pt x="0" y="684371"/>
                  <a:pt x="0" y="440879"/>
                </a:cubicBezTo>
                <a:cubicBezTo>
                  <a:pt x="0" y="197386"/>
                  <a:pt x="197386" y="0"/>
                  <a:pt x="440879" y="0"/>
                </a:cubicBezTo>
                <a:cubicBezTo>
                  <a:pt x="684372" y="0"/>
                  <a:pt x="881758" y="197386"/>
                  <a:pt x="881758" y="440879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138" name="TextBox 3"/>
          <p:cNvSpPr txBox="1"/>
          <p:nvPr/>
        </p:nvSpPr>
        <p:spPr>
          <a:xfrm>
            <a:off x="507626" y="110874"/>
            <a:ext cx="4123188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2531" dirty="0">
                <a:solidFill>
                  <a:srgbClr val="FFFFFF"/>
                </a:solidFill>
                <a:latin typeface="Microsoft YaHei"/>
                <a:ea typeface="Microsoft YaHei"/>
              </a:rPr>
              <a:t>运行展示</a:t>
            </a:r>
            <a:endParaRPr lang="en-US" sz="1160" dirty="0"/>
          </a:p>
        </p:txBody>
      </p:sp>
      <p:sp>
        <p:nvSpPr>
          <p:cNvPr id="139" name="Freeform 4"/>
          <p:cNvSpPr/>
          <p:nvPr/>
        </p:nvSpPr>
        <p:spPr>
          <a:xfrm>
            <a:off x="1600" y="6728747"/>
            <a:ext cx="12192519" cy="139943"/>
          </a:xfrm>
          <a:custGeom>
            <a:avLst/>
            <a:gdLst/>
            <a:ahLst/>
            <a:cxnLst/>
            <a:rect l="l" t="t" r="r" b="b"/>
            <a:pathLst>
              <a:path w="11560314" h="132687">
                <a:moveTo>
                  <a:pt x="11560314" y="132686"/>
                </a:moveTo>
                <a:lnTo>
                  <a:pt x="0" y="132686"/>
                </a:lnTo>
                <a:lnTo>
                  <a:pt x="0" y="0"/>
                </a:lnTo>
                <a:lnTo>
                  <a:pt x="11560314" y="0"/>
                </a:lnTo>
                <a:lnTo>
                  <a:pt x="11560314" y="132686"/>
                </a:lnTo>
                <a:close/>
              </a:path>
            </a:pathLst>
          </a:custGeom>
          <a:solidFill>
            <a:srgbClr val="16294C"/>
          </a:solidFill>
        </p:spPr>
      </p:sp>
      <p:pic>
        <p:nvPicPr>
          <p:cNvPr id="6" name="Picture 4" descr="185D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2788" y="-68340"/>
            <a:ext cx="996732" cy="9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A5FB0C-085E-9348-AEE7-F3F27E09A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391" y="885569"/>
            <a:ext cx="7576367" cy="23436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935A75-0E77-1C46-BCBC-BA19E70523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381" y="3397220"/>
            <a:ext cx="7240386" cy="2086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0FEB06-32FA-2B46-B13E-4C0C433D87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7769" y="5651461"/>
            <a:ext cx="6127609" cy="79813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023D44A-E92C-D342-B9F5-985B2D26F1B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8187"/>
          <a:stretch/>
        </p:blipFill>
        <p:spPr>
          <a:xfrm>
            <a:off x="507626" y="1247878"/>
            <a:ext cx="4855801" cy="488156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75B6457-C859-B046-A7A3-D3973A816F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0651" y="1291500"/>
            <a:ext cx="6051888" cy="483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20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63F9711-CD57-C140-9521-F61564592E01}"/>
              </a:ext>
            </a:extLst>
          </p:cNvPr>
          <p:cNvGrpSpPr/>
          <p:nvPr/>
        </p:nvGrpSpPr>
        <p:grpSpPr>
          <a:xfrm>
            <a:off x="694118" y="924405"/>
            <a:ext cx="11201440" cy="5596052"/>
            <a:chOff x="694118" y="924405"/>
            <a:chExt cx="11201440" cy="5596052"/>
          </a:xfrm>
        </p:grpSpPr>
        <p:sp>
          <p:nvSpPr>
            <p:cNvPr id="68" name="圆角矩形 67"/>
            <p:cNvSpPr/>
            <p:nvPr/>
          </p:nvSpPr>
          <p:spPr>
            <a:xfrm>
              <a:off x="10437148" y="3672836"/>
              <a:ext cx="1458410" cy="1142793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控制台输出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2750920" y="924405"/>
              <a:ext cx="7094120" cy="3001525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750920" y="4244233"/>
              <a:ext cx="7094120" cy="2276224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694118" y="1647081"/>
              <a:ext cx="1458410" cy="1142793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控制台输入</a:t>
              </a:r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7337383" y="1322433"/>
              <a:ext cx="2319288" cy="63660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TP</a:t>
              </a:r>
              <a:r>
                <a:rPr lang="zh-CN" altLang="en-US" sz="2400" dirty="0">
                  <a:solidFill>
                    <a:schemeClr val="tx1"/>
                  </a:solidFill>
                </a:rPr>
                <a:t> 执行</a:t>
              </a:r>
              <a:endParaRPr lang="en-US" altLang="zh-CN" sz="2400" dirty="0">
                <a:solidFill>
                  <a:schemeClr val="tx1"/>
                </a:solidFill>
              </a:endParaRPr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7349177" y="2290394"/>
              <a:ext cx="2346715" cy="152928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TP </a:t>
              </a:r>
              <a:r>
                <a:rPr lang="zh-CN" altLang="en-US" sz="2400" dirty="0">
                  <a:solidFill>
                    <a:schemeClr val="tx1"/>
                  </a:solidFill>
                </a:rPr>
                <a:t>查询</a:t>
              </a:r>
              <a:endParaRPr lang="en-US" altLang="zh-CN" sz="24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000" dirty="0"/>
            </a:p>
            <a:p>
              <a:pPr marL="342900" indent="-342900">
                <a:buAutoNum type="arabicPeriod"/>
              </a:pPr>
              <a:r>
                <a:rPr lang="zh-CN" altLang="en-US" dirty="0">
                  <a:solidFill>
                    <a:schemeClr val="tx1"/>
                  </a:solidFill>
                </a:rPr>
                <a:t>算子并行化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US" altLang="zh-CN" dirty="0">
                  <a:solidFill>
                    <a:schemeClr val="tx1"/>
                  </a:solidFill>
                </a:rPr>
                <a:t>where</a:t>
              </a:r>
              <a:r>
                <a:rPr lang="zh-CN" altLang="en-US" dirty="0">
                  <a:solidFill>
                    <a:schemeClr val="tx1"/>
                  </a:solidFill>
                </a:rPr>
                <a:t>树访问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US" altLang="zh-CN" dirty="0">
                  <a:solidFill>
                    <a:schemeClr val="tx1"/>
                  </a:solidFill>
                </a:rPr>
                <a:t>merge/loop join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7361877" y="4655658"/>
              <a:ext cx="2346715" cy="1725963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AP </a:t>
              </a:r>
              <a:r>
                <a:rPr lang="zh-CN" altLang="en-US" sz="2400" dirty="0">
                  <a:solidFill>
                    <a:schemeClr val="tx1"/>
                  </a:solidFill>
                </a:rPr>
                <a:t>执行</a:t>
              </a:r>
              <a:endParaRPr lang="en-US" altLang="zh-CN" sz="24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000" dirty="0"/>
            </a:p>
            <a:p>
              <a:pPr marL="342900" indent="-342900">
                <a:buAutoNum type="arabicPeriod"/>
              </a:pPr>
              <a:r>
                <a:rPr lang="zh-CN" altLang="en-US" dirty="0">
                  <a:solidFill>
                    <a:schemeClr val="tx1"/>
                  </a:solidFill>
                </a:rPr>
                <a:t>流水线切割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marL="342900" indent="-342900">
                <a:buAutoNum type="arabicPeriod"/>
              </a:pPr>
              <a:r>
                <a:rPr lang="zh-CN" altLang="en-US" dirty="0">
                  <a:solidFill>
                    <a:schemeClr val="tx1"/>
                  </a:solidFill>
                </a:rPr>
                <a:t>向量化基础设施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US" altLang="zh-CN" dirty="0">
                  <a:solidFill>
                    <a:schemeClr val="tx1"/>
                  </a:solidFill>
                </a:rPr>
                <a:t>Hash Join</a:t>
              </a:r>
              <a:r>
                <a:rPr lang="zh-CN" altLang="en-US" dirty="0">
                  <a:solidFill>
                    <a:schemeClr val="tx1"/>
                  </a:solidFill>
                </a:rPr>
                <a:t>优化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marL="342900" indent="-342900">
                <a:buAutoNum type="arabicPeriod"/>
              </a:pPr>
              <a:r>
                <a:rPr lang="zh-CN" altLang="en-US" dirty="0">
                  <a:solidFill>
                    <a:schemeClr val="tx1"/>
                  </a:solidFill>
                </a:rPr>
                <a:t>并发执行</a:t>
              </a:r>
            </a:p>
          </p:txBody>
        </p:sp>
        <p:cxnSp>
          <p:nvCxnSpPr>
            <p:cNvPr id="122" name="肘形连接符 121"/>
            <p:cNvCxnSpPr>
              <a:stCxn id="77" idx="3"/>
              <a:endCxn id="68" idx="1"/>
            </p:cNvCxnSpPr>
            <p:nvPr/>
          </p:nvCxnSpPr>
          <p:spPr>
            <a:xfrm>
              <a:off x="9695892" y="3055038"/>
              <a:ext cx="741256" cy="118919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肘形连接符 125"/>
            <p:cNvCxnSpPr>
              <a:stCxn id="78" idx="3"/>
              <a:endCxn id="68" idx="1"/>
            </p:cNvCxnSpPr>
            <p:nvPr/>
          </p:nvCxnSpPr>
          <p:spPr>
            <a:xfrm flipV="1">
              <a:off x="9708592" y="4244233"/>
              <a:ext cx="728556" cy="127440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cxnSpLocks/>
              <a:endCxn id="6" idx="0"/>
            </p:cNvCxnSpPr>
            <p:nvPr/>
          </p:nvCxnSpPr>
          <p:spPr>
            <a:xfrm>
              <a:off x="1423323" y="924405"/>
              <a:ext cx="0" cy="7226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cxnSpLocks/>
              <a:stCxn id="68" idx="0"/>
            </p:cNvCxnSpPr>
            <p:nvPr/>
          </p:nvCxnSpPr>
          <p:spPr>
            <a:xfrm flipV="1">
              <a:off x="11166353" y="1075684"/>
              <a:ext cx="0" cy="25971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B9C4AB6E-F1AA-F64D-ADEA-CC82620A59B7}"/>
                </a:ext>
              </a:extLst>
            </p:cNvPr>
            <p:cNvSpPr txBox="1"/>
            <p:nvPr/>
          </p:nvSpPr>
          <p:spPr>
            <a:xfrm>
              <a:off x="2771090" y="949020"/>
              <a:ext cx="2851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TP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(</a:t>
              </a:r>
              <a:r>
                <a:rPr kumimoji="1" lang="en" altLang="zh-CN" sz="1200" dirty="0"/>
                <a:t>Transaction Processing</a:t>
              </a:r>
              <a:r>
                <a:rPr kumimoji="1" lang="en-US" altLang="zh-CN" sz="1200" dirty="0"/>
                <a:t>)</a:t>
              </a:r>
              <a:endParaRPr kumimoji="1" lang="zh-CN" altLang="en-US" sz="1200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53D5A77-D02D-5E47-B6B1-14DCD34BEFC0}"/>
                </a:ext>
              </a:extLst>
            </p:cNvPr>
            <p:cNvSpPr txBox="1"/>
            <p:nvPr/>
          </p:nvSpPr>
          <p:spPr>
            <a:xfrm>
              <a:off x="2776319" y="4239697"/>
              <a:ext cx="2080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AP</a:t>
              </a:r>
              <a:r>
                <a:rPr kumimoji="1" lang="zh-CN" altLang="en-US" dirty="0"/>
                <a:t> </a:t>
              </a:r>
              <a:r>
                <a:rPr kumimoji="1" lang="en-US" altLang="zh-CN" sz="1200" dirty="0"/>
                <a:t>(Analytical Processing)</a:t>
              </a:r>
              <a:endParaRPr kumimoji="1" lang="zh-CN" altLang="en-US" sz="1200" dirty="0"/>
            </a:p>
          </p:txBody>
        </p:sp>
      </p:grpSp>
      <p:sp>
        <p:nvSpPr>
          <p:cNvPr id="136" name="Freeform 1"/>
          <p:cNvSpPr/>
          <p:nvPr/>
        </p:nvSpPr>
        <p:spPr>
          <a:xfrm>
            <a:off x="-4684" y="-9450"/>
            <a:ext cx="12192519" cy="658022"/>
          </a:xfrm>
          <a:custGeom>
            <a:avLst/>
            <a:gdLst/>
            <a:ahLst/>
            <a:cxnLst/>
            <a:rect l="l" t="t" r="r" b="b"/>
            <a:pathLst>
              <a:path w="11560314" h="623902">
                <a:moveTo>
                  <a:pt x="11560315" y="623903"/>
                </a:moveTo>
                <a:lnTo>
                  <a:pt x="0" y="623903"/>
                </a:lnTo>
                <a:lnTo>
                  <a:pt x="0" y="0"/>
                </a:lnTo>
                <a:lnTo>
                  <a:pt x="11560315" y="0"/>
                </a:lnTo>
                <a:lnTo>
                  <a:pt x="11560315" y="623903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137" name="Freeform 2"/>
          <p:cNvSpPr/>
          <p:nvPr/>
        </p:nvSpPr>
        <p:spPr>
          <a:xfrm>
            <a:off x="-536063" y="-5574"/>
            <a:ext cx="929979" cy="929979"/>
          </a:xfrm>
          <a:custGeom>
            <a:avLst/>
            <a:gdLst/>
            <a:ahLst/>
            <a:cxnLst/>
            <a:rect l="l" t="t" r="r" b="b"/>
            <a:pathLst>
              <a:path w="881758" h="881758">
                <a:moveTo>
                  <a:pt x="881758" y="440879"/>
                </a:moveTo>
                <a:cubicBezTo>
                  <a:pt x="881758" y="684371"/>
                  <a:pt x="684372" y="881757"/>
                  <a:pt x="440879" y="881757"/>
                </a:cubicBezTo>
                <a:cubicBezTo>
                  <a:pt x="197386" y="881757"/>
                  <a:pt x="0" y="684371"/>
                  <a:pt x="0" y="440879"/>
                </a:cubicBezTo>
                <a:cubicBezTo>
                  <a:pt x="0" y="197386"/>
                  <a:pt x="197386" y="0"/>
                  <a:pt x="440879" y="0"/>
                </a:cubicBezTo>
                <a:cubicBezTo>
                  <a:pt x="684372" y="0"/>
                  <a:pt x="881758" y="197386"/>
                  <a:pt x="881758" y="440879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138" name="TextBox 3"/>
          <p:cNvSpPr txBox="1"/>
          <p:nvPr/>
        </p:nvSpPr>
        <p:spPr>
          <a:xfrm>
            <a:off x="507626" y="110874"/>
            <a:ext cx="4123188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2531" dirty="0">
                <a:solidFill>
                  <a:srgbClr val="FFFFFF"/>
                </a:solidFill>
                <a:latin typeface="Microsoft YaHei"/>
                <a:ea typeface="Microsoft YaHei"/>
              </a:rPr>
              <a:t>系统架构</a:t>
            </a:r>
            <a:endParaRPr lang="en-US" sz="1160" dirty="0"/>
          </a:p>
        </p:txBody>
      </p:sp>
      <p:sp>
        <p:nvSpPr>
          <p:cNvPr id="139" name="Freeform 4"/>
          <p:cNvSpPr/>
          <p:nvPr/>
        </p:nvSpPr>
        <p:spPr>
          <a:xfrm>
            <a:off x="1600" y="6728747"/>
            <a:ext cx="12192519" cy="139943"/>
          </a:xfrm>
          <a:custGeom>
            <a:avLst/>
            <a:gdLst/>
            <a:ahLst/>
            <a:cxnLst/>
            <a:rect l="l" t="t" r="r" b="b"/>
            <a:pathLst>
              <a:path w="11560314" h="132687">
                <a:moveTo>
                  <a:pt x="11560314" y="132686"/>
                </a:moveTo>
                <a:lnTo>
                  <a:pt x="0" y="132686"/>
                </a:lnTo>
                <a:lnTo>
                  <a:pt x="0" y="0"/>
                </a:lnTo>
                <a:lnTo>
                  <a:pt x="11560314" y="0"/>
                </a:lnTo>
                <a:lnTo>
                  <a:pt x="11560314" y="132686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12" name="圆角矩形 11"/>
          <p:cNvSpPr/>
          <p:nvPr/>
        </p:nvSpPr>
        <p:spPr>
          <a:xfrm>
            <a:off x="700402" y="3649126"/>
            <a:ext cx="1458410" cy="114279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数据库后端获取</a:t>
            </a:r>
            <a:r>
              <a:rPr lang="en-US" altLang="zh-CN" dirty="0">
                <a:solidFill>
                  <a:schemeClr val="tx1"/>
                </a:solidFill>
              </a:rPr>
              <a:t>SQL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6" idx="2"/>
            <a:endCxn id="12" idx="0"/>
          </p:cNvCxnSpPr>
          <p:nvPr/>
        </p:nvCxnSpPr>
        <p:spPr>
          <a:xfrm>
            <a:off x="1423323" y="2789874"/>
            <a:ext cx="6284" cy="859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2" idx="3"/>
            <a:endCxn id="69" idx="1"/>
          </p:cNvCxnSpPr>
          <p:nvPr/>
        </p:nvCxnSpPr>
        <p:spPr>
          <a:xfrm flipV="1">
            <a:off x="2158812" y="2374392"/>
            <a:ext cx="726943" cy="184613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2" idx="3"/>
            <a:endCxn id="75" idx="1"/>
          </p:cNvCxnSpPr>
          <p:nvPr/>
        </p:nvCxnSpPr>
        <p:spPr>
          <a:xfrm>
            <a:off x="2158812" y="4220523"/>
            <a:ext cx="731157" cy="129731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5488163" y="1075684"/>
            <a:ext cx="1458410" cy="114279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增删改等</a:t>
            </a:r>
          </a:p>
        </p:txBody>
      </p:sp>
      <p:sp>
        <p:nvSpPr>
          <p:cNvPr id="66" name="圆角矩形 65"/>
          <p:cNvSpPr/>
          <p:nvPr/>
        </p:nvSpPr>
        <p:spPr>
          <a:xfrm>
            <a:off x="5487249" y="2483640"/>
            <a:ext cx="1458410" cy="114279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查询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5500863" y="4946441"/>
            <a:ext cx="1458410" cy="114279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编译，加载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2885755" y="1512354"/>
            <a:ext cx="2225101" cy="172407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TP </a:t>
            </a:r>
            <a:r>
              <a:rPr lang="zh-CN" altLang="en-US" sz="2400" dirty="0">
                <a:solidFill>
                  <a:schemeClr val="tx1"/>
                </a:solidFill>
              </a:rPr>
              <a:t>生成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词法分析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文法分析 </a:t>
            </a:r>
            <a:r>
              <a:rPr lang="en-US" altLang="zh-CN" dirty="0">
                <a:solidFill>
                  <a:schemeClr val="tx1"/>
                </a:solidFill>
              </a:rPr>
              <a:t>LALR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3. </a:t>
            </a:r>
            <a:r>
              <a:rPr lang="zh-CN" altLang="en-US" dirty="0">
                <a:solidFill>
                  <a:schemeClr val="tx1"/>
                </a:solidFill>
              </a:rPr>
              <a:t>生成结构体</a:t>
            </a:r>
            <a:r>
              <a:rPr lang="en-US" altLang="zh-CN" dirty="0">
                <a:solidFill>
                  <a:schemeClr val="tx1"/>
                </a:solidFill>
              </a:rPr>
              <a:t>/AST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2889969" y="4654056"/>
            <a:ext cx="2225480" cy="172756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AP </a:t>
            </a:r>
            <a:r>
              <a:rPr lang="zh-CN" altLang="en-US" sz="2400" dirty="0">
                <a:solidFill>
                  <a:schemeClr val="tx1"/>
                </a:solidFill>
              </a:rPr>
              <a:t>代码生成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1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词法分析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文法分析 </a:t>
            </a:r>
            <a:r>
              <a:rPr lang="en-US" altLang="zh-CN" dirty="0">
                <a:solidFill>
                  <a:schemeClr val="tx1"/>
                </a:solidFill>
              </a:rPr>
              <a:t>LALR</a:t>
            </a: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生成</a:t>
            </a:r>
            <a:r>
              <a:rPr lang="en-US" altLang="zh-CN" dirty="0">
                <a:solidFill>
                  <a:schemeClr val="tx1"/>
                </a:solidFill>
              </a:rPr>
              <a:t>AST</a:t>
            </a:r>
            <a:r>
              <a:rPr lang="zh-CN" altLang="en-US" dirty="0">
                <a:solidFill>
                  <a:schemeClr val="tx1"/>
                </a:solidFill>
              </a:rPr>
              <a:t>并优化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生成代码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97" name="直接箭头连接符 96"/>
          <p:cNvCxnSpPr>
            <a:stCxn id="75" idx="3"/>
            <a:endCxn id="67" idx="1"/>
          </p:cNvCxnSpPr>
          <p:nvPr/>
        </p:nvCxnSpPr>
        <p:spPr>
          <a:xfrm flipV="1">
            <a:off x="5115449" y="5517838"/>
            <a:ext cx="38541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67" idx="3"/>
            <a:endCxn id="78" idx="1"/>
          </p:cNvCxnSpPr>
          <p:nvPr/>
        </p:nvCxnSpPr>
        <p:spPr>
          <a:xfrm>
            <a:off x="6959273" y="5517838"/>
            <a:ext cx="402604" cy="8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66" idx="3"/>
            <a:endCxn id="77" idx="1"/>
          </p:cNvCxnSpPr>
          <p:nvPr/>
        </p:nvCxnSpPr>
        <p:spPr>
          <a:xfrm>
            <a:off x="6945659" y="3055037"/>
            <a:ext cx="40351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65" idx="3"/>
            <a:endCxn id="76" idx="1"/>
          </p:cNvCxnSpPr>
          <p:nvPr/>
        </p:nvCxnSpPr>
        <p:spPr>
          <a:xfrm flipV="1">
            <a:off x="6946573" y="1640737"/>
            <a:ext cx="390810" cy="6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肘形连接符 115"/>
          <p:cNvCxnSpPr>
            <a:cxnSpLocks/>
            <a:stCxn id="69" idx="3"/>
            <a:endCxn id="65" idx="1"/>
          </p:cNvCxnSpPr>
          <p:nvPr/>
        </p:nvCxnSpPr>
        <p:spPr>
          <a:xfrm flipV="1">
            <a:off x="5110856" y="1647081"/>
            <a:ext cx="377307" cy="7273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肘形连接符 118"/>
          <p:cNvCxnSpPr>
            <a:stCxn id="69" idx="3"/>
            <a:endCxn id="66" idx="1"/>
          </p:cNvCxnSpPr>
          <p:nvPr/>
        </p:nvCxnSpPr>
        <p:spPr>
          <a:xfrm>
            <a:off x="5110856" y="2374392"/>
            <a:ext cx="376393" cy="6806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185D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2788" y="-68340"/>
            <a:ext cx="996732" cy="9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852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1"/>
          <p:cNvSpPr/>
          <p:nvPr/>
        </p:nvSpPr>
        <p:spPr>
          <a:xfrm>
            <a:off x="-4620" y="6160574"/>
            <a:ext cx="12203601" cy="376262"/>
          </a:xfrm>
          <a:custGeom>
            <a:avLst/>
            <a:gdLst/>
            <a:ahLst/>
            <a:cxnLst/>
            <a:rect l="l" t="t" r="r" b="b"/>
            <a:pathLst>
              <a:path w="11570822" h="356752">
                <a:moveTo>
                  <a:pt x="11570823" y="356752"/>
                </a:moveTo>
                <a:lnTo>
                  <a:pt x="0" y="356752"/>
                </a:lnTo>
                <a:lnTo>
                  <a:pt x="0" y="0"/>
                </a:lnTo>
                <a:lnTo>
                  <a:pt x="11570823" y="0"/>
                </a:lnTo>
                <a:lnTo>
                  <a:pt x="11570823" y="356752"/>
                </a:lnTo>
                <a:close/>
              </a:path>
            </a:pathLst>
          </a:custGeom>
          <a:solidFill>
            <a:srgbClr val="44546A"/>
          </a:solidFill>
        </p:spPr>
      </p:sp>
      <p:sp>
        <p:nvSpPr>
          <p:cNvPr id="53" name="Freeform 2"/>
          <p:cNvSpPr/>
          <p:nvPr/>
        </p:nvSpPr>
        <p:spPr>
          <a:xfrm>
            <a:off x="-8065" y="-9450"/>
            <a:ext cx="12203601" cy="6356955"/>
          </a:xfrm>
          <a:custGeom>
            <a:avLst/>
            <a:gdLst/>
            <a:ahLst/>
            <a:cxnLst/>
            <a:rect l="l" t="t" r="r" b="b"/>
            <a:pathLst>
              <a:path w="11570822" h="6027335">
                <a:moveTo>
                  <a:pt x="11570823" y="6027335"/>
                </a:moveTo>
                <a:lnTo>
                  <a:pt x="0" y="6027335"/>
                </a:lnTo>
                <a:lnTo>
                  <a:pt x="0" y="0"/>
                </a:lnTo>
                <a:lnTo>
                  <a:pt x="11570823" y="0"/>
                </a:lnTo>
                <a:lnTo>
                  <a:pt x="11570823" y="6027335"/>
                </a:lnTo>
                <a:close/>
              </a:path>
            </a:pathLst>
          </a:custGeom>
          <a:solidFill>
            <a:srgbClr val="16294C"/>
          </a:solidFill>
        </p:spPr>
      </p:sp>
      <p:grpSp>
        <p:nvGrpSpPr>
          <p:cNvPr id="54" name="Group 3"/>
          <p:cNvGrpSpPr/>
          <p:nvPr/>
        </p:nvGrpSpPr>
        <p:grpSpPr>
          <a:xfrm>
            <a:off x="3093653" y="2285443"/>
            <a:ext cx="6828269" cy="1764841"/>
            <a:chOff x="2931830" y="2166939"/>
            <a:chExt cx="6474211" cy="1673331"/>
          </a:xfrm>
        </p:grpSpPr>
        <p:sp>
          <p:nvSpPr>
            <p:cNvPr id="55" name="TextBox 54"/>
            <p:cNvSpPr txBox="1"/>
            <p:nvPr/>
          </p:nvSpPr>
          <p:spPr>
            <a:xfrm>
              <a:off x="5102421" y="2388388"/>
              <a:ext cx="4303620" cy="698114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latinLnBrk="1">
                <a:lnSpc>
                  <a:spcPct val="116199"/>
                </a:lnSpc>
              </a:pPr>
              <a:r>
                <a:rPr lang="zh-CN" altLang="en-US" sz="4400" dirty="0">
                  <a:solidFill>
                    <a:srgbClr val="FFFFFF"/>
                  </a:solidFill>
                  <a:latin typeface="Microsoft YaHei"/>
                  <a:ea typeface="Microsoft YaHei"/>
                </a:rPr>
                <a:t>系统设计与实现</a:t>
              </a:r>
              <a:endParaRPr lang="en-US" altLang="zh-CN" sz="2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931830" y="2166939"/>
              <a:ext cx="2502368" cy="1673331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10547" b="1" dirty="0">
                  <a:solidFill>
                    <a:srgbClr val="FFFFFF"/>
                  </a:solidFill>
                  <a:latin typeface="Microsoft YaHei"/>
                  <a:ea typeface="Microsoft YaHei"/>
                </a:rPr>
                <a:t>0</a:t>
              </a:r>
              <a:r>
                <a:rPr lang="en-US" altLang="zh-CN" sz="10547" b="1" dirty="0">
                  <a:solidFill>
                    <a:srgbClr val="FFFFFF"/>
                  </a:solidFill>
                  <a:latin typeface="Microsoft YaHei"/>
                  <a:ea typeface="Microsoft YaHei"/>
                </a:rPr>
                <a:t>2</a:t>
              </a:r>
              <a:endParaRPr lang="en-US" sz="116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102422" y="3334441"/>
              <a:ext cx="3686762" cy="184939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endParaRPr lang="en-US" sz="1160" dirty="0"/>
            </a:p>
          </p:txBody>
        </p:sp>
      </p:grpSp>
      <p:pic>
        <p:nvPicPr>
          <p:cNvPr id="9" name="Picture 4" descr="185D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788" y="128166"/>
            <a:ext cx="996732" cy="9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58301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"/>
          <p:cNvSpPr/>
          <p:nvPr/>
        </p:nvSpPr>
        <p:spPr>
          <a:xfrm>
            <a:off x="-4684" y="-9450"/>
            <a:ext cx="12192519" cy="658022"/>
          </a:xfrm>
          <a:custGeom>
            <a:avLst/>
            <a:gdLst/>
            <a:ahLst/>
            <a:cxnLst/>
            <a:rect l="l" t="t" r="r" b="b"/>
            <a:pathLst>
              <a:path w="11560314" h="623902">
                <a:moveTo>
                  <a:pt x="11560315" y="623903"/>
                </a:moveTo>
                <a:lnTo>
                  <a:pt x="0" y="623903"/>
                </a:lnTo>
                <a:lnTo>
                  <a:pt x="0" y="0"/>
                </a:lnTo>
                <a:lnTo>
                  <a:pt x="11560315" y="0"/>
                </a:lnTo>
                <a:lnTo>
                  <a:pt x="11560315" y="623903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137" name="Freeform 2"/>
          <p:cNvSpPr/>
          <p:nvPr/>
        </p:nvSpPr>
        <p:spPr>
          <a:xfrm>
            <a:off x="-536063" y="-5574"/>
            <a:ext cx="929979" cy="929979"/>
          </a:xfrm>
          <a:custGeom>
            <a:avLst/>
            <a:gdLst/>
            <a:ahLst/>
            <a:cxnLst/>
            <a:rect l="l" t="t" r="r" b="b"/>
            <a:pathLst>
              <a:path w="881758" h="881758">
                <a:moveTo>
                  <a:pt x="881758" y="440879"/>
                </a:moveTo>
                <a:cubicBezTo>
                  <a:pt x="881758" y="684371"/>
                  <a:pt x="684372" y="881757"/>
                  <a:pt x="440879" y="881757"/>
                </a:cubicBezTo>
                <a:cubicBezTo>
                  <a:pt x="197386" y="881757"/>
                  <a:pt x="0" y="684371"/>
                  <a:pt x="0" y="440879"/>
                </a:cubicBezTo>
                <a:cubicBezTo>
                  <a:pt x="0" y="197386"/>
                  <a:pt x="197386" y="0"/>
                  <a:pt x="440879" y="0"/>
                </a:cubicBezTo>
                <a:cubicBezTo>
                  <a:pt x="684372" y="0"/>
                  <a:pt x="881758" y="197386"/>
                  <a:pt x="881758" y="440879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138" name="TextBox 3"/>
          <p:cNvSpPr txBox="1"/>
          <p:nvPr/>
        </p:nvSpPr>
        <p:spPr>
          <a:xfrm>
            <a:off x="507626" y="88368"/>
            <a:ext cx="4123188" cy="468526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latinLnBrk="1">
              <a:lnSpc>
                <a:spcPct val="116199"/>
              </a:lnSpc>
            </a:pPr>
            <a:r>
              <a:rPr lang="zh-CN" altLang="en-US" sz="2800" dirty="0">
                <a:solidFill>
                  <a:srgbClr val="FFFFFF"/>
                </a:solidFill>
                <a:latin typeface="Microsoft YaHei"/>
                <a:ea typeface="Microsoft YaHei"/>
              </a:rPr>
              <a:t>系统设计与实现</a:t>
            </a:r>
            <a:endParaRPr lang="en-US" altLang="zh-CN" sz="1400" dirty="0"/>
          </a:p>
        </p:txBody>
      </p:sp>
      <p:sp>
        <p:nvSpPr>
          <p:cNvPr id="139" name="Freeform 4"/>
          <p:cNvSpPr/>
          <p:nvPr/>
        </p:nvSpPr>
        <p:spPr>
          <a:xfrm>
            <a:off x="1600" y="6728747"/>
            <a:ext cx="12192519" cy="139943"/>
          </a:xfrm>
          <a:custGeom>
            <a:avLst/>
            <a:gdLst/>
            <a:ahLst/>
            <a:cxnLst/>
            <a:rect l="l" t="t" r="r" b="b"/>
            <a:pathLst>
              <a:path w="11560314" h="132687">
                <a:moveTo>
                  <a:pt x="11560314" y="132686"/>
                </a:moveTo>
                <a:lnTo>
                  <a:pt x="0" y="132686"/>
                </a:lnTo>
                <a:lnTo>
                  <a:pt x="0" y="0"/>
                </a:lnTo>
                <a:lnTo>
                  <a:pt x="11560314" y="0"/>
                </a:lnTo>
                <a:lnTo>
                  <a:pt x="11560314" y="132686"/>
                </a:lnTo>
                <a:close/>
              </a:path>
            </a:pathLst>
          </a:custGeom>
          <a:solidFill>
            <a:srgbClr val="16294C"/>
          </a:solidFill>
        </p:spPr>
      </p:sp>
      <p:pic>
        <p:nvPicPr>
          <p:cNvPr id="6" name="Picture 4" descr="185D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2788" y="-68340"/>
            <a:ext cx="996732" cy="9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直接连接符 14">
            <a:extLst>
              <a:ext uri="{FF2B5EF4-FFF2-40B4-BE49-F238E27FC236}">
                <a16:creationId xmlns:a16="http://schemas.microsoft.com/office/drawing/2014/main" id="{81BB73FD-45D2-0E48-8D88-3A30D06CC6D9}"/>
              </a:ext>
            </a:extLst>
          </p:cNvPr>
          <p:cNvCxnSpPr/>
          <p:nvPr/>
        </p:nvCxnSpPr>
        <p:spPr>
          <a:xfrm>
            <a:off x="1918902" y="1979963"/>
            <a:ext cx="5069492" cy="0"/>
          </a:xfrm>
          <a:prstGeom prst="line">
            <a:avLst/>
          </a:prstGeom>
          <a:ln w="2222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EEDF715-1E82-554F-A8D8-901809EBAD88}"/>
              </a:ext>
            </a:extLst>
          </p:cNvPr>
          <p:cNvSpPr txBox="1"/>
          <p:nvPr/>
        </p:nvSpPr>
        <p:spPr>
          <a:xfrm>
            <a:off x="1918903" y="1493994"/>
            <a:ext cx="5069492" cy="4482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kumimoji="1" lang="zh-CN" altLang="en-US" sz="2000" dirty="0"/>
              <a:t>本部分内容按以下顺序展开：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D2E13A9D-1EA0-3D4C-8EC4-DD82993358F8}"/>
              </a:ext>
            </a:extLst>
          </p:cNvPr>
          <p:cNvSpPr txBox="1"/>
          <p:nvPr/>
        </p:nvSpPr>
        <p:spPr>
          <a:xfrm>
            <a:off x="2052755" y="2213225"/>
            <a:ext cx="4813738" cy="2543068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TP</a:t>
            </a:r>
            <a:r>
              <a:rPr kumimoji="1" lang="zh-CN" altLang="en-US" dirty="0"/>
              <a:t>与</a:t>
            </a:r>
            <a:r>
              <a:rPr kumimoji="1" lang="en-US" altLang="zh-CN" dirty="0"/>
              <a:t>AP</a:t>
            </a:r>
            <a:r>
              <a:rPr kumimoji="1" lang="zh-CN" altLang="en-US" dirty="0"/>
              <a:t>模式的关系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TP</a:t>
            </a:r>
            <a:r>
              <a:rPr kumimoji="1" lang="zh-CN" altLang="en-US" dirty="0"/>
              <a:t>模式文法产生式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TP</a:t>
            </a:r>
            <a:r>
              <a:rPr kumimoji="1" lang="zh-CN" altLang="en-US" dirty="0"/>
              <a:t>流程示例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两种数据查询技术的对比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AP</a:t>
            </a:r>
            <a:r>
              <a:rPr kumimoji="1" lang="zh-CN" altLang="en-US" dirty="0"/>
              <a:t>模式文法产生式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AP</a:t>
            </a:r>
            <a:r>
              <a:rPr kumimoji="1" lang="zh-CN" altLang="en-US" dirty="0"/>
              <a:t>流程示例</a:t>
            </a:r>
          </a:p>
        </p:txBody>
      </p:sp>
      <p:grpSp>
        <p:nvGrpSpPr>
          <p:cNvPr id="192" name="组合 19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7A4631C-4BB3-574A-8B19-76902AF1B616}"/>
              </a:ext>
            </a:extLst>
          </p:cNvPr>
          <p:cNvGrpSpPr>
            <a:grpSpLocks noChangeAspect="1"/>
          </p:cNvGrpSpPr>
          <p:nvPr/>
        </p:nvGrpSpPr>
        <p:grpSpPr>
          <a:xfrm>
            <a:off x="7939589" y="3483437"/>
            <a:ext cx="2493564" cy="1808451"/>
            <a:chOff x="3546475" y="1568451"/>
            <a:chExt cx="5130800" cy="3721100"/>
          </a:xfrm>
        </p:grpSpPr>
        <p:sp>
          <p:nvSpPr>
            <p:cNvPr id="193" name="íṥḷíďe">
              <a:extLst>
                <a:ext uri="{FF2B5EF4-FFF2-40B4-BE49-F238E27FC236}">
                  <a16:creationId xmlns:a16="http://schemas.microsoft.com/office/drawing/2014/main" id="{8EC0923E-884E-F44A-BD35-151230836F2D}"/>
                </a:ext>
              </a:extLst>
            </p:cNvPr>
            <p:cNvSpPr/>
            <p:nvPr/>
          </p:nvSpPr>
          <p:spPr bwMode="auto">
            <a:xfrm>
              <a:off x="7172325" y="4003676"/>
              <a:ext cx="1504950" cy="1285875"/>
            </a:xfrm>
            <a:custGeom>
              <a:avLst/>
              <a:gdLst>
                <a:gd name="T0" fmla="*/ 76 w 88"/>
                <a:gd name="T1" fmla="*/ 13 h 75"/>
                <a:gd name="T2" fmla="*/ 61 w 88"/>
                <a:gd name="T3" fmla="*/ 13 h 75"/>
                <a:gd name="T4" fmla="*/ 61 w 88"/>
                <a:gd name="T5" fmla="*/ 0 h 75"/>
                <a:gd name="T6" fmla="*/ 30 w 88"/>
                <a:gd name="T7" fmla="*/ 0 h 75"/>
                <a:gd name="T8" fmla="*/ 0 w 88"/>
                <a:gd name="T9" fmla="*/ 0 h 75"/>
                <a:gd name="T10" fmla="*/ 0 w 88"/>
                <a:gd name="T11" fmla="*/ 75 h 75"/>
                <a:gd name="T12" fmla="*/ 30 w 88"/>
                <a:gd name="T13" fmla="*/ 75 h 75"/>
                <a:gd name="T14" fmla="*/ 61 w 88"/>
                <a:gd name="T15" fmla="*/ 75 h 75"/>
                <a:gd name="T16" fmla="*/ 61 w 88"/>
                <a:gd name="T17" fmla="*/ 69 h 75"/>
                <a:gd name="T18" fmla="*/ 76 w 88"/>
                <a:gd name="T19" fmla="*/ 69 h 75"/>
                <a:gd name="T20" fmla="*/ 88 w 88"/>
                <a:gd name="T21" fmla="*/ 57 h 75"/>
                <a:gd name="T22" fmla="*/ 88 w 88"/>
                <a:gd name="T23" fmla="*/ 26 h 75"/>
                <a:gd name="T24" fmla="*/ 76 w 88"/>
                <a:gd name="T25" fmla="*/ 13 h 75"/>
                <a:gd name="T26" fmla="*/ 81 w 88"/>
                <a:gd name="T27" fmla="*/ 57 h 75"/>
                <a:gd name="T28" fmla="*/ 76 w 88"/>
                <a:gd name="T29" fmla="*/ 63 h 75"/>
                <a:gd name="T30" fmla="*/ 61 w 88"/>
                <a:gd name="T31" fmla="*/ 63 h 75"/>
                <a:gd name="T32" fmla="*/ 61 w 88"/>
                <a:gd name="T33" fmla="*/ 20 h 75"/>
                <a:gd name="T34" fmla="*/ 76 w 88"/>
                <a:gd name="T35" fmla="*/ 20 h 75"/>
                <a:gd name="T36" fmla="*/ 81 w 88"/>
                <a:gd name="T37" fmla="*/ 26 h 75"/>
                <a:gd name="T38" fmla="*/ 81 w 88"/>
                <a:gd name="T39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8" h="75">
                  <a:moveTo>
                    <a:pt x="76" y="13"/>
                  </a:moveTo>
                  <a:cubicBezTo>
                    <a:pt x="61" y="13"/>
                    <a:pt x="61" y="13"/>
                    <a:pt x="61" y="13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61" y="69"/>
                    <a:pt x="61" y="69"/>
                    <a:pt x="61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82" y="69"/>
                    <a:pt x="88" y="64"/>
                    <a:pt x="88" y="57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19"/>
                    <a:pt x="82" y="13"/>
                    <a:pt x="76" y="13"/>
                  </a:cubicBezTo>
                  <a:close/>
                  <a:moveTo>
                    <a:pt x="81" y="57"/>
                  </a:moveTo>
                  <a:cubicBezTo>
                    <a:pt x="81" y="60"/>
                    <a:pt x="79" y="63"/>
                    <a:pt x="76" y="63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9" y="20"/>
                    <a:pt x="81" y="22"/>
                    <a:pt x="81" y="26"/>
                  </a:cubicBezTo>
                  <a:lnTo>
                    <a:pt x="81" y="57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îṩlïḋe">
              <a:extLst>
                <a:ext uri="{FF2B5EF4-FFF2-40B4-BE49-F238E27FC236}">
                  <a16:creationId xmlns:a16="http://schemas.microsoft.com/office/drawing/2014/main" id="{06E91BC4-AB0E-4641-BF1E-BB9D92AB9917}"/>
                </a:ext>
              </a:extLst>
            </p:cNvPr>
            <p:cNvSpPr/>
            <p:nvPr/>
          </p:nvSpPr>
          <p:spPr bwMode="auto">
            <a:xfrm>
              <a:off x="5068888" y="4843463"/>
              <a:ext cx="1368425" cy="446088"/>
            </a:xfrm>
            <a:custGeom>
              <a:avLst/>
              <a:gdLst>
                <a:gd name="T0" fmla="*/ 787 w 862"/>
                <a:gd name="T1" fmla="*/ 216 h 281"/>
                <a:gd name="T2" fmla="*/ 787 w 862"/>
                <a:gd name="T3" fmla="*/ 0 h 281"/>
                <a:gd name="T4" fmla="*/ 86 w 862"/>
                <a:gd name="T5" fmla="*/ 0 h 281"/>
                <a:gd name="T6" fmla="*/ 86 w 862"/>
                <a:gd name="T7" fmla="*/ 216 h 281"/>
                <a:gd name="T8" fmla="*/ 0 w 862"/>
                <a:gd name="T9" fmla="*/ 216 h 281"/>
                <a:gd name="T10" fmla="*/ 0 w 862"/>
                <a:gd name="T11" fmla="*/ 281 h 281"/>
                <a:gd name="T12" fmla="*/ 862 w 862"/>
                <a:gd name="T13" fmla="*/ 281 h 281"/>
                <a:gd name="T14" fmla="*/ 862 w 862"/>
                <a:gd name="T15" fmla="*/ 216 h 281"/>
                <a:gd name="T16" fmla="*/ 787 w 862"/>
                <a:gd name="T17" fmla="*/ 216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2" h="281">
                  <a:moveTo>
                    <a:pt x="787" y="216"/>
                  </a:moveTo>
                  <a:lnTo>
                    <a:pt x="787" y="0"/>
                  </a:lnTo>
                  <a:lnTo>
                    <a:pt x="86" y="0"/>
                  </a:lnTo>
                  <a:lnTo>
                    <a:pt x="86" y="216"/>
                  </a:lnTo>
                  <a:lnTo>
                    <a:pt x="0" y="216"/>
                  </a:lnTo>
                  <a:lnTo>
                    <a:pt x="0" y="281"/>
                  </a:lnTo>
                  <a:lnTo>
                    <a:pt x="862" y="281"/>
                  </a:lnTo>
                  <a:lnTo>
                    <a:pt x="862" y="216"/>
                  </a:lnTo>
                  <a:lnTo>
                    <a:pt x="787" y="216"/>
                  </a:lnTo>
                  <a:close/>
                </a:path>
              </a:pathLst>
            </a:custGeom>
            <a:solidFill>
              <a:srgbClr val="172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íŝlîďé">
              <a:extLst>
                <a:ext uri="{FF2B5EF4-FFF2-40B4-BE49-F238E27FC236}">
                  <a16:creationId xmlns:a16="http://schemas.microsoft.com/office/drawing/2014/main" id="{6E6F4393-393B-EF4B-A312-7865D453E315}"/>
                </a:ext>
              </a:extLst>
            </p:cNvPr>
            <p:cNvSpPr/>
            <p:nvPr/>
          </p:nvSpPr>
          <p:spPr bwMode="auto">
            <a:xfrm>
              <a:off x="3546475" y="4346576"/>
              <a:ext cx="3557588" cy="428625"/>
            </a:xfrm>
            <a:custGeom>
              <a:avLst/>
              <a:gdLst>
                <a:gd name="T0" fmla="*/ 0 w 208"/>
                <a:gd name="T1" fmla="*/ 16 h 25"/>
                <a:gd name="T2" fmla="*/ 9 w 208"/>
                <a:gd name="T3" fmla="*/ 25 h 25"/>
                <a:gd name="T4" fmla="*/ 208 w 208"/>
                <a:gd name="T5" fmla="*/ 25 h 25"/>
                <a:gd name="T6" fmla="*/ 208 w 208"/>
                <a:gd name="T7" fmla="*/ 0 h 25"/>
                <a:gd name="T8" fmla="*/ 0 w 208"/>
                <a:gd name="T9" fmla="*/ 0 h 25"/>
                <a:gd name="T10" fmla="*/ 0 w 208"/>
                <a:gd name="T11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8" h="25">
                  <a:moveTo>
                    <a:pt x="0" y="16"/>
                  </a:moveTo>
                  <a:cubicBezTo>
                    <a:pt x="0" y="21"/>
                    <a:pt x="4" y="25"/>
                    <a:pt x="9" y="25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172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îṡļîdè">
              <a:extLst>
                <a:ext uri="{FF2B5EF4-FFF2-40B4-BE49-F238E27FC236}">
                  <a16:creationId xmlns:a16="http://schemas.microsoft.com/office/drawing/2014/main" id="{855D71C7-C402-AA40-9798-86E7F011D19D}"/>
                </a:ext>
              </a:extLst>
            </p:cNvPr>
            <p:cNvSpPr/>
            <p:nvPr/>
          </p:nvSpPr>
          <p:spPr bwMode="auto">
            <a:xfrm>
              <a:off x="3546475" y="1568451"/>
              <a:ext cx="4430713" cy="2727325"/>
            </a:xfrm>
            <a:custGeom>
              <a:avLst/>
              <a:gdLst>
                <a:gd name="T0" fmla="*/ 250 w 259"/>
                <a:gd name="T1" fmla="*/ 0 h 159"/>
                <a:gd name="T2" fmla="*/ 9 w 259"/>
                <a:gd name="T3" fmla="*/ 0 h 159"/>
                <a:gd name="T4" fmla="*/ 0 w 259"/>
                <a:gd name="T5" fmla="*/ 8 h 159"/>
                <a:gd name="T6" fmla="*/ 0 w 259"/>
                <a:gd name="T7" fmla="*/ 159 h 159"/>
                <a:gd name="T8" fmla="*/ 208 w 259"/>
                <a:gd name="T9" fmla="*/ 159 h 159"/>
                <a:gd name="T10" fmla="*/ 208 w 259"/>
                <a:gd name="T11" fmla="*/ 146 h 159"/>
                <a:gd name="T12" fmla="*/ 10 w 259"/>
                <a:gd name="T13" fmla="*/ 146 h 159"/>
                <a:gd name="T14" fmla="*/ 10 w 259"/>
                <a:gd name="T15" fmla="*/ 12 h 159"/>
                <a:gd name="T16" fmla="*/ 249 w 259"/>
                <a:gd name="T17" fmla="*/ 12 h 159"/>
                <a:gd name="T18" fmla="*/ 249 w 259"/>
                <a:gd name="T19" fmla="*/ 138 h 159"/>
                <a:gd name="T20" fmla="*/ 259 w 259"/>
                <a:gd name="T21" fmla="*/ 138 h 159"/>
                <a:gd name="T22" fmla="*/ 259 w 259"/>
                <a:gd name="T23" fmla="*/ 8 h 159"/>
                <a:gd name="T24" fmla="*/ 250 w 259"/>
                <a:gd name="T25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" h="159">
                  <a:moveTo>
                    <a:pt x="25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208" y="159"/>
                    <a:pt x="208" y="159"/>
                    <a:pt x="208" y="159"/>
                  </a:cubicBezTo>
                  <a:cubicBezTo>
                    <a:pt x="208" y="146"/>
                    <a:pt x="208" y="146"/>
                    <a:pt x="208" y="146"/>
                  </a:cubicBezTo>
                  <a:cubicBezTo>
                    <a:pt x="10" y="146"/>
                    <a:pt x="10" y="146"/>
                    <a:pt x="10" y="14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249" y="12"/>
                    <a:pt x="249" y="12"/>
                    <a:pt x="249" y="12"/>
                  </a:cubicBezTo>
                  <a:cubicBezTo>
                    <a:pt x="249" y="138"/>
                    <a:pt x="249" y="138"/>
                    <a:pt x="249" y="138"/>
                  </a:cubicBezTo>
                  <a:cubicBezTo>
                    <a:pt x="259" y="138"/>
                    <a:pt x="259" y="138"/>
                    <a:pt x="259" y="13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4"/>
                    <a:pt x="255" y="0"/>
                    <a:pt x="250" y="0"/>
                  </a:cubicBezTo>
                  <a:close/>
                </a:path>
              </a:pathLst>
            </a:custGeom>
            <a:solidFill>
              <a:srgbClr val="172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iŝļïḍé">
              <a:extLst>
                <a:ext uri="{FF2B5EF4-FFF2-40B4-BE49-F238E27FC236}">
                  <a16:creationId xmlns:a16="http://schemas.microsoft.com/office/drawing/2014/main" id="{D2F18F09-AA30-B547-8B39-03FFB292D8A1}"/>
                </a:ext>
              </a:extLst>
            </p:cNvPr>
            <p:cNvSpPr/>
            <p:nvPr/>
          </p:nvSpPr>
          <p:spPr bwMode="auto">
            <a:xfrm>
              <a:off x="4025900" y="2700338"/>
              <a:ext cx="3471863" cy="68263"/>
            </a:xfrm>
            <a:prstGeom prst="rect">
              <a:avLst/>
            </a:prstGeom>
            <a:solidFill>
              <a:srgbClr val="172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ïśḻîḑé">
              <a:extLst>
                <a:ext uri="{FF2B5EF4-FFF2-40B4-BE49-F238E27FC236}">
                  <a16:creationId xmlns:a16="http://schemas.microsoft.com/office/drawing/2014/main" id="{E4ABECAB-B601-B447-868C-FAD68F054DE0}"/>
                </a:ext>
              </a:extLst>
            </p:cNvPr>
            <p:cNvSpPr/>
            <p:nvPr/>
          </p:nvSpPr>
          <p:spPr bwMode="auto">
            <a:xfrm>
              <a:off x="4025900" y="2990851"/>
              <a:ext cx="3471863" cy="85725"/>
            </a:xfrm>
            <a:prstGeom prst="rect">
              <a:avLst/>
            </a:prstGeom>
            <a:solidFill>
              <a:srgbClr val="172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íṧľîḍè">
              <a:extLst>
                <a:ext uri="{FF2B5EF4-FFF2-40B4-BE49-F238E27FC236}">
                  <a16:creationId xmlns:a16="http://schemas.microsoft.com/office/drawing/2014/main" id="{1F3B94BC-C3BE-2643-B704-66A6F96C74BE}"/>
                </a:ext>
              </a:extLst>
            </p:cNvPr>
            <p:cNvSpPr/>
            <p:nvPr/>
          </p:nvSpPr>
          <p:spPr bwMode="auto">
            <a:xfrm>
              <a:off x="4025900" y="3300413"/>
              <a:ext cx="3471863" cy="68263"/>
            </a:xfrm>
            <a:prstGeom prst="rect">
              <a:avLst/>
            </a:prstGeom>
            <a:solidFill>
              <a:srgbClr val="172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ísľïḍè">
              <a:extLst>
                <a:ext uri="{FF2B5EF4-FFF2-40B4-BE49-F238E27FC236}">
                  <a16:creationId xmlns:a16="http://schemas.microsoft.com/office/drawing/2014/main" id="{7CADE618-1CD3-4A45-A9A2-6F68C8ABBC9A}"/>
                </a:ext>
              </a:extLst>
            </p:cNvPr>
            <p:cNvSpPr/>
            <p:nvPr/>
          </p:nvSpPr>
          <p:spPr bwMode="auto">
            <a:xfrm>
              <a:off x="4025900" y="3592513"/>
              <a:ext cx="3471863" cy="85725"/>
            </a:xfrm>
            <a:prstGeom prst="rect">
              <a:avLst/>
            </a:prstGeom>
            <a:solidFill>
              <a:srgbClr val="172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îšḷiḑe">
              <a:extLst>
                <a:ext uri="{FF2B5EF4-FFF2-40B4-BE49-F238E27FC236}">
                  <a16:creationId xmlns:a16="http://schemas.microsoft.com/office/drawing/2014/main" id="{3845DD31-3AFA-0C43-A6DD-F51190F59386}"/>
                </a:ext>
              </a:extLst>
            </p:cNvPr>
            <p:cNvSpPr/>
            <p:nvPr/>
          </p:nvSpPr>
          <p:spPr bwMode="auto">
            <a:xfrm>
              <a:off x="7292975" y="2201863"/>
              <a:ext cx="222250" cy="327025"/>
            </a:xfrm>
            <a:custGeom>
              <a:avLst/>
              <a:gdLst>
                <a:gd name="T0" fmla="*/ 9 w 13"/>
                <a:gd name="T1" fmla="*/ 13 h 19"/>
                <a:gd name="T2" fmla="*/ 13 w 13"/>
                <a:gd name="T3" fmla="*/ 11 h 19"/>
                <a:gd name="T4" fmla="*/ 0 w 13"/>
                <a:gd name="T5" fmla="*/ 0 h 19"/>
                <a:gd name="T6" fmla="*/ 4 w 13"/>
                <a:gd name="T7" fmla="*/ 17 h 19"/>
                <a:gd name="T8" fmla="*/ 7 w 13"/>
                <a:gd name="T9" fmla="*/ 14 h 19"/>
                <a:gd name="T10" fmla="*/ 10 w 13"/>
                <a:gd name="T11" fmla="*/ 18 h 19"/>
                <a:gd name="T12" fmla="*/ 11 w 13"/>
                <a:gd name="T13" fmla="*/ 19 h 19"/>
                <a:gd name="T14" fmla="*/ 12 w 13"/>
                <a:gd name="T15" fmla="*/ 19 h 19"/>
                <a:gd name="T16" fmla="*/ 12 w 13"/>
                <a:gd name="T17" fmla="*/ 17 h 19"/>
                <a:gd name="T18" fmla="*/ 9 w 13"/>
                <a:gd name="T19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9">
                  <a:moveTo>
                    <a:pt x="9" y="13"/>
                  </a:moveTo>
                  <a:cubicBezTo>
                    <a:pt x="13" y="11"/>
                    <a:pt x="13" y="11"/>
                    <a:pt x="13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2" y="19"/>
                    <a:pt x="12" y="19"/>
                  </a:cubicBezTo>
                  <a:cubicBezTo>
                    <a:pt x="12" y="18"/>
                    <a:pt x="12" y="18"/>
                    <a:pt x="12" y="17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172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ïŝļíḋè">
              <a:extLst>
                <a:ext uri="{FF2B5EF4-FFF2-40B4-BE49-F238E27FC236}">
                  <a16:creationId xmlns:a16="http://schemas.microsoft.com/office/drawing/2014/main" id="{728EB232-AF5A-9242-A2EA-41CDED90B140}"/>
                </a:ext>
              </a:extLst>
            </p:cNvPr>
            <p:cNvSpPr/>
            <p:nvPr/>
          </p:nvSpPr>
          <p:spPr bwMode="auto">
            <a:xfrm>
              <a:off x="4573588" y="2168526"/>
              <a:ext cx="2376488" cy="17145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489083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"/>
          <p:cNvSpPr/>
          <p:nvPr/>
        </p:nvSpPr>
        <p:spPr>
          <a:xfrm>
            <a:off x="-4684" y="-9450"/>
            <a:ext cx="12192519" cy="658022"/>
          </a:xfrm>
          <a:custGeom>
            <a:avLst/>
            <a:gdLst/>
            <a:ahLst/>
            <a:cxnLst/>
            <a:rect l="l" t="t" r="r" b="b"/>
            <a:pathLst>
              <a:path w="11560314" h="623902">
                <a:moveTo>
                  <a:pt x="11560315" y="623903"/>
                </a:moveTo>
                <a:lnTo>
                  <a:pt x="0" y="623903"/>
                </a:lnTo>
                <a:lnTo>
                  <a:pt x="0" y="0"/>
                </a:lnTo>
                <a:lnTo>
                  <a:pt x="11560315" y="0"/>
                </a:lnTo>
                <a:lnTo>
                  <a:pt x="11560315" y="623903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137" name="Freeform 2"/>
          <p:cNvSpPr/>
          <p:nvPr/>
        </p:nvSpPr>
        <p:spPr>
          <a:xfrm>
            <a:off x="-536063" y="-5574"/>
            <a:ext cx="929979" cy="929979"/>
          </a:xfrm>
          <a:custGeom>
            <a:avLst/>
            <a:gdLst/>
            <a:ahLst/>
            <a:cxnLst/>
            <a:rect l="l" t="t" r="r" b="b"/>
            <a:pathLst>
              <a:path w="881758" h="881758">
                <a:moveTo>
                  <a:pt x="881758" y="440879"/>
                </a:moveTo>
                <a:cubicBezTo>
                  <a:pt x="881758" y="684371"/>
                  <a:pt x="684372" y="881757"/>
                  <a:pt x="440879" y="881757"/>
                </a:cubicBezTo>
                <a:cubicBezTo>
                  <a:pt x="197386" y="881757"/>
                  <a:pt x="0" y="684371"/>
                  <a:pt x="0" y="440879"/>
                </a:cubicBezTo>
                <a:cubicBezTo>
                  <a:pt x="0" y="197386"/>
                  <a:pt x="197386" y="0"/>
                  <a:pt x="440879" y="0"/>
                </a:cubicBezTo>
                <a:cubicBezTo>
                  <a:pt x="684372" y="0"/>
                  <a:pt x="881758" y="197386"/>
                  <a:pt x="881758" y="440879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138" name="TextBox 3"/>
          <p:cNvSpPr txBox="1"/>
          <p:nvPr/>
        </p:nvSpPr>
        <p:spPr>
          <a:xfrm>
            <a:off x="507626" y="110874"/>
            <a:ext cx="4123188" cy="4235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latinLnBrk="1">
              <a:lnSpc>
                <a:spcPct val="116199"/>
              </a:lnSpc>
            </a:pPr>
            <a:r>
              <a:rPr lang="en-US" sz="2531" dirty="0">
                <a:solidFill>
                  <a:srgbClr val="FFFFFF"/>
                </a:solidFill>
                <a:latin typeface="Microsoft YaHei"/>
                <a:ea typeface="Microsoft YaHei"/>
              </a:rPr>
              <a:t>TP</a:t>
            </a:r>
            <a:r>
              <a:rPr lang="zh-CN" altLang="en-US" sz="2531" dirty="0">
                <a:solidFill>
                  <a:srgbClr val="FFFFFF"/>
                </a:solidFill>
                <a:latin typeface="Microsoft YaHei"/>
                <a:ea typeface="Microsoft YaHei"/>
              </a:rPr>
              <a:t>与</a:t>
            </a:r>
            <a:r>
              <a:rPr lang="en-US" sz="2531" dirty="0">
                <a:solidFill>
                  <a:srgbClr val="FFFFFF"/>
                </a:solidFill>
                <a:latin typeface="Microsoft YaHei"/>
                <a:ea typeface="Microsoft YaHei"/>
              </a:rPr>
              <a:t>AP</a:t>
            </a:r>
            <a:r>
              <a:rPr lang="zh-CN" altLang="en-US" sz="2531" dirty="0">
                <a:solidFill>
                  <a:srgbClr val="FFFFFF"/>
                </a:solidFill>
                <a:latin typeface="Microsoft YaHei"/>
                <a:ea typeface="Microsoft YaHei"/>
              </a:rPr>
              <a:t>模式的关系</a:t>
            </a:r>
          </a:p>
        </p:txBody>
      </p:sp>
      <p:sp>
        <p:nvSpPr>
          <p:cNvPr id="139" name="Freeform 4"/>
          <p:cNvSpPr/>
          <p:nvPr/>
        </p:nvSpPr>
        <p:spPr>
          <a:xfrm>
            <a:off x="1600" y="6728747"/>
            <a:ext cx="12192519" cy="139943"/>
          </a:xfrm>
          <a:custGeom>
            <a:avLst/>
            <a:gdLst/>
            <a:ahLst/>
            <a:cxnLst/>
            <a:rect l="l" t="t" r="r" b="b"/>
            <a:pathLst>
              <a:path w="11560314" h="132687">
                <a:moveTo>
                  <a:pt x="11560314" y="132686"/>
                </a:moveTo>
                <a:lnTo>
                  <a:pt x="0" y="132686"/>
                </a:lnTo>
                <a:lnTo>
                  <a:pt x="0" y="0"/>
                </a:lnTo>
                <a:lnTo>
                  <a:pt x="11560314" y="0"/>
                </a:lnTo>
                <a:lnTo>
                  <a:pt x="11560314" y="132686"/>
                </a:lnTo>
                <a:close/>
              </a:path>
            </a:pathLst>
          </a:custGeom>
          <a:solidFill>
            <a:srgbClr val="16294C"/>
          </a:solidFill>
        </p:spPr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0B0546-EB86-1845-9917-F363C38EAFDE}"/>
              </a:ext>
            </a:extLst>
          </p:cNvPr>
          <p:cNvSpPr txBox="1"/>
          <p:nvPr/>
        </p:nvSpPr>
        <p:spPr>
          <a:xfrm>
            <a:off x="6641277" y="1732097"/>
            <a:ext cx="5023944" cy="2543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流程概括如下：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从后端获取</a:t>
            </a:r>
            <a:r>
              <a:rPr kumimoji="1" lang="en-US" altLang="zh-CN" dirty="0"/>
              <a:t>SQL</a:t>
            </a:r>
            <a:r>
              <a:rPr kumimoji="1" lang="zh-CN" altLang="en-US" dirty="0"/>
              <a:t>语句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通过词法分析获取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序列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根据文法产生式进行文法分析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各模式进行相应处理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将处理结果转交后端继续流程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147EE8-4985-1840-AA5B-70500338F072}"/>
              </a:ext>
            </a:extLst>
          </p:cNvPr>
          <p:cNvSpPr txBox="1"/>
          <p:nvPr/>
        </p:nvSpPr>
        <p:spPr>
          <a:xfrm>
            <a:off x="1325439" y="5097220"/>
            <a:ext cx="8812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只有词法分析过程在两模式中是完全相同的。</a:t>
            </a:r>
            <a:endParaRPr kumimoji="1" lang="en-US" altLang="zh-CN" dirty="0"/>
          </a:p>
          <a:p>
            <a:r>
              <a:rPr kumimoji="1" lang="zh-CN" altLang="en-US" dirty="0"/>
              <a:t>文法分析的代码根据项目的产生式及语义过程使用</a:t>
            </a:r>
            <a:r>
              <a:rPr kumimoji="1" lang="en-US" altLang="zh-CN" dirty="0">
                <a:hlinkClick r:id="rId3"/>
              </a:rPr>
              <a:t>RulesTranslator</a:t>
            </a:r>
            <a:r>
              <a:rPr kumimoji="1" lang="zh-CN" altLang="en-US" dirty="0"/>
              <a:t>项目生成。</a:t>
            </a:r>
          </a:p>
        </p:txBody>
      </p:sp>
      <p:pic>
        <p:nvPicPr>
          <p:cNvPr id="10" name="Picture 4" descr="185D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2788" y="-68340"/>
            <a:ext cx="996732" cy="9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组合 46">
            <a:extLst>
              <a:ext uri="{FF2B5EF4-FFF2-40B4-BE49-F238E27FC236}">
                <a16:creationId xmlns:a16="http://schemas.microsoft.com/office/drawing/2014/main" id="{A98A6497-BB1D-0B48-BCAE-39338CE7FFC8}"/>
              </a:ext>
            </a:extLst>
          </p:cNvPr>
          <p:cNvGrpSpPr/>
          <p:nvPr/>
        </p:nvGrpSpPr>
        <p:grpSpPr>
          <a:xfrm>
            <a:off x="1040626" y="1160794"/>
            <a:ext cx="4475731" cy="3435469"/>
            <a:chOff x="5207805" y="1742264"/>
            <a:chExt cx="4038503" cy="3099863"/>
          </a:xfrm>
        </p:grpSpPr>
        <p:sp>
          <p:nvSpPr>
            <p:cNvPr id="48" name="圆角矩形 47">
              <a:extLst>
                <a:ext uri="{FF2B5EF4-FFF2-40B4-BE49-F238E27FC236}">
                  <a16:creationId xmlns:a16="http://schemas.microsoft.com/office/drawing/2014/main" id="{59465E96-92D6-8D4B-8138-A675CC4DC880}"/>
                </a:ext>
              </a:extLst>
            </p:cNvPr>
            <p:cNvSpPr/>
            <p:nvPr/>
          </p:nvSpPr>
          <p:spPr>
            <a:xfrm>
              <a:off x="5207805" y="3058821"/>
              <a:ext cx="883770" cy="692512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数据库后端获取</a:t>
              </a:r>
              <a:r>
                <a:rPr lang="en-US" altLang="zh-CN" sz="1200" dirty="0">
                  <a:solidFill>
                    <a:schemeClr val="tx1"/>
                  </a:solidFill>
                </a:rPr>
                <a:t>SQL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直接箭头连接符 7">
              <a:extLst>
                <a:ext uri="{FF2B5EF4-FFF2-40B4-BE49-F238E27FC236}">
                  <a16:creationId xmlns:a16="http://schemas.microsoft.com/office/drawing/2014/main" id="{D5DE9CFE-C78A-9E4D-8C48-8FA3AAAF72AD}"/>
                </a:ext>
              </a:extLst>
            </p:cNvPr>
            <p:cNvCxnSpPr>
              <a:endCxn id="48" idx="0"/>
            </p:cNvCxnSpPr>
            <p:nvPr/>
          </p:nvCxnSpPr>
          <p:spPr>
            <a:xfrm flipH="1">
              <a:off x="5649690" y="2781033"/>
              <a:ext cx="5658" cy="2777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肘形连接符 49">
              <a:extLst>
                <a:ext uri="{FF2B5EF4-FFF2-40B4-BE49-F238E27FC236}">
                  <a16:creationId xmlns:a16="http://schemas.microsoft.com/office/drawing/2014/main" id="{2BDF656D-1D85-724A-BED0-A168BC9B2059}"/>
                </a:ext>
              </a:extLst>
            </p:cNvPr>
            <p:cNvCxnSpPr>
              <a:stCxn id="48" idx="3"/>
              <a:endCxn id="55" idx="1"/>
            </p:cNvCxnSpPr>
            <p:nvPr/>
          </p:nvCxnSpPr>
          <p:spPr>
            <a:xfrm flipV="1">
              <a:off x="6091575" y="2529258"/>
              <a:ext cx="449980" cy="875819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肘形连接符 50">
              <a:extLst>
                <a:ext uri="{FF2B5EF4-FFF2-40B4-BE49-F238E27FC236}">
                  <a16:creationId xmlns:a16="http://schemas.microsoft.com/office/drawing/2014/main" id="{C50FF851-882E-FD4B-A51D-12686B596D6D}"/>
                </a:ext>
              </a:extLst>
            </p:cNvPr>
            <p:cNvCxnSpPr>
              <a:stCxn id="48" idx="3"/>
              <a:endCxn id="56" idx="1"/>
            </p:cNvCxnSpPr>
            <p:nvPr/>
          </p:nvCxnSpPr>
          <p:spPr>
            <a:xfrm>
              <a:off x="6091575" y="3405077"/>
              <a:ext cx="444838" cy="913613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圆角矩形 51">
              <a:extLst>
                <a:ext uri="{FF2B5EF4-FFF2-40B4-BE49-F238E27FC236}">
                  <a16:creationId xmlns:a16="http://schemas.microsoft.com/office/drawing/2014/main" id="{C8866F0F-2CCF-2140-B559-5F175DEA1984}"/>
                </a:ext>
              </a:extLst>
            </p:cNvPr>
            <p:cNvSpPr/>
            <p:nvPr/>
          </p:nvSpPr>
          <p:spPr>
            <a:xfrm>
              <a:off x="8118567" y="1742264"/>
              <a:ext cx="883770" cy="692512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增删改等</a:t>
              </a:r>
            </a:p>
          </p:txBody>
        </p:sp>
        <p:sp>
          <p:nvSpPr>
            <p:cNvPr id="53" name="圆角矩形 52">
              <a:extLst>
                <a:ext uri="{FF2B5EF4-FFF2-40B4-BE49-F238E27FC236}">
                  <a16:creationId xmlns:a16="http://schemas.microsoft.com/office/drawing/2014/main" id="{62A71CA0-B2EC-7F4A-A7E3-3A6BF3F7A4D1}"/>
                </a:ext>
              </a:extLst>
            </p:cNvPr>
            <p:cNvSpPr/>
            <p:nvPr/>
          </p:nvSpPr>
          <p:spPr>
            <a:xfrm>
              <a:off x="8118013" y="2595460"/>
              <a:ext cx="883770" cy="692512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查询</a:t>
              </a:r>
            </a:p>
          </p:txBody>
        </p:sp>
        <p:sp>
          <p:nvSpPr>
            <p:cNvPr id="54" name="圆角矩形 53">
              <a:extLst>
                <a:ext uri="{FF2B5EF4-FFF2-40B4-BE49-F238E27FC236}">
                  <a16:creationId xmlns:a16="http://schemas.microsoft.com/office/drawing/2014/main" id="{9D66214A-7211-7C4F-AD35-4C5AC21AB8B9}"/>
                </a:ext>
              </a:extLst>
            </p:cNvPr>
            <p:cNvSpPr/>
            <p:nvPr/>
          </p:nvSpPr>
          <p:spPr>
            <a:xfrm>
              <a:off x="8118567" y="3972433"/>
              <a:ext cx="883770" cy="692512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编译加载</a:t>
              </a:r>
            </a:p>
          </p:txBody>
        </p:sp>
        <p:sp>
          <p:nvSpPr>
            <p:cNvPr id="55" name="圆角矩形 54">
              <a:extLst>
                <a:ext uri="{FF2B5EF4-FFF2-40B4-BE49-F238E27FC236}">
                  <a16:creationId xmlns:a16="http://schemas.microsoft.com/office/drawing/2014/main" id="{429DB7AE-2E15-064E-B7BD-FDCB6E31E50D}"/>
                </a:ext>
              </a:extLst>
            </p:cNvPr>
            <p:cNvSpPr/>
            <p:nvPr/>
          </p:nvSpPr>
          <p:spPr>
            <a:xfrm>
              <a:off x="6541555" y="2006878"/>
              <a:ext cx="1348371" cy="104475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TP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1.</a:t>
              </a:r>
              <a:r>
                <a:rPr lang="zh-CN" altLang="en-US" sz="1200" dirty="0">
                  <a:solidFill>
                    <a:schemeClr val="tx1"/>
                  </a:solidFill>
                </a:rPr>
                <a:t>词法分析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2.</a:t>
              </a:r>
              <a:r>
                <a:rPr lang="zh-CN" altLang="en-US" sz="1200" dirty="0">
                  <a:solidFill>
                    <a:schemeClr val="tx1"/>
                  </a:solidFill>
                </a:rPr>
                <a:t>文法分析 </a:t>
              </a:r>
              <a:r>
                <a:rPr lang="en-US" altLang="zh-CN" sz="1200" dirty="0">
                  <a:solidFill>
                    <a:schemeClr val="tx1"/>
                  </a:solidFill>
                </a:rPr>
                <a:t>LALR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3. </a:t>
              </a:r>
              <a:r>
                <a:rPr lang="zh-CN" altLang="en-US" sz="1200" dirty="0">
                  <a:solidFill>
                    <a:schemeClr val="tx1"/>
                  </a:solidFill>
                </a:rPr>
                <a:t>生成结构体</a:t>
              </a:r>
              <a:r>
                <a:rPr lang="en-US" altLang="zh-CN" sz="1200" dirty="0">
                  <a:solidFill>
                    <a:schemeClr val="tx1"/>
                  </a:solidFill>
                </a:rPr>
                <a:t>/AST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圆角矩形 55">
              <a:extLst>
                <a:ext uri="{FF2B5EF4-FFF2-40B4-BE49-F238E27FC236}">
                  <a16:creationId xmlns:a16="http://schemas.microsoft.com/office/drawing/2014/main" id="{BE52FC88-FEE9-3C4E-8C2D-75070EBD1360}"/>
                </a:ext>
              </a:extLst>
            </p:cNvPr>
            <p:cNvSpPr/>
            <p:nvPr/>
          </p:nvSpPr>
          <p:spPr>
            <a:xfrm>
              <a:off x="6536413" y="3795253"/>
              <a:ext cx="1348600" cy="104687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AP</a:t>
              </a:r>
            </a:p>
            <a:p>
              <a:pPr marL="342900" indent="-342900">
                <a:buAutoNum type="arabicPeriod"/>
              </a:pPr>
              <a:r>
                <a:rPr lang="zh-CN" altLang="en-US" sz="1200" dirty="0">
                  <a:solidFill>
                    <a:schemeClr val="tx1"/>
                  </a:solidFill>
                </a:rPr>
                <a:t>词法分析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marL="342900" indent="-342900">
                <a:buAutoNum type="arabicPeriod"/>
              </a:pPr>
              <a:r>
                <a:rPr lang="zh-CN" altLang="en-US" sz="1200" dirty="0">
                  <a:solidFill>
                    <a:schemeClr val="tx1"/>
                  </a:solidFill>
                </a:rPr>
                <a:t>文法分析 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marL="342900" indent="-342900">
                <a:buAutoNum type="arabicPeriod"/>
              </a:pPr>
              <a:r>
                <a:rPr lang="zh-CN" altLang="en-US" sz="1200" dirty="0">
                  <a:solidFill>
                    <a:schemeClr val="tx1"/>
                  </a:solidFill>
                </a:rPr>
                <a:t>生成</a:t>
              </a:r>
              <a:r>
                <a:rPr lang="en-US" altLang="zh-CN" sz="1200" dirty="0">
                  <a:solidFill>
                    <a:schemeClr val="tx1"/>
                  </a:solidFill>
                </a:rPr>
                <a:t>AST</a:t>
              </a:r>
            </a:p>
            <a:p>
              <a:pPr marL="342900" indent="-342900">
                <a:buAutoNum type="arabicPeriod"/>
              </a:pPr>
              <a:r>
                <a:rPr lang="zh-CN" altLang="en-US" sz="1200" dirty="0">
                  <a:solidFill>
                    <a:schemeClr val="tx1"/>
                  </a:solidFill>
                </a:rPr>
                <a:t>生成代码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直接箭头连接符 96">
              <a:extLst>
                <a:ext uri="{FF2B5EF4-FFF2-40B4-BE49-F238E27FC236}">
                  <a16:creationId xmlns:a16="http://schemas.microsoft.com/office/drawing/2014/main" id="{6BB94D01-0B87-4C49-A547-FA70DD6FF750}"/>
                </a:ext>
              </a:extLst>
            </p:cNvPr>
            <p:cNvCxnSpPr>
              <a:stCxn id="56" idx="3"/>
              <a:endCxn id="54" idx="1"/>
            </p:cNvCxnSpPr>
            <p:nvPr/>
          </p:nvCxnSpPr>
          <p:spPr>
            <a:xfrm flipV="1">
              <a:off x="7885013" y="4318690"/>
              <a:ext cx="23355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102">
              <a:extLst>
                <a:ext uri="{FF2B5EF4-FFF2-40B4-BE49-F238E27FC236}">
                  <a16:creationId xmlns:a16="http://schemas.microsoft.com/office/drawing/2014/main" id="{9C4EEB6B-A0FB-184E-8A64-F787E36E5630}"/>
                </a:ext>
              </a:extLst>
            </p:cNvPr>
            <p:cNvCxnSpPr>
              <a:stCxn id="54" idx="3"/>
            </p:cNvCxnSpPr>
            <p:nvPr/>
          </p:nvCxnSpPr>
          <p:spPr>
            <a:xfrm>
              <a:off x="9002337" y="4318690"/>
              <a:ext cx="243971" cy="4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107">
              <a:extLst>
                <a:ext uri="{FF2B5EF4-FFF2-40B4-BE49-F238E27FC236}">
                  <a16:creationId xmlns:a16="http://schemas.microsoft.com/office/drawing/2014/main" id="{37C85A30-9B65-7340-9D9E-C057E19E41B3}"/>
                </a:ext>
              </a:extLst>
            </p:cNvPr>
            <p:cNvCxnSpPr>
              <a:stCxn id="53" idx="3"/>
            </p:cNvCxnSpPr>
            <p:nvPr/>
          </p:nvCxnSpPr>
          <p:spPr>
            <a:xfrm>
              <a:off x="9001783" y="2941716"/>
              <a:ext cx="24452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110">
              <a:extLst>
                <a:ext uri="{FF2B5EF4-FFF2-40B4-BE49-F238E27FC236}">
                  <a16:creationId xmlns:a16="http://schemas.microsoft.com/office/drawing/2014/main" id="{8806D5C9-9461-A64D-8E7F-41D260ED33F3}"/>
                </a:ext>
              </a:extLst>
            </p:cNvPr>
            <p:cNvCxnSpPr>
              <a:stCxn id="52" idx="3"/>
            </p:cNvCxnSpPr>
            <p:nvPr/>
          </p:nvCxnSpPr>
          <p:spPr>
            <a:xfrm flipV="1">
              <a:off x="9002337" y="2084676"/>
              <a:ext cx="236824" cy="38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肘形连接符 60">
              <a:extLst>
                <a:ext uri="{FF2B5EF4-FFF2-40B4-BE49-F238E27FC236}">
                  <a16:creationId xmlns:a16="http://schemas.microsoft.com/office/drawing/2014/main" id="{15F9ACB3-0A62-3444-ABBA-D49EB516D2E8}"/>
                </a:ext>
              </a:extLst>
            </p:cNvPr>
            <p:cNvCxnSpPr>
              <a:cxnSpLocks/>
              <a:stCxn id="55" idx="3"/>
              <a:endCxn id="52" idx="1"/>
            </p:cNvCxnSpPr>
            <p:nvPr/>
          </p:nvCxnSpPr>
          <p:spPr>
            <a:xfrm flipV="1">
              <a:off x="7889926" y="2088521"/>
              <a:ext cx="228641" cy="44073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肘形连接符 61">
              <a:extLst>
                <a:ext uri="{FF2B5EF4-FFF2-40B4-BE49-F238E27FC236}">
                  <a16:creationId xmlns:a16="http://schemas.microsoft.com/office/drawing/2014/main" id="{16345424-2909-C745-A895-6E5535C4DB62}"/>
                </a:ext>
              </a:extLst>
            </p:cNvPr>
            <p:cNvCxnSpPr>
              <a:stCxn id="55" idx="3"/>
              <a:endCxn id="53" idx="1"/>
            </p:cNvCxnSpPr>
            <p:nvPr/>
          </p:nvCxnSpPr>
          <p:spPr>
            <a:xfrm>
              <a:off x="7889926" y="2529258"/>
              <a:ext cx="228087" cy="4124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732771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alpha val="50000"/>
          </a:schemeClr>
        </a:solidFill>
        <a:ln>
          <a:noFill/>
        </a:ln>
      </a:spPr>
      <a:bodyPr rtlCol="0" anchor="ctr"/>
      <a:lstStyle>
        <a:defPPr algn="ctr">
          <a:defRPr dirty="0">
            <a:solidFill>
              <a:sysClr val="windowText" lastClr="000000"/>
            </a:solidFill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9166</TotalTime>
  <Words>2171</Words>
  <Application>Microsoft Office PowerPoint</Application>
  <PresentationFormat>宽屏</PresentationFormat>
  <Paragraphs>587</Paragraphs>
  <Slides>24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TencentSans W7</vt:lpstr>
      <vt:lpstr>等线</vt:lpstr>
      <vt:lpstr>等线</vt:lpstr>
      <vt:lpstr>等线 Light</vt:lpstr>
      <vt:lpstr>宋体</vt:lpstr>
      <vt:lpstr>Microsoft YaHei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Ren Siyuan</cp:lastModifiedBy>
  <cp:revision>597</cp:revision>
  <dcterms:created xsi:type="dcterms:W3CDTF">2020-05-05T07:27:38Z</dcterms:created>
  <dcterms:modified xsi:type="dcterms:W3CDTF">2020-05-17T06:35:48Z</dcterms:modified>
</cp:coreProperties>
</file>