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7" r:id="rId2"/>
    <p:sldId id="268" r:id="rId3"/>
    <p:sldId id="269" r:id="rId4"/>
    <p:sldId id="270" r:id="rId5"/>
    <p:sldId id="298" r:id="rId6"/>
    <p:sldId id="284" r:id="rId7"/>
    <p:sldId id="286" r:id="rId8"/>
    <p:sldId id="287" r:id="rId9"/>
    <p:sldId id="288" r:id="rId10"/>
    <p:sldId id="289" r:id="rId11"/>
    <p:sldId id="285" r:id="rId12"/>
    <p:sldId id="293" r:id="rId13"/>
    <p:sldId id="294" r:id="rId14"/>
    <p:sldId id="295" r:id="rId15"/>
    <p:sldId id="296" r:id="rId16"/>
    <p:sldId id="297" r:id="rId17"/>
    <p:sldId id="290" r:id="rId18"/>
    <p:sldId id="299" r:id="rId19"/>
    <p:sldId id="291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5320" autoAdjust="0"/>
  </p:normalViewPr>
  <p:slideViewPr>
    <p:cSldViewPr snapToGrid="0" snapToObjects="1">
      <p:cViewPr varScale="1">
        <p:scale>
          <a:sx n="87" d="100"/>
          <a:sy n="87" d="100"/>
        </p:scale>
        <p:origin x="7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复杂关系</a:t>
            </a:r>
            <a:r>
              <a:rPr lang="en-US" altLang="zh-CN"/>
              <a:t>join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生成AST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AP</c:v>
                </c:pt>
                <c:pt idx="1">
                  <c:v>TP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2.1000000000000001E-2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E9-424E-B36F-797E63C7DB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生成代码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AP</c:v>
                </c:pt>
                <c:pt idx="1">
                  <c:v>TP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0.05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E9-424E-B36F-797E63C7DB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编译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AP</c:v>
                </c:pt>
                <c:pt idx="1">
                  <c:v>TP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2704.2370000000001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E9-424E-B36F-797E63C7DB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执行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AP</c:v>
                </c:pt>
                <c:pt idx="1">
                  <c:v>TP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1.637</c:v>
                </c:pt>
                <c:pt idx="1">
                  <c:v>113.51600000000001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E9-424E-B36F-797E63C7DB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加载与卸载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AP</c:v>
                </c:pt>
                <c:pt idx="1">
                  <c:v>TP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0.21199999999999999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E9-424E-B36F-797E63C7DB9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扫描表1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AP</c:v>
                </c:pt>
                <c:pt idx="1">
                  <c:v>TP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</c:v>
                </c:pt>
                <c:pt idx="1">
                  <c:v>5.7949999999999999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E9-424E-B36F-797E63C7DB9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扫描表2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AP</c:v>
                </c:pt>
                <c:pt idx="1">
                  <c:v>TP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</c:v>
                </c:pt>
                <c:pt idx="1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E9-424E-B36F-797E63C7DB9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join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AP</c:v>
                </c:pt>
                <c:pt idx="1">
                  <c:v>TP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</c:v>
                </c:pt>
                <c:pt idx="1">
                  <c:v>53.78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EE9-424E-B36F-797E63C7DB9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过滤条件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AP</c:v>
                </c:pt>
                <c:pt idx="1">
                  <c:v>TP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E9-424E-B36F-797E63C7D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7819919"/>
        <c:axId val="1097820751"/>
      </c:barChart>
      <c:catAx>
        <c:axId val="109781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7820751"/>
        <c:crossesAt val="1.0000000000000002E-3"/>
        <c:auto val="1"/>
        <c:lblAlgn val="ctr"/>
        <c:lblOffset val="100"/>
        <c:noMultiLvlLbl val="0"/>
      </c:catAx>
      <c:valAx>
        <c:axId val="109782075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781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068691036937141"/>
          <c:y val="0.93600610200438938"/>
          <c:w val="0.68646064007857055"/>
          <c:h val="6.17311248192008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4166-9641-4A48-9880-42C513869AE8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5558A-E4EB-9747-9903-FE1FB30971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29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0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42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81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流水线内部执行：数据传递，向量化计算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流水线之间并发执行：任务依赖，调度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95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74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25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25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A1E12-07B8-8546-853E-CDB90680D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16BD4-F8A1-1747-B937-9F59BB99C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6B464-0CD8-6F42-8364-1D0325AD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A3043-96FA-2D46-BC1C-32C10B59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769B2-8B46-6F4D-BAA4-D7C4D207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0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7600A-DEFA-1848-A569-C10FE96F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DD6AE-F0FF-924F-AAB6-32B2151A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BB0E6-65F9-8F43-9BED-069BA680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8234B-BA8F-A546-911D-77470B02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9D803-9B31-D44D-9254-F0185F6E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01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98B1A-6EA0-1742-A23C-FF2031526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96A60-5704-DE47-BACB-F9BD1D15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D61F6-0B29-C642-8425-98D2531E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E8A72-5C0A-AD4B-8563-75FC7D39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0C551-9F41-374A-9B46-717A5B7C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59B8-35F8-6846-82F5-9068F975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32709-B0A1-4343-9F0E-93408FB3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89E17-EBD2-D74D-96DA-267FFA27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A668F-A3B8-2C4B-B082-0AA50649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FFB0B-49A7-3F4E-AD42-41B99EE8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45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DBA23-629A-414E-BC7E-C9E27262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9B1ED-61CB-E949-99B7-E7247D82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341DE-12FE-9843-8E9B-4081F0EA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315AB-6904-7441-A54F-0DDF3D52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70D17-F44D-CB4E-B65B-8431646A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72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726CA-A806-A940-A777-2F91AD6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74E71-4E80-E540-B386-2AD0AE36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B2918-7AAD-EF41-B936-C0BE5D27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2DD55-96E6-EB46-9FF3-9B3B4909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32660-C19A-544D-9028-DA5EFC45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3F389-30C2-D44C-96D7-C9E4D00F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0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D947-0285-EF47-9EFD-7E55A2F1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BA11D-C7B9-EB48-93B9-6D5ADCAD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CA11C-AF3F-8546-ABB7-EB1B3EDDA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74FC1E-F988-0A41-A073-68107B8CC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61AAF-FC1C-CE4F-8B53-D407EF5E5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915A0-7489-F34F-BA10-B0FD1E4A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800C11-B7EF-3641-A816-3AB16417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707F9E-2F0B-8344-9447-EE464227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8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7FDA-2732-0C40-879A-2334490C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8A0521-2BD1-E04F-9959-453C2585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22D2C-62E0-6748-9AAF-40B8B5B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21AAC-0EB1-0146-8514-0226E419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98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AE11CF-FFBF-374B-811F-097CB827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B2CE6B-727C-254C-9D29-D6C7B068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5F64C-DF2B-7B4A-B48D-2C990D8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16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255D8-AA21-9A4B-B3E1-02C976A2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DB359-FC49-6842-9956-CFD600E6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504BC-CB25-A04D-9017-8CE3E0D4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BBE73-3BC8-F548-99B6-CFDBCA30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952CF-C747-5046-95FE-BB26C3C7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D2E40-382C-F64D-8BEA-BA1AB336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29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ED5F2-C061-DB4A-9ACD-047EE980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CCCA6A-2720-C340-8D8D-791D8DD9C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FE9D0-EEC6-7941-A882-039B51C6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71559-F870-664E-B01B-B6F2008B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31CC1-3818-FB4D-8C7A-66D381C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7497E-DF8E-2046-9203-7433EFD8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34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3FF64-745E-644A-8095-FA128493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88E21-D279-1248-B720-A878A7AD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54ACC-9949-7B41-9EFD-F681BCCB2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F2A6A-831D-6D4D-8C33-802CA5755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EB750-6A2A-5E4E-8732-45E1CB037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7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6386" y="5042963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1"/>
                </a:moveTo>
                <a:lnTo>
                  <a:pt x="0" y="356751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1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3" name="Freeform 2"/>
          <p:cNvSpPr/>
          <p:nvPr/>
        </p:nvSpPr>
        <p:spPr>
          <a:xfrm>
            <a:off x="10" y="333591"/>
            <a:ext cx="12203601" cy="5233135"/>
          </a:xfrm>
          <a:custGeom>
            <a:avLst/>
            <a:gdLst/>
            <a:ahLst/>
            <a:cxnLst/>
            <a:rect l="l" t="t" r="r" b="b"/>
            <a:pathLst>
              <a:path w="11570822" h="4961787">
                <a:moveTo>
                  <a:pt x="11570823" y="4961788"/>
                </a:moveTo>
                <a:lnTo>
                  <a:pt x="0" y="4961788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4961788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5" name="TextBox 4"/>
          <p:cNvSpPr txBox="1"/>
          <p:nvPr/>
        </p:nvSpPr>
        <p:spPr>
          <a:xfrm>
            <a:off x="3461101" y="1669601"/>
            <a:ext cx="5265267" cy="84715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063" dirty="0" err="1">
                <a:solidFill>
                  <a:srgbClr val="FFFFFF"/>
                </a:solidFill>
                <a:latin typeface="Microsoft YaHei"/>
                <a:ea typeface="Microsoft YaHei"/>
              </a:rPr>
              <a:t>毕业论文答辩</a:t>
            </a:r>
            <a:endParaRPr lang="en-US" sz="1160" dirty="0"/>
          </a:p>
        </p:txBody>
      </p:sp>
      <p:sp>
        <p:nvSpPr>
          <p:cNvPr id="6" name="Freeform 5"/>
          <p:cNvSpPr/>
          <p:nvPr/>
        </p:nvSpPr>
        <p:spPr>
          <a:xfrm>
            <a:off x="2444006" y="5828647"/>
            <a:ext cx="504923" cy="566931"/>
          </a:xfrm>
          <a:custGeom>
            <a:avLst/>
            <a:gdLst/>
            <a:ahLst/>
            <a:cxnLst/>
            <a:rect l="l" t="t" r="r" b="b"/>
            <a:pathLst>
              <a:path w="478742" h="537535">
                <a:moveTo>
                  <a:pt x="319005" y="436117"/>
                </a:moveTo>
                <a:cubicBezTo>
                  <a:pt x="310665" y="436117"/>
                  <a:pt x="306500" y="442459"/>
                  <a:pt x="306500" y="448791"/>
                </a:cubicBezTo>
                <a:cubicBezTo>
                  <a:pt x="306500" y="488939"/>
                  <a:pt x="306500" y="488939"/>
                  <a:pt x="306500" y="488939"/>
                </a:cubicBezTo>
                <a:cubicBezTo>
                  <a:pt x="306500" y="495280"/>
                  <a:pt x="310665" y="499505"/>
                  <a:pt x="319005" y="499505"/>
                </a:cubicBezTo>
                <a:cubicBezTo>
                  <a:pt x="400360" y="499505"/>
                  <a:pt x="400360" y="499505"/>
                  <a:pt x="400360" y="499505"/>
                </a:cubicBezTo>
                <a:cubicBezTo>
                  <a:pt x="406626" y="499505"/>
                  <a:pt x="412882" y="495280"/>
                  <a:pt x="412882" y="488939"/>
                </a:cubicBezTo>
                <a:lnTo>
                  <a:pt x="412882" y="448791"/>
                </a:lnTo>
                <a:cubicBezTo>
                  <a:pt x="412882" y="442459"/>
                  <a:pt x="406626" y="436117"/>
                  <a:pt x="400360" y="436117"/>
                </a:cubicBezTo>
                <a:cubicBezTo>
                  <a:pt x="319005" y="436117"/>
                  <a:pt x="319005" y="436117"/>
                  <a:pt x="319005" y="436117"/>
                </a:cubicBezTo>
                <a:lnTo>
                  <a:pt x="319005" y="436117"/>
                </a:lnTo>
                <a:close/>
                <a:moveTo>
                  <a:pt x="161678" y="314408"/>
                </a:moveTo>
                <a:cubicBezTo>
                  <a:pt x="165877" y="314408"/>
                  <a:pt x="167977" y="314408"/>
                  <a:pt x="172176" y="314408"/>
                </a:cubicBezTo>
                <a:cubicBezTo>
                  <a:pt x="174275" y="316516"/>
                  <a:pt x="176375" y="318616"/>
                  <a:pt x="178475" y="322824"/>
                </a:cubicBezTo>
                <a:cubicBezTo>
                  <a:pt x="205778" y="396499"/>
                  <a:pt x="205778" y="396499"/>
                  <a:pt x="205778" y="396499"/>
                </a:cubicBezTo>
                <a:cubicBezTo>
                  <a:pt x="209969" y="381776"/>
                  <a:pt x="209969" y="381776"/>
                  <a:pt x="209969" y="381776"/>
                </a:cubicBezTo>
                <a:cubicBezTo>
                  <a:pt x="201570" y="360720"/>
                  <a:pt x="201570" y="360720"/>
                  <a:pt x="201570" y="360720"/>
                </a:cubicBezTo>
                <a:cubicBezTo>
                  <a:pt x="199471" y="356512"/>
                  <a:pt x="201570" y="352296"/>
                  <a:pt x="203670" y="348088"/>
                </a:cubicBezTo>
                <a:cubicBezTo>
                  <a:pt x="205778" y="345988"/>
                  <a:pt x="209969" y="343880"/>
                  <a:pt x="212068" y="343880"/>
                </a:cubicBezTo>
                <a:cubicBezTo>
                  <a:pt x="266666" y="343880"/>
                  <a:pt x="266666" y="343880"/>
                  <a:pt x="266666" y="343880"/>
                </a:cubicBezTo>
                <a:cubicBezTo>
                  <a:pt x="268757" y="343880"/>
                  <a:pt x="272965" y="345988"/>
                  <a:pt x="275065" y="348088"/>
                </a:cubicBezTo>
                <a:cubicBezTo>
                  <a:pt x="277164" y="352296"/>
                  <a:pt x="279255" y="356512"/>
                  <a:pt x="277164" y="360720"/>
                </a:cubicBezTo>
                <a:cubicBezTo>
                  <a:pt x="268757" y="381776"/>
                  <a:pt x="268757" y="381776"/>
                  <a:pt x="268757" y="381776"/>
                </a:cubicBezTo>
                <a:cubicBezTo>
                  <a:pt x="272965" y="396499"/>
                  <a:pt x="272965" y="396499"/>
                  <a:pt x="272965" y="396499"/>
                </a:cubicBezTo>
                <a:cubicBezTo>
                  <a:pt x="300268" y="322824"/>
                  <a:pt x="300268" y="322824"/>
                  <a:pt x="300268" y="322824"/>
                </a:cubicBezTo>
                <a:cubicBezTo>
                  <a:pt x="302359" y="318616"/>
                  <a:pt x="304459" y="316516"/>
                  <a:pt x="306567" y="314408"/>
                </a:cubicBezTo>
                <a:cubicBezTo>
                  <a:pt x="310766" y="314408"/>
                  <a:pt x="312857" y="314408"/>
                  <a:pt x="317065" y="314408"/>
                </a:cubicBezTo>
                <a:cubicBezTo>
                  <a:pt x="424145" y="358612"/>
                  <a:pt x="424145" y="358612"/>
                  <a:pt x="424145" y="358612"/>
                </a:cubicBezTo>
                <a:cubicBezTo>
                  <a:pt x="457747" y="371244"/>
                  <a:pt x="478743" y="402815"/>
                  <a:pt x="478743" y="438612"/>
                </a:cubicBezTo>
                <a:cubicBezTo>
                  <a:pt x="478743" y="524903"/>
                  <a:pt x="478743" y="524903"/>
                  <a:pt x="478743" y="524903"/>
                </a:cubicBezTo>
                <a:cubicBezTo>
                  <a:pt x="478743" y="531227"/>
                  <a:pt x="472444" y="537535"/>
                  <a:pt x="466137" y="537535"/>
                </a:cubicBezTo>
                <a:cubicBezTo>
                  <a:pt x="12598" y="537535"/>
                  <a:pt x="12598" y="537535"/>
                  <a:pt x="12598" y="537535"/>
                </a:cubicBezTo>
                <a:cubicBezTo>
                  <a:pt x="6299" y="537535"/>
                  <a:pt x="0" y="531227"/>
                  <a:pt x="0" y="524903"/>
                </a:cubicBezTo>
                <a:cubicBezTo>
                  <a:pt x="0" y="438612"/>
                  <a:pt x="0" y="438612"/>
                  <a:pt x="0" y="438612"/>
                </a:cubicBezTo>
                <a:cubicBezTo>
                  <a:pt x="0" y="402815"/>
                  <a:pt x="20996" y="371244"/>
                  <a:pt x="54590" y="358612"/>
                </a:cubicBezTo>
                <a:cubicBezTo>
                  <a:pt x="161678" y="314408"/>
                  <a:pt x="161678" y="314408"/>
                  <a:pt x="161678" y="314408"/>
                </a:cubicBezTo>
                <a:lnTo>
                  <a:pt x="161678" y="314408"/>
                </a:lnTo>
                <a:close/>
                <a:moveTo>
                  <a:pt x="247837" y="0"/>
                </a:moveTo>
                <a:cubicBezTo>
                  <a:pt x="273242" y="0"/>
                  <a:pt x="298664" y="8441"/>
                  <a:pt x="321953" y="25323"/>
                </a:cubicBezTo>
                <a:cubicBezTo>
                  <a:pt x="360056" y="54862"/>
                  <a:pt x="355824" y="116057"/>
                  <a:pt x="355824" y="126607"/>
                </a:cubicBezTo>
                <a:cubicBezTo>
                  <a:pt x="355824" y="135048"/>
                  <a:pt x="357940" y="143489"/>
                  <a:pt x="357940" y="149821"/>
                </a:cubicBezTo>
                <a:cubicBezTo>
                  <a:pt x="360056" y="151929"/>
                  <a:pt x="364298" y="154038"/>
                  <a:pt x="366414" y="160370"/>
                </a:cubicBezTo>
                <a:cubicBezTo>
                  <a:pt x="374888" y="170920"/>
                  <a:pt x="374888" y="183577"/>
                  <a:pt x="370655" y="200459"/>
                </a:cubicBezTo>
                <a:cubicBezTo>
                  <a:pt x="362181" y="234223"/>
                  <a:pt x="343125" y="240556"/>
                  <a:pt x="332535" y="242664"/>
                </a:cubicBezTo>
                <a:cubicBezTo>
                  <a:pt x="326186" y="255321"/>
                  <a:pt x="311362" y="280644"/>
                  <a:pt x="296548" y="293310"/>
                </a:cubicBezTo>
                <a:cubicBezTo>
                  <a:pt x="292315" y="299642"/>
                  <a:pt x="283832" y="303850"/>
                  <a:pt x="275367" y="308075"/>
                </a:cubicBezTo>
                <a:cubicBezTo>
                  <a:pt x="262660" y="312291"/>
                  <a:pt x="252078" y="314408"/>
                  <a:pt x="239371" y="314408"/>
                </a:cubicBezTo>
                <a:cubicBezTo>
                  <a:pt x="226665" y="314408"/>
                  <a:pt x="216074" y="312291"/>
                  <a:pt x="203376" y="308075"/>
                </a:cubicBezTo>
                <a:cubicBezTo>
                  <a:pt x="194902" y="303850"/>
                  <a:pt x="186428" y="299642"/>
                  <a:pt x="182195" y="293310"/>
                </a:cubicBezTo>
                <a:cubicBezTo>
                  <a:pt x="167380" y="280644"/>
                  <a:pt x="152549" y="255321"/>
                  <a:pt x="146200" y="242664"/>
                </a:cubicBezTo>
                <a:cubicBezTo>
                  <a:pt x="135618" y="240556"/>
                  <a:pt x="116553" y="234223"/>
                  <a:pt x="108088" y="200459"/>
                </a:cubicBezTo>
                <a:cubicBezTo>
                  <a:pt x="103855" y="183577"/>
                  <a:pt x="103855" y="170920"/>
                  <a:pt x="112320" y="160370"/>
                </a:cubicBezTo>
                <a:cubicBezTo>
                  <a:pt x="114437" y="154038"/>
                  <a:pt x="118670" y="151929"/>
                  <a:pt x="120794" y="149821"/>
                </a:cubicBezTo>
                <a:cubicBezTo>
                  <a:pt x="120794" y="145597"/>
                  <a:pt x="120794" y="141380"/>
                  <a:pt x="122911" y="137156"/>
                </a:cubicBezTo>
                <a:cubicBezTo>
                  <a:pt x="116553" y="128723"/>
                  <a:pt x="108088" y="109725"/>
                  <a:pt x="118670" y="80185"/>
                </a:cubicBezTo>
                <a:cubicBezTo>
                  <a:pt x="129260" y="48538"/>
                  <a:pt x="152549" y="44313"/>
                  <a:pt x="165255" y="44313"/>
                </a:cubicBezTo>
                <a:cubicBezTo>
                  <a:pt x="169497" y="35872"/>
                  <a:pt x="177962" y="27431"/>
                  <a:pt x="190669" y="16882"/>
                </a:cubicBezTo>
                <a:cubicBezTo>
                  <a:pt x="205492" y="6333"/>
                  <a:pt x="226665" y="0"/>
                  <a:pt x="247837" y="0"/>
                </a:cubicBezTo>
                <a:lnTo>
                  <a:pt x="247837" y="0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7" name="Freeform 6"/>
          <p:cNvSpPr/>
          <p:nvPr/>
        </p:nvSpPr>
        <p:spPr>
          <a:xfrm>
            <a:off x="6394672" y="5839850"/>
            <a:ext cx="507352" cy="542002"/>
          </a:xfrm>
          <a:custGeom>
            <a:avLst/>
            <a:gdLst/>
            <a:ahLst/>
            <a:cxnLst/>
            <a:rect l="l" t="t" r="r" b="b"/>
            <a:pathLst>
              <a:path w="481045" h="513898">
                <a:moveTo>
                  <a:pt x="470937" y="473750"/>
                </a:moveTo>
                <a:cubicBezTo>
                  <a:pt x="424456" y="453676"/>
                  <a:pt x="398167" y="437616"/>
                  <a:pt x="349656" y="421557"/>
                </a:cubicBezTo>
                <a:cubicBezTo>
                  <a:pt x="345621" y="419550"/>
                  <a:pt x="341578" y="417542"/>
                  <a:pt x="339565" y="415535"/>
                </a:cubicBezTo>
                <a:cubicBezTo>
                  <a:pt x="335513" y="407505"/>
                  <a:pt x="333492" y="399476"/>
                  <a:pt x="331470" y="391446"/>
                </a:cubicBezTo>
                <a:cubicBezTo>
                  <a:pt x="329457" y="387431"/>
                  <a:pt x="327427" y="381409"/>
                  <a:pt x="321370" y="379401"/>
                </a:cubicBezTo>
                <a:cubicBezTo>
                  <a:pt x="319349" y="379401"/>
                  <a:pt x="317319" y="375387"/>
                  <a:pt x="317319" y="373379"/>
                </a:cubicBezTo>
                <a:cubicBezTo>
                  <a:pt x="317319" y="355312"/>
                  <a:pt x="311262" y="343268"/>
                  <a:pt x="319349" y="335238"/>
                </a:cubicBezTo>
                <a:cubicBezTo>
                  <a:pt x="333492" y="323194"/>
                  <a:pt x="331470" y="307134"/>
                  <a:pt x="337535" y="299105"/>
                </a:cubicBezTo>
                <a:cubicBezTo>
                  <a:pt x="345621" y="291075"/>
                  <a:pt x="363808" y="234868"/>
                  <a:pt x="359773" y="226838"/>
                </a:cubicBezTo>
                <a:cubicBezTo>
                  <a:pt x="355729" y="218808"/>
                  <a:pt x="343600" y="222823"/>
                  <a:pt x="347643" y="218808"/>
                </a:cubicBezTo>
                <a:cubicBezTo>
                  <a:pt x="357743" y="204756"/>
                  <a:pt x="361794" y="178660"/>
                  <a:pt x="361794" y="154571"/>
                </a:cubicBezTo>
                <a:cubicBezTo>
                  <a:pt x="363808" y="158586"/>
                  <a:pt x="363808" y="162601"/>
                  <a:pt x="363808" y="168623"/>
                </a:cubicBezTo>
                <a:cubicBezTo>
                  <a:pt x="363808" y="172638"/>
                  <a:pt x="363808" y="172638"/>
                  <a:pt x="363808" y="172638"/>
                </a:cubicBezTo>
                <a:cubicBezTo>
                  <a:pt x="436577" y="126467"/>
                  <a:pt x="436577" y="126467"/>
                  <a:pt x="436577" y="126467"/>
                </a:cubicBezTo>
                <a:cubicBezTo>
                  <a:pt x="240522" y="0"/>
                  <a:pt x="240522" y="0"/>
                  <a:pt x="240522" y="0"/>
                </a:cubicBezTo>
                <a:cubicBezTo>
                  <a:pt x="42445" y="126467"/>
                  <a:pt x="42445" y="126467"/>
                  <a:pt x="42445" y="126467"/>
                </a:cubicBezTo>
                <a:cubicBezTo>
                  <a:pt x="60632" y="138512"/>
                  <a:pt x="60632" y="138512"/>
                  <a:pt x="60632" y="138512"/>
                </a:cubicBezTo>
                <a:cubicBezTo>
                  <a:pt x="60632" y="164608"/>
                  <a:pt x="60632" y="164608"/>
                  <a:pt x="60632" y="164608"/>
                </a:cubicBezTo>
                <a:cubicBezTo>
                  <a:pt x="58610" y="164608"/>
                  <a:pt x="54567" y="168623"/>
                  <a:pt x="54567" y="170630"/>
                </a:cubicBezTo>
                <a:cubicBezTo>
                  <a:pt x="54567" y="174645"/>
                  <a:pt x="56588" y="176652"/>
                  <a:pt x="58610" y="178660"/>
                </a:cubicBezTo>
                <a:cubicBezTo>
                  <a:pt x="42445" y="266986"/>
                  <a:pt x="42445" y="266986"/>
                  <a:pt x="42445" y="266986"/>
                </a:cubicBezTo>
                <a:cubicBezTo>
                  <a:pt x="82869" y="266986"/>
                  <a:pt x="82869" y="266986"/>
                  <a:pt x="82869" y="266986"/>
                </a:cubicBezTo>
                <a:cubicBezTo>
                  <a:pt x="66696" y="178660"/>
                  <a:pt x="66696" y="178660"/>
                  <a:pt x="66696" y="178660"/>
                </a:cubicBezTo>
                <a:cubicBezTo>
                  <a:pt x="68718" y="176652"/>
                  <a:pt x="70740" y="174645"/>
                  <a:pt x="70740" y="170630"/>
                </a:cubicBezTo>
                <a:cubicBezTo>
                  <a:pt x="70740" y="168623"/>
                  <a:pt x="68718" y="164608"/>
                  <a:pt x="64675" y="164608"/>
                </a:cubicBezTo>
                <a:cubicBezTo>
                  <a:pt x="64675" y="140519"/>
                  <a:pt x="64675" y="140519"/>
                  <a:pt x="64675" y="140519"/>
                </a:cubicBezTo>
                <a:cubicBezTo>
                  <a:pt x="115199" y="172638"/>
                  <a:pt x="115199" y="172638"/>
                  <a:pt x="115199" y="172638"/>
                </a:cubicBezTo>
                <a:cubicBezTo>
                  <a:pt x="115199" y="170630"/>
                  <a:pt x="115199" y="170630"/>
                  <a:pt x="115199" y="170630"/>
                </a:cubicBezTo>
                <a:cubicBezTo>
                  <a:pt x="115199" y="174645"/>
                  <a:pt x="115199" y="178660"/>
                  <a:pt x="117220" y="184682"/>
                </a:cubicBezTo>
                <a:cubicBezTo>
                  <a:pt x="121272" y="200741"/>
                  <a:pt x="129350" y="200741"/>
                  <a:pt x="135415" y="218808"/>
                </a:cubicBezTo>
                <a:lnTo>
                  <a:pt x="135415" y="220816"/>
                </a:lnTo>
                <a:lnTo>
                  <a:pt x="135415" y="220816"/>
                </a:lnTo>
                <a:cubicBezTo>
                  <a:pt x="133393" y="222823"/>
                  <a:pt x="133393" y="226838"/>
                  <a:pt x="131372" y="226838"/>
                </a:cubicBezTo>
                <a:cubicBezTo>
                  <a:pt x="123293" y="228845"/>
                  <a:pt x="123293" y="232860"/>
                  <a:pt x="125315" y="236875"/>
                </a:cubicBezTo>
                <a:cubicBezTo>
                  <a:pt x="125315" y="240890"/>
                  <a:pt x="131372" y="266986"/>
                  <a:pt x="133393" y="277023"/>
                </a:cubicBezTo>
                <a:cubicBezTo>
                  <a:pt x="135415" y="283045"/>
                  <a:pt x="141480" y="289068"/>
                  <a:pt x="141480" y="297097"/>
                </a:cubicBezTo>
                <a:cubicBezTo>
                  <a:pt x="145523" y="311149"/>
                  <a:pt x="151588" y="323194"/>
                  <a:pt x="161688" y="333231"/>
                </a:cubicBezTo>
                <a:cubicBezTo>
                  <a:pt x="163717" y="335238"/>
                  <a:pt x="165739" y="339253"/>
                  <a:pt x="165739" y="341261"/>
                </a:cubicBezTo>
                <a:cubicBezTo>
                  <a:pt x="163717" y="351298"/>
                  <a:pt x="163717" y="363342"/>
                  <a:pt x="161688" y="373379"/>
                </a:cubicBezTo>
                <a:cubicBezTo>
                  <a:pt x="161688" y="375387"/>
                  <a:pt x="157644" y="379401"/>
                  <a:pt x="155631" y="379401"/>
                </a:cubicBezTo>
                <a:cubicBezTo>
                  <a:pt x="147544" y="381409"/>
                  <a:pt x="145523" y="387431"/>
                  <a:pt x="143501" y="391446"/>
                </a:cubicBezTo>
                <a:cubicBezTo>
                  <a:pt x="141480" y="399476"/>
                  <a:pt x="139458" y="407505"/>
                  <a:pt x="135415" y="413527"/>
                </a:cubicBezTo>
                <a:cubicBezTo>
                  <a:pt x="135415" y="415535"/>
                  <a:pt x="131372" y="419550"/>
                  <a:pt x="129350" y="419550"/>
                </a:cubicBezTo>
                <a:cubicBezTo>
                  <a:pt x="113185" y="425572"/>
                  <a:pt x="99034" y="429587"/>
                  <a:pt x="82869" y="435609"/>
                </a:cubicBezTo>
                <a:cubicBezTo>
                  <a:pt x="66696" y="441631"/>
                  <a:pt x="24251" y="467728"/>
                  <a:pt x="8078" y="475757"/>
                </a:cubicBezTo>
                <a:cubicBezTo>
                  <a:pt x="0" y="479772"/>
                  <a:pt x="4043" y="513898"/>
                  <a:pt x="4043" y="513898"/>
                </a:cubicBezTo>
                <a:cubicBezTo>
                  <a:pt x="474972" y="513898"/>
                  <a:pt x="474972" y="513898"/>
                  <a:pt x="474972" y="513898"/>
                </a:cubicBezTo>
                <a:cubicBezTo>
                  <a:pt x="474972" y="513898"/>
                  <a:pt x="481045" y="477765"/>
                  <a:pt x="470937" y="473750"/>
                </a:cubicBezTo>
                <a:lnTo>
                  <a:pt x="470937" y="473750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8" name="TextBox 7"/>
          <p:cNvSpPr txBox="1"/>
          <p:nvPr/>
        </p:nvSpPr>
        <p:spPr>
          <a:xfrm>
            <a:off x="3008668" y="5942216"/>
            <a:ext cx="2742530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109" dirty="0" err="1" smtClean="0">
                <a:solidFill>
                  <a:srgbClr val="42464B"/>
                </a:solidFill>
                <a:latin typeface="Microsoft YaHei"/>
                <a:ea typeface="Microsoft YaHei"/>
              </a:rPr>
              <a:t>指导教师</a:t>
            </a:r>
            <a:endParaRPr lang="en-US" sz="1160" dirty="0"/>
          </a:p>
        </p:txBody>
      </p:sp>
      <p:sp>
        <p:nvSpPr>
          <p:cNvPr id="9" name="TextBox 8"/>
          <p:cNvSpPr txBox="1"/>
          <p:nvPr/>
        </p:nvSpPr>
        <p:spPr>
          <a:xfrm>
            <a:off x="6920867" y="5943067"/>
            <a:ext cx="3021917" cy="35291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109" dirty="0" err="1" smtClean="0">
                <a:solidFill>
                  <a:srgbClr val="42464B"/>
                </a:solidFill>
                <a:latin typeface="Microsoft YaHei"/>
                <a:ea typeface="Microsoft YaHei"/>
              </a:rPr>
              <a:t>答辩人</a:t>
            </a:r>
            <a:endParaRPr lang="en-US" sz="1160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1D0D8906-585F-8B45-9ACD-E2FEFB0D4661}"/>
              </a:ext>
            </a:extLst>
          </p:cNvPr>
          <p:cNvSpPr txBox="1"/>
          <p:nvPr/>
        </p:nvSpPr>
        <p:spPr>
          <a:xfrm>
            <a:off x="2908233" y="3280010"/>
            <a:ext cx="6371001" cy="99969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200" dirty="0">
                <a:solidFill>
                  <a:srgbClr val="FFFFFF"/>
                </a:solidFill>
                <a:latin typeface="Microsoft YaHei"/>
                <a:ea typeface="Microsoft YaHei"/>
              </a:rPr>
              <a:t>Mini-OLAP</a:t>
            </a:r>
            <a:r>
              <a:rPr lang="zh-CN" altLang="en-US" sz="32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系统</a:t>
            </a:r>
            <a:endParaRPr lang="en-US" altLang="zh-CN" sz="3200" dirty="0" smtClean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algn="ctr" latinLnBrk="1">
              <a:lnSpc>
                <a:spcPct val="116199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基于 </a:t>
            </a: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column store </a:t>
            </a:r>
            <a:r>
              <a:rPr lang="zh-CN" altLang="en-US" sz="2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的</a:t>
            </a: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向量化执行</a:t>
            </a:r>
            <a:r>
              <a:rPr lang="zh-CN" altLang="en-US" sz="2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及 </a:t>
            </a:r>
            <a:r>
              <a:rPr lang="en-US" altLang="zh-CN" sz="2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join </a:t>
            </a:r>
            <a:r>
              <a:rPr lang="zh-CN" altLang="en-US" sz="2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优化</a:t>
            </a:r>
            <a:endParaRPr lang="en-US" sz="2400" dirty="0"/>
          </a:p>
        </p:txBody>
      </p:sp>
      <p:pic>
        <p:nvPicPr>
          <p:cNvPr id="11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572" y="428032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列式存储和向量化处理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-4684" y="1249680"/>
            <a:ext cx="373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数据组织形式</a:t>
            </a: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流水线控制</a:t>
            </a:r>
            <a:r>
              <a:rPr lang="zh-CN" altLang="en-US" sz="3600" dirty="0"/>
              <a:t>流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023230"/>
            <a:ext cx="1873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行</a:t>
            </a:r>
            <a:r>
              <a:rPr lang="zh-CN" altLang="en-US" sz="2400" dirty="0" smtClean="0"/>
              <a:t>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行索引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755495" y="20571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35F08E-0296-5342-8645-E94054220C93}"/>
              </a:ext>
            </a:extLst>
          </p:cNvPr>
          <p:cNvSpPr txBox="1"/>
          <p:nvPr/>
        </p:nvSpPr>
        <p:spPr>
          <a:xfrm>
            <a:off x="5938344" y="5595368"/>
            <a:ext cx="136634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TableOp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5E9BAA-A748-5F4A-800B-2D880864C643}"/>
              </a:ext>
            </a:extLst>
          </p:cNvPr>
          <p:cNvSpPr txBox="1"/>
          <p:nvPr/>
        </p:nvSpPr>
        <p:spPr>
          <a:xfrm>
            <a:off x="8080702" y="5592676"/>
            <a:ext cx="136634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TableOp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983F92-315D-1A42-BDC5-E3567A3458F8}"/>
              </a:ext>
            </a:extLst>
          </p:cNvPr>
          <p:cNvSpPr txBox="1"/>
          <p:nvPr/>
        </p:nvSpPr>
        <p:spPr>
          <a:xfrm>
            <a:off x="10223060" y="5607708"/>
            <a:ext cx="136634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TableOp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C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119304-CF0E-B344-990B-5A7108F62428}"/>
              </a:ext>
            </a:extLst>
          </p:cNvPr>
          <p:cNvGrpSpPr/>
          <p:nvPr/>
        </p:nvGrpSpPr>
        <p:grpSpPr>
          <a:xfrm>
            <a:off x="5938344" y="4516814"/>
            <a:ext cx="1366344" cy="1078554"/>
            <a:chOff x="5938344" y="4516814"/>
            <a:chExt cx="1366344" cy="107855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6E822C-3E2F-8049-B94A-4C01AFF2A831}"/>
                </a:ext>
              </a:extLst>
            </p:cNvPr>
            <p:cNvSpPr txBox="1"/>
            <p:nvPr/>
          </p:nvSpPr>
          <p:spPr>
            <a:xfrm>
              <a:off x="5938344" y="4516814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A.Id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&gt;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" name="直线连接符 2">
              <a:extLst>
                <a:ext uri="{FF2B5EF4-FFF2-40B4-BE49-F238E27FC236}">
                  <a16:creationId xmlns:a16="http://schemas.microsoft.com/office/drawing/2014/main" id="{CC870554-67BC-D346-A1B3-774C85572ED2}"/>
                </a:ext>
              </a:extLst>
            </p:cNvPr>
            <p:cNvCxnSpPr>
              <a:stCxn id="15" idx="2"/>
              <a:endCxn id="11" idx="0"/>
            </p:cNvCxnSpPr>
            <p:nvPr/>
          </p:nvCxnSpPr>
          <p:spPr>
            <a:xfrm>
              <a:off x="6621516" y="5101589"/>
              <a:ext cx="0" cy="49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D4A2911-B320-7241-9B19-D5AD21414F79}"/>
              </a:ext>
            </a:extLst>
          </p:cNvPr>
          <p:cNvGrpSpPr/>
          <p:nvPr/>
        </p:nvGrpSpPr>
        <p:grpSpPr>
          <a:xfrm>
            <a:off x="5938345" y="3518552"/>
            <a:ext cx="1366344" cy="998262"/>
            <a:chOff x="5938345" y="3518552"/>
            <a:chExt cx="1366344" cy="99826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4F4B4A2-7265-964C-9370-66AF970644BE}"/>
                </a:ext>
              </a:extLst>
            </p:cNvPr>
            <p:cNvSpPr txBox="1"/>
            <p:nvPr/>
          </p:nvSpPr>
          <p:spPr>
            <a:xfrm>
              <a:off x="5938345" y="3518552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A.Value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&gt;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42</a:t>
              </a:r>
            </a:p>
          </p:txBody>
        </p:sp>
        <p:cxnSp>
          <p:nvCxnSpPr>
            <p:cNvPr id="19" name="直线连接符 4">
              <a:extLst>
                <a:ext uri="{FF2B5EF4-FFF2-40B4-BE49-F238E27FC236}">
                  <a16:creationId xmlns:a16="http://schemas.microsoft.com/office/drawing/2014/main" id="{66F3B44D-B7F9-FB42-90B0-EA47B1ADB060}"/>
                </a:ext>
              </a:extLst>
            </p:cNvPr>
            <p:cNvCxnSpPr>
              <a:stCxn id="18" idx="2"/>
              <a:endCxn id="15" idx="0"/>
            </p:cNvCxnSpPr>
            <p:nvPr/>
          </p:nvCxnSpPr>
          <p:spPr>
            <a:xfrm flipH="1">
              <a:off x="6621516" y="4103327"/>
              <a:ext cx="1" cy="413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5AD086-59AC-1B45-B271-50E870F4AC0C}"/>
              </a:ext>
            </a:extLst>
          </p:cNvPr>
          <p:cNvGrpSpPr/>
          <p:nvPr/>
        </p:nvGrpSpPr>
        <p:grpSpPr>
          <a:xfrm>
            <a:off x="8080702" y="4509704"/>
            <a:ext cx="1366344" cy="1082972"/>
            <a:chOff x="8080702" y="4509704"/>
            <a:chExt cx="1366344" cy="108297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4FD5C82-ECD4-D94F-ACEA-68C4DB5B0BA5}"/>
                </a:ext>
              </a:extLst>
            </p:cNvPr>
            <p:cNvSpPr txBox="1"/>
            <p:nvPr/>
          </p:nvSpPr>
          <p:spPr>
            <a:xfrm>
              <a:off x="8080702" y="4509704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B.Value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&lt;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233</a:t>
              </a:r>
            </a:p>
          </p:txBody>
        </p:sp>
        <p:cxnSp>
          <p:nvCxnSpPr>
            <p:cNvPr id="22" name="直线连接符 13">
              <a:extLst>
                <a:ext uri="{FF2B5EF4-FFF2-40B4-BE49-F238E27FC236}">
                  <a16:creationId xmlns:a16="http://schemas.microsoft.com/office/drawing/2014/main" id="{012ED152-28E0-F54B-9E8D-107460CE2587}"/>
                </a:ext>
              </a:extLst>
            </p:cNvPr>
            <p:cNvCxnSpPr>
              <a:stCxn id="21" idx="2"/>
              <a:endCxn id="12" idx="0"/>
            </p:cNvCxnSpPr>
            <p:nvPr/>
          </p:nvCxnSpPr>
          <p:spPr>
            <a:xfrm>
              <a:off x="8763874" y="5094479"/>
              <a:ext cx="0" cy="498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67ECBC-8463-D04A-929A-8EC5564E8488}"/>
              </a:ext>
            </a:extLst>
          </p:cNvPr>
          <p:cNvGrpSpPr/>
          <p:nvPr/>
        </p:nvGrpSpPr>
        <p:grpSpPr>
          <a:xfrm>
            <a:off x="10223060" y="4509703"/>
            <a:ext cx="1366344" cy="1098005"/>
            <a:chOff x="10223060" y="4509703"/>
            <a:chExt cx="1366344" cy="109800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CEB415-3589-5548-841C-CA010942339C}"/>
                </a:ext>
              </a:extLst>
            </p:cNvPr>
            <p:cNvSpPr txBox="1"/>
            <p:nvPr/>
          </p:nvSpPr>
          <p:spPr>
            <a:xfrm>
              <a:off x="10223060" y="4509703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C.id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&lt;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666</a:t>
              </a:r>
            </a:p>
          </p:txBody>
        </p:sp>
        <p:cxnSp>
          <p:nvCxnSpPr>
            <p:cNvPr id="25" name="直线连接符 25">
              <a:extLst>
                <a:ext uri="{FF2B5EF4-FFF2-40B4-BE49-F238E27FC236}">
                  <a16:creationId xmlns:a16="http://schemas.microsoft.com/office/drawing/2014/main" id="{8707A15D-9CE5-784A-B5F8-13A39A2EACFE}"/>
                </a:ext>
              </a:extLst>
            </p:cNvPr>
            <p:cNvCxnSpPr>
              <a:cxnSpLocks/>
              <a:stCxn id="24" idx="2"/>
              <a:endCxn id="13" idx="0"/>
            </p:cNvCxnSpPr>
            <p:nvPr/>
          </p:nvCxnSpPr>
          <p:spPr>
            <a:xfrm>
              <a:off x="10906232" y="5094478"/>
              <a:ext cx="0" cy="51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1F90846-E1F1-DD44-BEE9-C40A4BD89D46}"/>
              </a:ext>
            </a:extLst>
          </p:cNvPr>
          <p:cNvGrpSpPr/>
          <p:nvPr/>
        </p:nvGrpSpPr>
        <p:grpSpPr>
          <a:xfrm>
            <a:off x="7609495" y="1770940"/>
            <a:ext cx="1366344" cy="747682"/>
            <a:chOff x="7609495" y="1770940"/>
            <a:chExt cx="1366344" cy="74768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4EAB284-88FB-FC46-B52A-61359A8BE9E6}"/>
                </a:ext>
              </a:extLst>
            </p:cNvPr>
            <p:cNvSpPr txBox="1"/>
            <p:nvPr/>
          </p:nvSpPr>
          <p:spPr>
            <a:xfrm>
              <a:off x="7609495" y="1770940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ProjectOp</a:t>
              </a:r>
              <a:endParaRPr kumimoji="1" lang="en-US" altLang="zh-CN" dirty="0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3CCE4538-889E-6D49-9C62-2076F27B863B}"/>
                </a:ext>
              </a:extLst>
            </p:cNvPr>
            <p:cNvCxnSpPr>
              <a:stCxn id="27" idx="2"/>
              <a:endCxn id="37" idx="0"/>
            </p:cNvCxnSpPr>
            <p:nvPr/>
          </p:nvCxnSpPr>
          <p:spPr>
            <a:xfrm>
              <a:off x="8292667" y="2140272"/>
              <a:ext cx="0" cy="37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8FE5EFF-EE2D-4E4A-8F63-57E3551FC93E}"/>
              </a:ext>
            </a:extLst>
          </p:cNvPr>
          <p:cNvGrpSpPr/>
          <p:nvPr/>
        </p:nvGrpSpPr>
        <p:grpSpPr>
          <a:xfrm>
            <a:off x="7609495" y="1023258"/>
            <a:ext cx="1366344" cy="747682"/>
            <a:chOff x="7609495" y="1023258"/>
            <a:chExt cx="1366344" cy="74768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8945F56-6873-0645-B97C-192E5E18AA9E}"/>
                </a:ext>
              </a:extLst>
            </p:cNvPr>
            <p:cNvSpPr txBox="1"/>
            <p:nvPr/>
          </p:nvSpPr>
          <p:spPr>
            <a:xfrm>
              <a:off x="7609495" y="1023258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EmitOp</a:t>
              </a:r>
              <a:endParaRPr kumimoji="1" lang="en-US" altLang="zh-CN" dirty="0"/>
            </a:p>
          </p:txBody>
        </p:sp>
        <p:cxnSp>
          <p:nvCxnSpPr>
            <p:cNvPr id="31" name="直线连接符 29">
              <a:extLst>
                <a:ext uri="{FF2B5EF4-FFF2-40B4-BE49-F238E27FC236}">
                  <a16:creationId xmlns:a16="http://schemas.microsoft.com/office/drawing/2014/main" id="{38B39B7A-4C17-1A42-A93B-9875F8618FED}"/>
                </a:ext>
              </a:extLst>
            </p:cNvPr>
            <p:cNvCxnSpPr>
              <a:stCxn id="30" idx="2"/>
              <a:endCxn id="27" idx="0"/>
            </p:cNvCxnSpPr>
            <p:nvPr/>
          </p:nvCxnSpPr>
          <p:spPr>
            <a:xfrm>
              <a:off x="8292667" y="1392590"/>
              <a:ext cx="0" cy="37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846037F-9081-634A-B76A-03DB6FF6B1F8}"/>
              </a:ext>
            </a:extLst>
          </p:cNvPr>
          <p:cNvGrpSpPr/>
          <p:nvPr/>
        </p:nvGrpSpPr>
        <p:grpSpPr>
          <a:xfrm>
            <a:off x="8763875" y="3518552"/>
            <a:ext cx="2142356" cy="991152"/>
            <a:chOff x="8763875" y="3518552"/>
            <a:chExt cx="2142356" cy="99115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4EEAB53-0518-344E-AC37-A58CA38BD698}"/>
                </a:ext>
              </a:extLst>
            </p:cNvPr>
            <p:cNvSpPr txBox="1"/>
            <p:nvPr/>
          </p:nvSpPr>
          <p:spPr>
            <a:xfrm>
              <a:off x="8944301" y="3518552"/>
              <a:ext cx="1818291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JoinOp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B.Value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==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err="1">
                  <a:solidFill>
                    <a:schemeClr val="tx1"/>
                  </a:solidFill>
                </a:rPr>
                <a:t>C.value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肘形连接符 33">
              <a:extLst>
                <a:ext uri="{FF2B5EF4-FFF2-40B4-BE49-F238E27FC236}">
                  <a16:creationId xmlns:a16="http://schemas.microsoft.com/office/drawing/2014/main" id="{C49F8B0C-FC4D-894F-BBC7-D02B9AFB817A}"/>
                </a:ext>
              </a:extLst>
            </p:cNvPr>
            <p:cNvCxnSpPr>
              <a:stCxn id="33" idx="2"/>
              <a:endCxn id="21" idx="0"/>
            </p:cNvCxnSpPr>
            <p:nvPr/>
          </p:nvCxnSpPr>
          <p:spPr>
            <a:xfrm rot="5400000">
              <a:off x="9105473" y="3761729"/>
              <a:ext cx="406377" cy="108957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>
              <a:extLst>
                <a:ext uri="{FF2B5EF4-FFF2-40B4-BE49-F238E27FC236}">
                  <a16:creationId xmlns:a16="http://schemas.microsoft.com/office/drawing/2014/main" id="{09E170D1-398A-154E-8F0C-9783B0C06057}"/>
                </a:ext>
              </a:extLst>
            </p:cNvPr>
            <p:cNvCxnSpPr>
              <a:stCxn id="33" idx="2"/>
              <a:endCxn id="24" idx="0"/>
            </p:cNvCxnSpPr>
            <p:nvPr/>
          </p:nvCxnSpPr>
          <p:spPr>
            <a:xfrm rot="16200000" flipH="1">
              <a:off x="10176651" y="3780122"/>
              <a:ext cx="406376" cy="105278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8DC7269-3878-5140-8D24-D67CE1C3D487}"/>
              </a:ext>
            </a:extLst>
          </p:cNvPr>
          <p:cNvGrpSpPr/>
          <p:nvPr/>
        </p:nvGrpSpPr>
        <p:grpSpPr>
          <a:xfrm>
            <a:off x="6621518" y="2518622"/>
            <a:ext cx="3231930" cy="999929"/>
            <a:chOff x="6621518" y="2518622"/>
            <a:chExt cx="3231930" cy="99992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C50A658-56AD-044C-B8B6-9A6DB92C2316}"/>
                </a:ext>
              </a:extLst>
            </p:cNvPr>
            <p:cNvSpPr txBox="1"/>
            <p:nvPr/>
          </p:nvSpPr>
          <p:spPr>
            <a:xfrm>
              <a:off x="7383521" y="2518622"/>
              <a:ext cx="1818291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JoinOp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A.Id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==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err="1">
                  <a:solidFill>
                    <a:schemeClr val="tx1"/>
                  </a:solidFill>
                </a:rPr>
                <a:t>B.id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3A9FA69B-1B21-B64B-BA69-150A4100FFBE}"/>
                </a:ext>
              </a:extLst>
            </p:cNvPr>
            <p:cNvCxnSpPr>
              <a:stCxn id="37" idx="2"/>
              <a:endCxn id="18" idx="0"/>
            </p:cNvCxnSpPr>
            <p:nvPr/>
          </p:nvCxnSpPr>
          <p:spPr>
            <a:xfrm rot="5400000">
              <a:off x="7249515" y="2475399"/>
              <a:ext cx="415155" cy="16711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>
              <a:extLst>
                <a:ext uri="{FF2B5EF4-FFF2-40B4-BE49-F238E27FC236}">
                  <a16:creationId xmlns:a16="http://schemas.microsoft.com/office/drawing/2014/main" id="{6D3D8A92-28BA-114D-ABAD-60CF5546EEE4}"/>
                </a:ext>
              </a:extLst>
            </p:cNvPr>
            <p:cNvCxnSpPr>
              <a:stCxn id="37" idx="2"/>
              <a:endCxn id="33" idx="0"/>
            </p:cNvCxnSpPr>
            <p:nvPr/>
          </p:nvCxnSpPr>
          <p:spPr>
            <a:xfrm rot="16200000" flipH="1">
              <a:off x="8865480" y="2530584"/>
              <a:ext cx="415155" cy="156078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/>
          <p:cNvCxnSpPr/>
          <p:nvPr/>
        </p:nvCxnSpPr>
        <p:spPr>
          <a:xfrm flipV="1">
            <a:off x="7506070" y="5116622"/>
            <a:ext cx="0" cy="857839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7506070" y="3995258"/>
            <a:ext cx="0" cy="86556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506070" y="3421930"/>
            <a:ext cx="786597" cy="413073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9615340" y="5015060"/>
            <a:ext cx="1" cy="95940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10906232" y="3835003"/>
            <a:ext cx="896889" cy="880981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9615341" y="4509703"/>
            <a:ext cx="238105" cy="351115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1803121" y="5040647"/>
            <a:ext cx="0" cy="1008668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9382238" y="2849257"/>
            <a:ext cx="1577253" cy="81850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9382238" y="2140272"/>
            <a:ext cx="0" cy="601397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9382238" y="1281066"/>
            <a:ext cx="0" cy="601397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2853328" y="3837121"/>
            <a:ext cx="2714699" cy="13593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① Scan Table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Sigma { </a:t>
            </a:r>
            <a:r>
              <a:rPr lang="en-US" altLang="zh-CN" dirty="0" smtClean="0">
                <a:solidFill>
                  <a:srgbClr val="FF0000"/>
                </a:solidFill>
              </a:rPr>
              <a:t>A.id &gt; 1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③ </a:t>
            </a:r>
            <a:r>
              <a:rPr lang="en-US" altLang="zh-CN" dirty="0" smtClean="0">
                <a:solidFill>
                  <a:schemeClr val="tx1"/>
                </a:solidFill>
              </a:rPr>
              <a:t>Sigma { </a:t>
            </a:r>
            <a:r>
              <a:rPr lang="en-US" altLang="zh-CN" dirty="0" err="1" smtClean="0">
                <a:solidFill>
                  <a:srgbClr val="FF0000"/>
                </a:solidFill>
              </a:rPr>
              <a:t>A.value</a:t>
            </a:r>
            <a:r>
              <a:rPr lang="en-US" altLang="zh-CN" dirty="0" smtClean="0">
                <a:solidFill>
                  <a:srgbClr val="FF0000"/>
                </a:solidFill>
              </a:rPr>
              <a:t> &gt; 42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④ </a:t>
            </a:r>
            <a:r>
              <a:rPr lang="en-US" altLang="zh-CN" dirty="0" smtClean="0">
                <a:solidFill>
                  <a:srgbClr val="FF0000"/>
                </a:solidFill>
              </a:rPr>
              <a:t>ht1</a:t>
            </a:r>
            <a:r>
              <a:rPr lang="en-US" altLang="zh-CN" dirty="0" smtClean="0">
                <a:solidFill>
                  <a:schemeClr val="tx1"/>
                </a:solidFill>
              </a:rPr>
              <a:t> Build { </a:t>
            </a:r>
            <a:r>
              <a:rPr lang="en-US" altLang="zh-CN" dirty="0" smtClean="0">
                <a:solidFill>
                  <a:srgbClr val="FF0000"/>
                </a:solidFill>
              </a:rPr>
              <a:t>A.id</a:t>
            </a:r>
            <a:r>
              <a:rPr lang="en-US" altLang="zh-CN" dirty="0" smtClean="0">
                <a:solidFill>
                  <a:schemeClr val="tx1"/>
                </a:solidFill>
              </a:rPr>
              <a:t> 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834354" y="5375394"/>
            <a:ext cx="2770579" cy="10365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⑤ </a:t>
            </a:r>
            <a:r>
              <a:rPr lang="en-US" altLang="zh-CN" dirty="0" smtClean="0">
                <a:solidFill>
                  <a:schemeClr val="tx1"/>
                </a:solidFill>
              </a:rPr>
              <a:t>Scan Table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⑥ </a:t>
            </a:r>
            <a:r>
              <a:rPr lang="en-US" altLang="zh-CN" dirty="0" smtClean="0">
                <a:solidFill>
                  <a:schemeClr val="tx1"/>
                </a:solidFill>
              </a:rPr>
              <a:t>Sigma { </a:t>
            </a:r>
            <a:r>
              <a:rPr lang="en-US" altLang="zh-CN" dirty="0" err="1" smtClean="0">
                <a:solidFill>
                  <a:srgbClr val="FF0000"/>
                </a:solidFill>
              </a:rPr>
              <a:t>B.value</a:t>
            </a:r>
            <a:r>
              <a:rPr lang="en-US" altLang="zh-CN" dirty="0" smtClean="0">
                <a:solidFill>
                  <a:srgbClr val="FF0000"/>
                </a:solidFill>
              </a:rPr>
              <a:t> &lt; 233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⑦ </a:t>
            </a:r>
            <a:r>
              <a:rPr lang="en-US" altLang="zh-CN" dirty="0" smtClean="0">
                <a:solidFill>
                  <a:srgbClr val="FF0000"/>
                </a:solidFill>
              </a:rPr>
              <a:t>ht0</a:t>
            </a:r>
            <a:r>
              <a:rPr lang="en-US" altLang="zh-CN" dirty="0" smtClean="0">
                <a:solidFill>
                  <a:schemeClr val="tx1"/>
                </a:solidFill>
              </a:rPr>
              <a:t> Build { </a:t>
            </a:r>
            <a:r>
              <a:rPr lang="en-US" altLang="zh-CN" dirty="0" err="1" smtClean="0">
                <a:solidFill>
                  <a:srgbClr val="FF0000"/>
                </a:solidFill>
              </a:rPr>
              <a:t>B.value</a:t>
            </a:r>
            <a:r>
              <a:rPr lang="en-US" altLang="zh-CN" dirty="0" smtClean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4047893" y="949567"/>
            <a:ext cx="2790843" cy="1908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⑧ </a:t>
            </a:r>
            <a:r>
              <a:rPr lang="en-US" altLang="zh-CN" dirty="0" smtClean="0">
                <a:solidFill>
                  <a:schemeClr val="tx1"/>
                </a:solidFill>
              </a:rPr>
              <a:t>Scan Table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⑨ Sigma { </a:t>
            </a:r>
            <a:r>
              <a:rPr lang="en-US" altLang="zh-CN" dirty="0" smtClean="0">
                <a:solidFill>
                  <a:srgbClr val="FF0000"/>
                </a:solidFill>
              </a:rPr>
              <a:t>C.id &lt; 666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⑩ </a:t>
            </a:r>
            <a:r>
              <a:rPr lang="en-US" altLang="zh-CN" dirty="0" smtClean="0">
                <a:solidFill>
                  <a:srgbClr val="FF0000"/>
                </a:solidFill>
              </a:rPr>
              <a:t>ht0</a:t>
            </a:r>
            <a:r>
              <a:rPr lang="en-US" altLang="zh-CN" dirty="0" smtClean="0">
                <a:solidFill>
                  <a:schemeClr val="tx1"/>
                </a:solidFill>
              </a:rPr>
              <a:t> Probe { </a:t>
            </a:r>
            <a:r>
              <a:rPr lang="en-US" altLang="zh-CN" dirty="0" err="1" smtClean="0">
                <a:solidFill>
                  <a:srgbClr val="FF0000"/>
                </a:solidFill>
              </a:rPr>
              <a:t>C.value</a:t>
            </a:r>
            <a:r>
              <a:rPr lang="en-US" altLang="zh-CN" dirty="0" smtClean="0">
                <a:solidFill>
                  <a:schemeClr val="tx1"/>
                </a:solidFill>
              </a:rPr>
              <a:t> 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⑪ </a:t>
            </a:r>
            <a:r>
              <a:rPr lang="en-US" altLang="zh-CN" dirty="0" smtClean="0">
                <a:solidFill>
                  <a:srgbClr val="FF0000"/>
                </a:solidFill>
              </a:rPr>
              <a:t>ht1</a:t>
            </a:r>
            <a:r>
              <a:rPr lang="en-US" altLang="zh-CN" dirty="0" smtClean="0">
                <a:solidFill>
                  <a:schemeClr val="tx1"/>
                </a:solidFill>
              </a:rPr>
              <a:t> Probe { </a:t>
            </a:r>
            <a:r>
              <a:rPr lang="en-US" altLang="zh-CN" dirty="0" smtClean="0">
                <a:solidFill>
                  <a:srgbClr val="FF0000"/>
                </a:solidFill>
              </a:rPr>
              <a:t>B.id</a:t>
            </a:r>
            <a:r>
              <a:rPr lang="en-US" altLang="zh-CN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⑫ Project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⑬ </a:t>
            </a:r>
            <a:r>
              <a:rPr lang="en-US" altLang="zh-CN" dirty="0" smtClean="0">
                <a:solidFill>
                  <a:schemeClr val="tx1"/>
                </a:solidFill>
              </a:rPr>
              <a:t>Emit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-7517" y="3908774"/>
            <a:ext cx="27172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从 </a:t>
            </a:r>
            <a:r>
              <a:rPr lang="en-US" altLang="zh-CN" sz="2400" dirty="0" smtClean="0"/>
              <a:t>table </a:t>
            </a:r>
            <a:r>
              <a:rPr lang="zh-CN" altLang="en-US" sz="2400" dirty="0" smtClean="0"/>
              <a:t>中取出 </a:t>
            </a:r>
            <a:r>
              <a:rPr lang="en-US" altLang="zh-CN" sz="2400" dirty="0" smtClean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block </a:t>
            </a:r>
            <a:r>
              <a:rPr lang="zh-CN" altLang="en-US" sz="2400" dirty="0" smtClean="0"/>
              <a:t>沿着 </a:t>
            </a:r>
            <a:r>
              <a:rPr lang="en-US" altLang="zh-CN" sz="2400" dirty="0" smtClean="0"/>
              <a:t>pipeline </a:t>
            </a:r>
            <a:r>
              <a:rPr lang="zh-CN" altLang="en-US" sz="2400" dirty="0" smtClean="0"/>
              <a:t>进行 </a:t>
            </a:r>
            <a:r>
              <a:rPr lang="en-US" altLang="zh-CN" sz="2400" dirty="0" smtClean="0"/>
              <a:t>SIMD </a:t>
            </a:r>
            <a:r>
              <a:rPr lang="zh-CN" altLang="en-US" sz="2400" dirty="0" smtClean="0"/>
              <a:t>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06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animBg="1"/>
      <p:bldP spid="12" grpId="0" animBg="1"/>
      <p:bldP spid="13" grpId="0" animBg="1"/>
      <p:bldP spid="66" grpId="0" animBg="1"/>
      <p:bldP spid="67" grpId="0" animBg="1"/>
      <p:bldP spid="68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Hash Join</a:t>
            </a: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向量化算法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7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660115" y="2544364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0114" y="2958324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60111" y="3365681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60112" y="3770871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103" y="2165863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 1 (UNIQUE ATTR)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60632" y="2505152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60639" y="2918570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60636" y="3325927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60633" y="3739526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60632" y="213119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 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60633" y="4147605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88493" y="2505152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88494" y="3340722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88499" y="2915720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88494" y="3752698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40018" y="217120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 Bucket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7" idx="1"/>
          </p:cNvCxnSpPr>
          <p:nvPr/>
        </p:nvCxnSpPr>
        <p:spPr>
          <a:xfrm flipH="1">
            <a:off x="4787116" y="2711771"/>
            <a:ext cx="1101377" cy="198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1"/>
          </p:cNvCxnSpPr>
          <p:nvPr/>
        </p:nvCxnSpPr>
        <p:spPr>
          <a:xfrm flipH="1">
            <a:off x="4787116" y="3547341"/>
            <a:ext cx="1101378" cy="192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1"/>
          </p:cNvCxnSpPr>
          <p:nvPr/>
        </p:nvCxnSpPr>
        <p:spPr>
          <a:xfrm flipH="1" flipV="1">
            <a:off x="4787116" y="2516058"/>
            <a:ext cx="1101383" cy="606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1"/>
          </p:cNvCxnSpPr>
          <p:nvPr/>
        </p:nvCxnSpPr>
        <p:spPr>
          <a:xfrm flipH="1">
            <a:off x="4787109" y="3959317"/>
            <a:ext cx="1101385" cy="193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567873" y="2540533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67880" y="2953951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67877" y="3361308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67874" y="3774907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67873" y="2166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567880" y="4188145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7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46" grpId="0" animBg="1"/>
      <p:bldP spid="47" grpId="0" animBg="1"/>
      <p:bldP spid="48" grpId="0" animBg="1"/>
      <p:bldP spid="49" grpId="0" animBg="1"/>
      <p:bldP spid="50" grpId="0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Hash Join</a:t>
            </a: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向量化算法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7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206305" y="1984770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304" y="2398730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6301" y="2806087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6302" y="3211277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8879" y="161471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 Keys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06829" y="2358976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6826" y="2766333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6823" y="3179932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13049" y="161108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 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ukcets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06823" y="3588011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63859" y="1404462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63860" y="2231118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63865" y="1815030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63858" y="264435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15384" y="107051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 Bucket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219103" y="3226468"/>
            <a:ext cx="11108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541520" y="3249804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206302" y="3623429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06299" y="4036448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06305" y="4444527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64875" y="28119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(mod4)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506815" y="1957022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06829" y="4416718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06814" y="3998673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64663" y="2383750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64660" y="2791107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64657" y="320470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108421" y="15893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Pos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964657" y="3612785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64649" y="198179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964663" y="4441492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64648" y="4023447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95970" y="1981135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95969" y="2395095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95966" y="2802452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495967" y="3207642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483611" y="158495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495967" y="3619794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95964" y="4032813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95970" y="4440892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97832" y="345724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 gather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957673" y="2351484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957670" y="2758841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957667" y="3172440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101431" y="155713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957667" y="3580519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957659" y="1949530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957673" y="440922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57658" y="3991181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1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" grpId="0"/>
      <p:bldP spid="48" grpId="0" animBg="1"/>
      <p:bldP spid="49" grpId="0" animBg="1"/>
      <p:bldP spid="50" grpId="0" animBg="1"/>
      <p:bldP spid="51" grpId="0"/>
      <p:bldP spid="63" grpId="0" animBg="1"/>
      <p:bldP spid="64" grpId="0" animBg="1"/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1111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Hash Join</a:t>
            </a: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向量化算法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7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54094" y="132540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4093" y="1724715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54090" y="2132072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4091" y="2537262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4017" y="94070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 Keys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868631" y="4415198"/>
            <a:ext cx="1722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354091" y="2949414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54088" y="3362433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54094" y="3770512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74774" y="3160097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4771" y="3567454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74768" y="3981053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18532" y="23657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Pos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74768" y="4397244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74760" y="2758143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4774" y="5208758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74759" y="4802370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51752" y="1376728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51751" y="1790688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51748" y="2198045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51749" y="2603235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239393" y="98054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251749" y="3015387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51746" y="342840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251752" y="3836485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385768" y="209204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385775" y="2505466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385772" y="2912823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385769" y="3326422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385768" y="171808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 1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85769" y="3734501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957965" y="4374922"/>
            <a:ext cx="1678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818855" y="3151879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18852" y="355923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18849" y="3972835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661765" y="235752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Build Keys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818849" y="4380914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18841" y="2749925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18855" y="5186353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18840" y="479157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1735" y="460386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 gather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94706" y="460691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 check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799515" y="2745488"/>
            <a:ext cx="826477" cy="4132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799514" y="315944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799511" y="3566805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799512" y="3971995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817084" y="234930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Check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6799512" y="4384147"/>
            <a:ext cx="826477" cy="4132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799509" y="479716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799515" y="5205245"/>
            <a:ext cx="826477" cy="4132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7860135" y="4415198"/>
            <a:ext cx="1722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8086210" y="4606910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 sub</a:t>
            </a:r>
          </a:p>
          <a:p>
            <a:pPr algn="ctr"/>
            <a:r>
              <a:rPr lang="en-US" altLang="zh-CN" dirty="0" smtClean="0"/>
              <a:t>(UNIQUE)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9739687" y="2750214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739686" y="3164174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739683" y="3571531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739684" y="3976721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727328" y="235403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9739684" y="4388873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739681" y="4801892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739687" y="5209971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3" grpId="0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1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78" grpId="0" animBg="1"/>
      <p:bldP spid="12" grpId="0"/>
      <p:bldP spid="13" grpId="0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9" grpId="0"/>
      <p:bldP spid="90" grpId="0" animBg="1"/>
      <p:bldP spid="91" grpId="0" animBg="1"/>
      <p:bldP spid="92" grpId="0" animBg="1"/>
      <p:bldP spid="93" grpId="0" animBg="1"/>
      <p:bldP spid="94" grpId="0"/>
      <p:bldP spid="95" grpId="0" animBg="1"/>
      <p:bldP spid="96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1111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Hash Join</a:t>
            </a: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向量化算法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7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2346017" y="1661474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46014" y="2068831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46011" y="2482430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489775" y="8671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Pos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346011" y="2898621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346003" y="1259520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46017" y="3710135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346002" y="3303747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946570" y="4380973"/>
            <a:ext cx="2391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885344" y="2740871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85343" y="3154831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85340" y="356218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85341" y="3967378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72985" y="2344690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885341" y="4379530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85338" y="4792549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85344" y="520062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66734" y="4566418"/>
            <a:ext cx="116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SIMD add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9525627" y="3149111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525624" y="3556468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525621" y="3970067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669385" y="2354757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Pos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9525621" y="4386258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525613" y="2747157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25627" y="5197772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25612" y="4791384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556645" y="1661474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56642" y="2068831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556639" y="2482430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700403" y="8671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4556639" y="2890509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56631" y="1259520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56645" y="371921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556630" y="3301171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1953226" y="4373553"/>
            <a:ext cx="3832112" cy="5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280864" y="2596397"/>
            <a:ext cx="1194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3843" y="278549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 </a:t>
            </a:r>
            <a:r>
              <a:rPr lang="en-US" altLang="zh-CN" dirty="0" err="1" smtClean="0"/>
              <a:t>neq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3014669" y="4632132"/>
            <a:ext cx="116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SIMD and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5952720" y="2729514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952719" y="3143474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952716" y="3550831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52717" y="3956021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940361" y="2333333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5952717" y="4368173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952714" y="4781192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952720" y="5189271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128353" y="1665615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128350" y="2072972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128347" y="2486571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272111" y="87126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Pos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128347" y="2902762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28339" y="1263661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128353" y="371427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128338" y="3307888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367173" y="1258857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367172" y="1672817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367169" y="2080174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367170" y="2485364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8173968" y="862676"/>
            <a:ext cx="149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 Match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8367170" y="289751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367167" y="3310535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367173" y="3718614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8173968" y="4570674"/>
            <a:ext cx="12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SIMD set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5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4" grpId="0"/>
      <p:bldP spid="102" grpId="0" animBg="1"/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5" grpId="0"/>
      <p:bldP spid="120" grpId="0"/>
      <p:bldP spid="121" grpId="0" animBg="1"/>
      <p:bldP spid="122" grpId="0" animBg="1"/>
      <p:bldP spid="123" grpId="0" animBg="1"/>
      <p:bldP spid="124" grpId="0" animBg="1"/>
      <p:bldP spid="125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/>
      <p:bldP spid="133" grpId="0" animBg="1"/>
      <p:bldP spid="134" grpId="0" animBg="1"/>
      <p:bldP spid="135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/>
      <p:bldP spid="146" grpId="0" animBg="1"/>
      <p:bldP spid="147" grpId="0" animBg="1"/>
      <p:bldP spid="148" grpId="0" animBg="1"/>
      <p:bldP spid="1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1111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Hash Join</a:t>
            </a: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向量化算法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7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71587" y="1194965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1586" y="1594274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1583" y="2001631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1584" y="2406821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1854" y="81026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 Keys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18446" y="4206659"/>
            <a:ext cx="2569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371584" y="2818973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71581" y="3231992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71587" y="3640071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4971" y="2943340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4968" y="3350697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4965" y="376429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8729" y="21489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Pos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34965" y="4180487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4957" y="254138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34971" y="4992001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4956" y="4585613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96349" y="1854157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196356" y="2267575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196353" y="2674932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196350" y="3088531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196349" y="148019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 1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196350" y="3496610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618162" y="4158165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68670" y="2943340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968667" y="3350697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968664" y="376429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811580" y="214898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Build Keys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968664" y="4172375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968656" y="254138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968670" y="4977814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68655" y="4583037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4474" y="438710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 gather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58268" y="445060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 check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978311" y="2536949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978310" y="2950909"/>
            <a:ext cx="826477" cy="4132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978307" y="335826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978308" y="376345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965952" y="21407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Check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7978308" y="417560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78305" y="4588627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78311" y="499670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39262" y="1198189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439261" y="1612149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39258" y="201950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439259" y="242469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426903" y="802008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439259" y="283684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439256" y="3249867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439262" y="3657946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8942805" y="4203931"/>
            <a:ext cx="1722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9168880" y="439564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 sub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9354650" y="1182762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354649" y="1596722"/>
            <a:ext cx="826477" cy="413238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54646" y="2004079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354647" y="2409269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342291" y="786581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354647" y="2821421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354644" y="3234440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354650" y="3642519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906049" y="2527931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906048" y="2941891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906045" y="334924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906046" y="375443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0893690" y="2131750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10906046" y="4166590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0906043" y="4579609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906049" y="498768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3" grpId="0"/>
      <p:bldP spid="33" grpId="0" animBg="1"/>
      <p:bldP spid="34" grpId="0" animBg="1"/>
      <p:bldP spid="38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1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78" grpId="0" animBg="1"/>
      <p:bldP spid="12" grpId="0"/>
      <p:bldP spid="13" grpId="0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63" grpId="0" animBg="1"/>
      <p:bldP spid="79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 animBg="1"/>
      <p:bldP spid="104" grpId="0"/>
      <p:bldP spid="105" grpId="0" animBg="1"/>
      <p:bldP spid="106" grpId="0" animBg="1"/>
      <p:bldP spid="107" grpId="0" animBg="1"/>
      <p:bldP spid="108" grpId="0" animBg="1"/>
      <p:bldP spid="109" grpId="0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/>
      <p:bldP spid="118" grpId="0" animBg="1"/>
      <p:bldP spid="119" grpId="0" animBg="1"/>
      <p:bldP spid="1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1111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Hash Join</a:t>
            </a: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向量化算法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7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/>
          <p:cNvSpPr/>
          <p:nvPr/>
        </p:nvSpPr>
        <p:spPr>
          <a:xfrm>
            <a:off x="3217966" y="1718759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17963" y="2126116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17960" y="2539715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361724" y="924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Pos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217960" y="2955906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17952" y="1316805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17966" y="3767420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17951" y="3361032"/>
            <a:ext cx="826477" cy="413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682032" y="4351595"/>
            <a:ext cx="32527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663505" y="2502051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63504" y="2916011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63501" y="3323368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63502" y="3728558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476079" y="213199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 Keys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663502" y="4140710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63499" y="4553729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63505" y="4961808"/>
            <a:ext cx="826477" cy="41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515907" y="2130743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515914" y="2544161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515911" y="2951518"/>
            <a:ext cx="826477" cy="41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15908" y="3365117"/>
            <a:ext cx="826477" cy="413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515907" y="17567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 1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4515908" y="3773196"/>
            <a:ext cx="826477" cy="413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122234" y="2496170"/>
            <a:ext cx="826477" cy="4132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3, 3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122233" y="2910130"/>
            <a:ext cx="826477" cy="4132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8, 8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122230" y="3317487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122231" y="3722677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934808" y="212611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Join Result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6122231" y="4134829"/>
            <a:ext cx="826477" cy="4132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6, 6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122228" y="4547848"/>
            <a:ext cx="826477" cy="41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22234" y="4955927"/>
            <a:ext cx="826477" cy="4132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3, 3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102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查询并发执行优化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80580" y="664568"/>
            <a:ext cx="8945077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流水线级别的</a:t>
            </a:r>
            <a:r>
              <a:rPr lang="zh-CN" altLang="en-US" sz="3200" dirty="0" smtClean="0"/>
              <a:t>并发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流水线</a:t>
            </a:r>
            <a:r>
              <a:rPr lang="zh-CN" altLang="en-US" dirty="0"/>
              <a:t>开始于</a:t>
            </a:r>
            <a:r>
              <a:rPr lang="en-US" altLang="zh-CN" dirty="0"/>
              <a:t>table</a:t>
            </a:r>
            <a:r>
              <a:rPr lang="zh-CN" altLang="en-US" dirty="0" smtClean="0"/>
              <a:t>，依赖冲突</a:t>
            </a:r>
            <a:r>
              <a:rPr lang="zh-CN" altLang="en-US" dirty="0"/>
              <a:t>较少，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join probe</a:t>
            </a:r>
            <a:r>
              <a:rPr lang="zh-CN" altLang="en-US" dirty="0" smtClean="0"/>
              <a:t>需要</a:t>
            </a:r>
            <a:r>
              <a:rPr lang="zh-CN" altLang="en-US" dirty="0"/>
              <a:t>同步等待</a:t>
            </a:r>
            <a:r>
              <a:rPr lang="en-US" altLang="zh-CN" dirty="0"/>
              <a:t>build</a:t>
            </a:r>
            <a:r>
              <a:rPr lang="zh-CN" altLang="en-US" dirty="0"/>
              <a:t>任务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并发</a:t>
            </a:r>
            <a:r>
              <a:rPr lang="zh-CN" altLang="en-US" sz="3200" dirty="0" smtClean="0"/>
              <a:t>调度采取 </a:t>
            </a:r>
            <a:r>
              <a:rPr lang="en-US" altLang="zh-CN" sz="3200" dirty="0" smtClean="0"/>
              <a:t>FIFO </a:t>
            </a:r>
            <a:r>
              <a:rPr lang="zh-CN" altLang="en-US" sz="3200" dirty="0" smtClean="0"/>
              <a:t>模式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右深树：尽可能将有依赖的任务放在后面调度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04075" y="2572783"/>
            <a:ext cx="5240327" cy="4108311"/>
            <a:chOff x="4479473" y="1809845"/>
            <a:chExt cx="5645552" cy="41357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E35F08E-0296-5342-8645-E94054220C93}"/>
                </a:ext>
              </a:extLst>
            </p:cNvPr>
            <p:cNvSpPr txBox="1"/>
            <p:nvPr/>
          </p:nvSpPr>
          <p:spPr>
            <a:xfrm>
              <a:off x="4479473" y="3541761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Table</a:t>
              </a:r>
              <a:endParaRPr kumimoji="1" lang="en-US" altLang="zh-CN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8945F56-6873-0645-B97C-192E5E18AA9E}"/>
                </a:ext>
              </a:extLst>
            </p:cNvPr>
            <p:cNvSpPr txBox="1"/>
            <p:nvPr/>
          </p:nvSpPr>
          <p:spPr>
            <a:xfrm>
              <a:off x="5496181" y="1809845"/>
              <a:ext cx="1245179" cy="369331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Emit</a:t>
              </a:r>
              <a:endParaRPr kumimoji="1" lang="en-US" altLang="zh-CN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4EEAB53-0518-344E-AC37-A58CA38BD698}"/>
                </a:ext>
              </a:extLst>
            </p:cNvPr>
            <p:cNvSpPr txBox="1"/>
            <p:nvPr/>
          </p:nvSpPr>
          <p:spPr>
            <a:xfrm>
              <a:off x="6389529" y="3541762"/>
              <a:ext cx="1818291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Join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C50A658-56AD-044C-B8B6-9A6DB92C2316}"/>
                </a:ext>
              </a:extLst>
            </p:cNvPr>
            <p:cNvSpPr txBox="1"/>
            <p:nvPr/>
          </p:nvSpPr>
          <p:spPr>
            <a:xfrm>
              <a:off x="5496182" y="2586035"/>
              <a:ext cx="1245179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Join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肘形连接符 12"/>
            <p:cNvCxnSpPr>
              <a:stCxn id="12" idx="2"/>
              <a:endCxn id="9" idx="0"/>
            </p:cNvCxnSpPr>
            <p:nvPr/>
          </p:nvCxnSpPr>
          <p:spPr>
            <a:xfrm rot="5400000">
              <a:off x="5347512" y="2770501"/>
              <a:ext cx="586394" cy="9561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2"/>
              <a:endCxn id="12" idx="0"/>
            </p:cNvCxnSpPr>
            <p:nvPr/>
          </p:nvCxnSpPr>
          <p:spPr>
            <a:xfrm>
              <a:off x="6118771" y="2179176"/>
              <a:ext cx="1" cy="406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2" idx="2"/>
              <a:endCxn id="11" idx="0"/>
            </p:cNvCxnSpPr>
            <p:nvPr/>
          </p:nvCxnSpPr>
          <p:spPr>
            <a:xfrm rot="16200000" flipH="1">
              <a:off x="6415526" y="2658612"/>
              <a:ext cx="586395" cy="11799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1" idx="2"/>
              <a:endCxn id="20" idx="0"/>
            </p:cNvCxnSpPr>
            <p:nvPr/>
          </p:nvCxnSpPr>
          <p:spPr>
            <a:xfrm rot="5400000">
              <a:off x="6466591" y="3744892"/>
              <a:ext cx="665883" cy="9982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22" idx="2"/>
              <a:endCxn id="21" idx="0"/>
            </p:cNvCxnSpPr>
            <p:nvPr/>
          </p:nvCxnSpPr>
          <p:spPr>
            <a:xfrm rot="5400000">
              <a:off x="7668004" y="4853842"/>
              <a:ext cx="632872" cy="811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22" idx="2"/>
              <a:endCxn id="23" idx="0"/>
            </p:cNvCxnSpPr>
            <p:nvPr/>
          </p:nvCxnSpPr>
          <p:spPr>
            <a:xfrm rot="16200000" flipH="1">
              <a:off x="8531479" y="4802350"/>
              <a:ext cx="627050" cy="9091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1" idx="2"/>
              <a:endCxn id="22" idx="0"/>
            </p:cNvCxnSpPr>
            <p:nvPr/>
          </p:nvCxnSpPr>
          <p:spPr>
            <a:xfrm rot="16200000" flipH="1">
              <a:off x="7513067" y="3696701"/>
              <a:ext cx="662972" cy="10917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05E9BAA-A748-5F4A-800B-2D880864C643}"/>
                </a:ext>
              </a:extLst>
            </p:cNvPr>
            <p:cNvSpPr txBox="1"/>
            <p:nvPr/>
          </p:nvSpPr>
          <p:spPr>
            <a:xfrm>
              <a:off x="5617217" y="4576977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Table</a:t>
              </a:r>
              <a:endParaRPr kumimoji="1" lang="en-US" altLang="zh-CN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983F92-315D-1A42-BDC5-E3567A3458F8}"/>
                </a:ext>
              </a:extLst>
            </p:cNvPr>
            <p:cNvSpPr txBox="1"/>
            <p:nvPr/>
          </p:nvSpPr>
          <p:spPr>
            <a:xfrm>
              <a:off x="6895275" y="5576270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Table</a:t>
              </a:r>
              <a:endParaRPr kumimoji="1" lang="en-US" altLang="zh-CN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EEAB53-0518-344E-AC37-A58CA38BD698}"/>
                </a:ext>
              </a:extLst>
            </p:cNvPr>
            <p:cNvSpPr txBox="1"/>
            <p:nvPr/>
          </p:nvSpPr>
          <p:spPr>
            <a:xfrm>
              <a:off x="7481286" y="4574066"/>
              <a:ext cx="1818291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Join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E983F92-315D-1A42-BDC5-E3567A3458F8}"/>
                </a:ext>
              </a:extLst>
            </p:cNvPr>
            <p:cNvSpPr txBox="1"/>
            <p:nvPr/>
          </p:nvSpPr>
          <p:spPr>
            <a:xfrm>
              <a:off x="8616405" y="5570448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Table</a:t>
              </a:r>
              <a:endParaRPr kumimoji="1" lang="en-US" altLang="zh-CN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934957" y="3337375"/>
              <a:ext cx="209273" cy="48972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6898295" y="2770701"/>
              <a:ext cx="1492136" cy="858040"/>
            </a:xfrm>
            <a:prstGeom prst="straightConnector1">
              <a:avLst/>
            </a:prstGeom>
            <a:ln w="76200">
              <a:solidFill>
                <a:srgbClr val="FF33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 flipV="1">
              <a:off x="9463104" y="4758732"/>
              <a:ext cx="661921" cy="1068673"/>
            </a:xfrm>
            <a:prstGeom prst="straightConnector1">
              <a:avLst/>
            </a:prstGeom>
            <a:ln w="76200">
              <a:solidFill>
                <a:srgbClr val="FF33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8255932" y="5312730"/>
              <a:ext cx="196946" cy="514193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7048298" y="4305403"/>
              <a:ext cx="280588" cy="51217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8327171" y="3708243"/>
              <a:ext cx="1173618" cy="970987"/>
            </a:xfrm>
            <a:prstGeom prst="straightConnector1">
              <a:avLst/>
            </a:prstGeom>
            <a:ln w="76200">
              <a:solidFill>
                <a:srgbClr val="FF33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6983561" y="1968895"/>
              <a:ext cx="0" cy="692935"/>
            </a:xfrm>
            <a:prstGeom prst="straightConnector1">
              <a:avLst/>
            </a:prstGeom>
            <a:ln w="76200">
              <a:solidFill>
                <a:srgbClr val="FF33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067236" y="2356701"/>
            <a:ext cx="5706842" cy="4305949"/>
            <a:chOff x="2393681" y="1809845"/>
            <a:chExt cx="5863902" cy="4135757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E35F08E-0296-5342-8645-E94054220C93}"/>
                </a:ext>
              </a:extLst>
            </p:cNvPr>
            <p:cNvSpPr txBox="1"/>
            <p:nvPr/>
          </p:nvSpPr>
          <p:spPr>
            <a:xfrm>
              <a:off x="6701909" y="3607132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Table</a:t>
              </a:r>
              <a:endParaRPr kumimoji="1" lang="en-US" altLang="zh-CN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8945F56-6873-0645-B97C-192E5E18AA9E}"/>
                </a:ext>
              </a:extLst>
            </p:cNvPr>
            <p:cNvSpPr txBox="1"/>
            <p:nvPr/>
          </p:nvSpPr>
          <p:spPr>
            <a:xfrm>
              <a:off x="5496181" y="1809845"/>
              <a:ext cx="1245179" cy="369331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Emit</a:t>
              </a:r>
              <a:endParaRPr kumimoji="1" lang="en-US" altLang="zh-CN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4EEAB53-0518-344E-AC37-A58CA38BD698}"/>
                </a:ext>
              </a:extLst>
            </p:cNvPr>
            <p:cNvSpPr txBox="1"/>
            <p:nvPr/>
          </p:nvSpPr>
          <p:spPr>
            <a:xfrm>
              <a:off x="4119304" y="3607132"/>
              <a:ext cx="1818291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Join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C50A658-56AD-044C-B8B6-9A6DB92C2316}"/>
                </a:ext>
              </a:extLst>
            </p:cNvPr>
            <p:cNvSpPr txBox="1"/>
            <p:nvPr/>
          </p:nvSpPr>
          <p:spPr>
            <a:xfrm>
              <a:off x="5496182" y="2586035"/>
              <a:ext cx="1245179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Join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肘形连接符 42"/>
            <p:cNvCxnSpPr>
              <a:stCxn id="42" idx="2"/>
              <a:endCxn id="39" idx="0"/>
            </p:cNvCxnSpPr>
            <p:nvPr/>
          </p:nvCxnSpPr>
          <p:spPr>
            <a:xfrm rot="16200000" flipH="1">
              <a:off x="6426044" y="2648094"/>
              <a:ext cx="651765" cy="12663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0" idx="2"/>
              <a:endCxn id="42" idx="0"/>
            </p:cNvCxnSpPr>
            <p:nvPr/>
          </p:nvCxnSpPr>
          <p:spPr>
            <a:xfrm>
              <a:off x="6118771" y="2179176"/>
              <a:ext cx="1" cy="406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42" idx="2"/>
              <a:endCxn id="41" idx="0"/>
            </p:cNvCxnSpPr>
            <p:nvPr/>
          </p:nvCxnSpPr>
          <p:spPr>
            <a:xfrm rot="5400000">
              <a:off x="5247729" y="2736088"/>
              <a:ext cx="651765" cy="10903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41" idx="2"/>
              <a:endCxn id="50" idx="0"/>
            </p:cNvCxnSpPr>
            <p:nvPr/>
          </p:nvCxnSpPr>
          <p:spPr>
            <a:xfrm rot="16200000" flipH="1">
              <a:off x="5331156" y="3673758"/>
              <a:ext cx="543596" cy="11490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52" idx="2"/>
              <a:endCxn id="51" idx="0"/>
            </p:cNvCxnSpPr>
            <p:nvPr/>
          </p:nvCxnSpPr>
          <p:spPr>
            <a:xfrm rot="16200000" flipH="1">
              <a:off x="4097860" y="4785469"/>
              <a:ext cx="681055" cy="9005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52" idx="2"/>
              <a:endCxn id="53" idx="0"/>
            </p:cNvCxnSpPr>
            <p:nvPr/>
          </p:nvCxnSpPr>
          <p:spPr>
            <a:xfrm rot="5400000">
              <a:off x="3194868" y="4777200"/>
              <a:ext cx="675233" cy="911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1" idx="2"/>
              <a:endCxn id="52" idx="0"/>
            </p:cNvCxnSpPr>
            <p:nvPr/>
          </p:nvCxnSpPr>
          <p:spPr>
            <a:xfrm rot="5400000">
              <a:off x="4233574" y="3731006"/>
              <a:ext cx="549419" cy="1040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05E9BAA-A748-5F4A-800B-2D880864C643}"/>
                </a:ext>
              </a:extLst>
            </p:cNvPr>
            <p:cNvSpPr txBox="1"/>
            <p:nvPr/>
          </p:nvSpPr>
          <p:spPr>
            <a:xfrm>
              <a:off x="5494286" y="4520060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Table</a:t>
              </a:r>
              <a:endParaRPr kumimoji="1" lang="en-US" altLang="zh-CN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E983F92-315D-1A42-BDC5-E3567A3458F8}"/>
                </a:ext>
              </a:extLst>
            </p:cNvPr>
            <p:cNvSpPr txBox="1"/>
            <p:nvPr/>
          </p:nvSpPr>
          <p:spPr>
            <a:xfrm>
              <a:off x="4205488" y="5576270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Table</a:t>
              </a:r>
              <a:endParaRPr kumimoji="1" lang="en-US" altLang="zh-CN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4EEAB53-0518-344E-AC37-A58CA38BD698}"/>
                </a:ext>
              </a:extLst>
            </p:cNvPr>
            <p:cNvSpPr txBox="1"/>
            <p:nvPr/>
          </p:nvSpPr>
          <p:spPr>
            <a:xfrm>
              <a:off x="3078969" y="4525883"/>
              <a:ext cx="1818291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Join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E983F92-315D-1A42-BDC5-E3567A3458F8}"/>
                </a:ext>
              </a:extLst>
            </p:cNvPr>
            <p:cNvSpPr txBox="1"/>
            <p:nvPr/>
          </p:nvSpPr>
          <p:spPr>
            <a:xfrm>
              <a:off x="2393681" y="5570448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Table</a:t>
              </a:r>
              <a:endParaRPr kumimoji="1" lang="en-US" altLang="zh-CN" dirty="0"/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3783143" y="5343406"/>
              <a:ext cx="209273" cy="48972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 flipV="1">
              <a:off x="6846741" y="2770701"/>
              <a:ext cx="1410842" cy="1072963"/>
            </a:xfrm>
            <a:prstGeom prst="straightConnector1">
              <a:avLst/>
            </a:prstGeom>
            <a:ln w="76200">
              <a:solidFill>
                <a:srgbClr val="FF33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6130690" y="3902061"/>
              <a:ext cx="863999" cy="802665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958258" y="4309353"/>
              <a:ext cx="280588" cy="51217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6955282" y="1940473"/>
              <a:ext cx="0" cy="692935"/>
            </a:xfrm>
            <a:prstGeom prst="straightConnector1">
              <a:avLst/>
            </a:prstGeom>
            <a:ln w="76200">
              <a:solidFill>
                <a:srgbClr val="FF33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H="1" flipV="1">
              <a:off x="5028449" y="4803385"/>
              <a:ext cx="604805" cy="9989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6032217" y="3340449"/>
              <a:ext cx="196946" cy="514193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95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/>
          <p:cNvSpPr/>
          <p:nvPr/>
        </p:nvSpPr>
        <p:spPr>
          <a:xfrm>
            <a:off x="-4620" y="6160574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2"/>
                </a:moveTo>
                <a:lnTo>
                  <a:pt x="0" y="356752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2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53" name="Freeform 2"/>
          <p:cNvSpPr/>
          <p:nvPr/>
        </p:nvSpPr>
        <p:spPr>
          <a:xfrm>
            <a:off x="-8065" y="-9450"/>
            <a:ext cx="12203601" cy="6356955"/>
          </a:xfrm>
          <a:custGeom>
            <a:avLst/>
            <a:gdLst/>
            <a:ahLst/>
            <a:cxnLst/>
            <a:rect l="l" t="t" r="r" b="b"/>
            <a:pathLst>
              <a:path w="11570822" h="6027335">
                <a:moveTo>
                  <a:pt x="11570823" y="6027335"/>
                </a:moveTo>
                <a:lnTo>
                  <a:pt x="0" y="6027335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6027335"/>
                </a:lnTo>
                <a:close/>
              </a:path>
            </a:pathLst>
          </a:custGeom>
          <a:solidFill>
            <a:srgbClr val="16294C"/>
          </a:solidFill>
        </p:spPr>
      </p:sp>
      <p:grpSp>
        <p:nvGrpSpPr>
          <p:cNvPr id="54" name="Group 3"/>
          <p:cNvGrpSpPr/>
          <p:nvPr/>
        </p:nvGrpSpPr>
        <p:grpSpPr>
          <a:xfrm>
            <a:off x="3093653" y="2285443"/>
            <a:ext cx="6177678" cy="1764841"/>
            <a:chOff x="2931830" y="2166939"/>
            <a:chExt cx="5857354" cy="1673331"/>
          </a:xfrm>
        </p:grpSpPr>
        <p:sp>
          <p:nvSpPr>
            <p:cNvPr id="55" name="TextBox 54"/>
            <p:cNvSpPr txBox="1"/>
            <p:nvPr/>
          </p:nvSpPr>
          <p:spPr>
            <a:xfrm>
              <a:off x="5102421" y="2402737"/>
              <a:ext cx="3520879" cy="669418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4219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实验分析</a:t>
              </a:r>
              <a:endParaRPr lang="en-US" sz="116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31830" y="2166939"/>
              <a:ext cx="2502368" cy="167333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0547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03</a:t>
              </a:r>
              <a:endParaRPr lang="en-US" sz="116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02422" y="3334441"/>
              <a:ext cx="3686762" cy="18493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pic>
        <p:nvPicPr>
          <p:cNvPr id="9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实验分析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721546159"/>
              </p:ext>
            </p:extLst>
          </p:nvPr>
        </p:nvGraphicFramePr>
        <p:xfrm>
          <a:off x="407191" y="924405"/>
          <a:ext cx="11442439" cy="5612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31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"/>
          <p:cNvSpPr/>
          <p:nvPr/>
        </p:nvSpPr>
        <p:spPr>
          <a:xfrm>
            <a:off x="4926275" y="24"/>
            <a:ext cx="2384538" cy="2008593"/>
          </a:xfrm>
          <a:custGeom>
            <a:avLst/>
            <a:gdLst/>
            <a:ahLst/>
            <a:cxnLst/>
            <a:rect l="l" t="t" r="r" b="b"/>
            <a:pathLst>
              <a:path w="2260895" h="1904444">
                <a:moveTo>
                  <a:pt x="2260895" y="0"/>
                </a:moveTo>
                <a:lnTo>
                  <a:pt x="2260895" y="1468270"/>
                </a:lnTo>
                <a:lnTo>
                  <a:pt x="1130458" y="1904443"/>
                </a:lnTo>
                <a:lnTo>
                  <a:pt x="0" y="1468270"/>
                </a:lnTo>
                <a:lnTo>
                  <a:pt x="0" y="0"/>
                </a:lnTo>
                <a:lnTo>
                  <a:pt x="2260895" y="0"/>
                </a:lnTo>
                <a:lnTo>
                  <a:pt x="2260895" y="0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1" name="Freeform 2"/>
          <p:cNvSpPr/>
          <p:nvPr/>
        </p:nvSpPr>
        <p:spPr>
          <a:xfrm>
            <a:off x="712539" y="779904"/>
            <a:ext cx="10818231" cy="5476124"/>
          </a:xfrm>
          <a:custGeom>
            <a:avLst/>
            <a:gdLst/>
            <a:ahLst/>
            <a:cxnLst/>
            <a:rect l="l" t="t" r="r" b="b"/>
            <a:pathLst>
              <a:path w="10257286" h="5192177">
                <a:moveTo>
                  <a:pt x="10257287" y="5192177"/>
                </a:moveTo>
                <a:lnTo>
                  <a:pt x="0" y="5192177"/>
                </a:lnTo>
                <a:lnTo>
                  <a:pt x="0" y="0"/>
                </a:lnTo>
                <a:lnTo>
                  <a:pt x="10257287" y="0"/>
                </a:lnTo>
                <a:lnTo>
                  <a:pt x="10257287" y="5192177"/>
                </a:lnTo>
                <a:close/>
                <a:moveTo>
                  <a:pt x="11610" y="5180558"/>
                </a:moveTo>
                <a:lnTo>
                  <a:pt x="10245676" y="5180558"/>
                </a:lnTo>
                <a:lnTo>
                  <a:pt x="10245676" y="11619"/>
                </a:lnTo>
                <a:lnTo>
                  <a:pt x="11610" y="11619"/>
                </a:lnTo>
                <a:lnTo>
                  <a:pt x="11610" y="5180558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2" name="Freeform 3"/>
          <p:cNvSpPr/>
          <p:nvPr/>
        </p:nvSpPr>
        <p:spPr>
          <a:xfrm>
            <a:off x="712146" y="6624483"/>
            <a:ext cx="1870556" cy="241339"/>
          </a:xfrm>
          <a:custGeom>
            <a:avLst/>
            <a:gdLst/>
            <a:ahLst/>
            <a:cxnLst/>
            <a:rect l="l" t="t" r="r" b="b"/>
            <a:pathLst>
              <a:path w="1773564" h="228825">
                <a:moveTo>
                  <a:pt x="1773564" y="228825"/>
                </a:moveTo>
                <a:lnTo>
                  <a:pt x="0" y="228825"/>
                </a:lnTo>
                <a:lnTo>
                  <a:pt x="0" y="0"/>
                </a:lnTo>
                <a:lnTo>
                  <a:pt x="1773564" y="0"/>
                </a:lnTo>
                <a:lnTo>
                  <a:pt x="1773564" y="228825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13" name="Freeform 4"/>
          <p:cNvSpPr/>
          <p:nvPr/>
        </p:nvSpPr>
        <p:spPr>
          <a:xfrm>
            <a:off x="5097475" y="432011"/>
            <a:ext cx="2036066" cy="0"/>
          </a:xfrm>
          <a:custGeom>
            <a:avLst/>
            <a:gdLst/>
            <a:ahLst/>
            <a:cxnLst/>
            <a:rect l="l" t="t" r="r" b="b"/>
            <a:pathLst>
              <a:path w="1930492">
                <a:moveTo>
                  <a:pt x="0" y="0"/>
                </a:moveTo>
                <a:lnTo>
                  <a:pt x="1930492" y="0"/>
                </a:lnTo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4" name="Freeform 5"/>
          <p:cNvSpPr/>
          <p:nvPr/>
        </p:nvSpPr>
        <p:spPr>
          <a:xfrm>
            <a:off x="5101672" y="1073243"/>
            <a:ext cx="2036066" cy="0"/>
          </a:xfrm>
          <a:custGeom>
            <a:avLst/>
            <a:gdLst/>
            <a:ahLst/>
            <a:cxnLst/>
            <a:rect l="l" t="t" r="r" b="b"/>
            <a:pathLst>
              <a:path w="1930492">
                <a:moveTo>
                  <a:pt x="0" y="0"/>
                </a:moveTo>
                <a:lnTo>
                  <a:pt x="1930492" y="0"/>
                </a:lnTo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5" name="TextBox 6"/>
          <p:cNvSpPr txBox="1"/>
          <p:nvPr/>
        </p:nvSpPr>
        <p:spPr>
          <a:xfrm>
            <a:off x="4108092" y="531268"/>
            <a:ext cx="4018359" cy="45878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742">
                <a:solidFill>
                  <a:srgbClr val="FFFFFF"/>
                </a:solidFill>
                <a:latin typeface="Microsoft YaHei"/>
                <a:ea typeface="Microsoft YaHei"/>
              </a:rPr>
              <a:t>论文摘要</a:t>
            </a:r>
            <a:endParaRPr lang="en-US" sz="1160"/>
          </a:p>
        </p:txBody>
      </p:sp>
      <p:sp>
        <p:nvSpPr>
          <p:cNvPr id="16" name="TextBox 7"/>
          <p:cNvSpPr txBox="1"/>
          <p:nvPr/>
        </p:nvSpPr>
        <p:spPr>
          <a:xfrm>
            <a:off x="914400" y="1893265"/>
            <a:ext cx="10392507" cy="357662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66000"/>
              </a:lnSpc>
            </a:pPr>
            <a:r>
              <a:rPr 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         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本文的主要工作是将学术界前沿的</a:t>
            </a:r>
            <a:r>
              <a:rPr lang="en-US" altLang="zh-CN" sz="1400" dirty="0">
                <a:solidFill>
                  <a:srgbClr val="42464B"/>
                </a:solidFill>
                <a:latin typeface="Microsoft YaHei"/>
                <a:ea typeface="Microsoft YaHei"/>
              </a:rPr>
              <a:t>query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相关技术理念和架构融合起来，将抽象算法理论落地到工程实际中</a:t>
            </a: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。</a:t>
            </a:r>
            <a:endParaRPr lang="en-US" altLang="zh-CN" sz="1400" dirty="0" smtClean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66000"/>
              </a:lnSpc>
            </a:pPr>
            <a:endParaRPr lang="en-US" altLang="zh-CN" sz="1400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66000"/>
              </a:lnSpc>
            </a:pPr>
            <a:r>
              <a:rPr lang="en-US" altLang="zh-CN" sz="1400" dirty="0">
                <a:solidFill>
                  <a:srgbClr val="42464B"/>
                </a:solidFill>
                <a:latin typeface="Microsoft YaHei"/>
                <a:ea typeface="Microsoft YaHei"/>
              </a:rPr>
              <a:t>         </a:t>
            </a: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随着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现代化处理器的发展，数据查询处理的瓶颈逐渐暴露出来，那</a:t>
            </a: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就是对处理器的利用率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极低。指令预测失败会导致流水线深度被浪费，存储器停顿也会显著提高指令平均延迟</a:t>
            </a: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。</a:t>
            </a:r>
            <a:endParaRPr lang="en-US" altLang="zh-CN" sz="1400" dirty="0" smtClean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66000"/>
              </a:lnSpc>
            </a:pPr>
            <a:endParaRPr lang="en-US" altLang="zh-CN" sz="1400" dirty="0" smtClean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66000"/>
              </a:lnSpc>
            </a:pPr>
            <a:r>
              <a:rPr lang="en-US" altLang="zh-CN" sz="1400" dirty="0">
                <a:solidFill>
                  <a:srgbClr val="42464B"/>
                </a:solidFill>
                <a:latin typeface="Microsoft YaHei"/>
                <a:ea typeface="Microsoft YaHei"/>
              </a:rPr>
              <a:t>         </a:t>
            </a: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为了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优化数据查询任务的处理速度，我们采取了新的数据查询架构：</a:t>
            </a:r>
            <a:r>
              <a:rPr lang="en-US" altLang="zh-CN" sz="1400" dirty="0">
                <a:solidFill>
                  <a:srgbClr val="42464B"/>
                </a:solidFill>
                <a:latin typeface="Microsoft YaHei"/>
                <a:ea typeface="Microsoft YaHei"/>
              </a:rPr>
              <a:t>push 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模型以及向量化查询执行，将查询编译技术与向量化执行技术结合起来。将传统火山模型变为平坦的代码指令，并且将数据列存化，然后利用现代处理器提供的向量化指令进行运算。查询执行时以数据块为单位传递，充分利用</a:t>
            </a:r>
            <a:r>
              <a:rPr lang="en-US" altLang="zh-CN" sz="1400" dirty="0">
                <a:solidFill>
                  <a:srgbClr val="42464B"/>
                </a:solidFill>
                <a:latin typeface="Microsoft YaHei"/>
                <a:ea typeface="Microsoft YaHei"/>
              </a:rPr>
              <a:t>SIMD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指令宽度，显著提高指令级并行。对于计算密集和内存访问开销极大的</a:t>
            </a:r>
            <a:r>
              <a:rPr lang="en-US" altLang="zh-CN" sz="1400" dirty="0">
                <a:solidFill>
                  <a:srgbClr val="42464B"/>
                </a:solidFill>
                <a:latin typeface="Microsoft YaHei"/>
                <a:ea typeface="Microsoft YaHei"/>
              </a:rPr>
              <a:t>hash join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操作进行向量化优化，使用</a:t>
            </a:r>
            <a:r>
              <a:rPr lang="en-US" altLang="zh-CN" sz="1400" dirty="0">
                <a:solidFill>
                  <a:srgbClr val="42464B"/>
                </a:solidFill>
                <a:latin typeface="Microsoft YaHei"/>
                <a:ea typeface="Microsoft YaHei"/>
              </a:rPr>
              <a:t>SIMD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指令提高运算速度，掩盖缓存缺失时延。在代码生成时根据流水线阻断者来划分流水线任务，查询执行时使用多线程调度，充分利用线程级并行。</a:t>
            </a:r>
            <a:endParaRPr lang="en-US" sz="1400" dirty="0">
              <a:solidFill>
                <a:srgbClr val="42464B"/>
              </a:solidFill>
              <a:latin typeface="Microsoft YaHei"/>
              <a:ea typeface="Microsoft YaHei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1839175" y="5486443"/>
            <a:ext cx="7599042" cy="75302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109" dirty="0" err="1">
                <a:solidFill>
                  <a:srgbClr val="16294C"/>
                </a:solidFill>
                <a:latin typeface="Microsoft YaHei"/>
                <a:ea typeface="Microsoft YaHei"/>
              </a:rPr>
              <a:t>关键词</a:t>
            </a:r>
            <a:r>
              <a:rPr lang="en-US" sz="2109" dirty="0" smtClean="0">
                <a:solidFill>
                  <a:srgbClr val="16294C"/>
                </a:solidFill>
                <a:latin typeface="Microsoft YaHei"/>
                <a:ea typeface="Microsoft YaHei"/>
              </a:rPr>
              <a:t>：</a:t>
            </a:r>
            <a:r>
              <a:rPr lang="zh-CN" altLang="en-US" sz="2109" dirty="0">
                <a:solidFill>
                  <a:srgbClr val="16294C"/>
                </a:solidFill>
                <a:latin typeface="Microsoft YaHei"/>
                <a:ea typeface="Microsoft YaHei"/>
              </a:rPr>
              <a:t>现代处理器，流水线</a:t>
            </a:r>
            <a:r>
              <a:rPr lang="zh-CN" altLang="en-US" sz="2109" dirty="0" smtClean="0">
                <a:solidFill>
                  <a:srgbClr val="16294C"/>
                </a:solidFill>
                <a:latin typeface="Microsoft YaHei"/>
                <a:ea typeface="Microsoft YaHei"/>
              </a:rPr>
              <a:t>，分支预测，存储器</a:t>
            </a:r>
            <a:r>
              <a:rPr lang="zh-CN" altLang="en-US" sz="2109" dirty="0">
                <a:solidFill>
                  <a:srgbClr val="16294C"/>
                </a:solidFill>
                <a:latin typeface="Microsoft YaHei"/>
                <a:ea typeface="Microsoft YaHei"/>
              </a:rPr>
              <a:t>时延，</a:t>
            </a:r>
            <a:r>
              <a:rPr lang="zh-CN" altLang="en-US" sz="2109" dirty="0" smtClean="0">
                <a:solidFill>
                  <a:srgbClr val="16294C"/>
                </a:solidFill>
                <a:latin typeface="Microsoft YaHei"/>
                <a:ea typeface="Microsoft YaHei"/>
              </a:rPr>
              <a:t>列存，向量化</a:t>
            </a:r>
            <a:r>
              <a:rPr lang="zh-CN" altLang="en-US" sz="2109" dirty="0">
                <a:solidFill>
                  <a:srgbClr val="16294C"/>
                </a:solidFill>
                <a:latin typeface="Microsoft YaHei"/>
                <a:ea typeface="Microsoft YaHei"/>
              </a:rPr>
              <a:t>指令，指令级并行，线程级</a:t>
            </a:r>
            <a:r>
              <a:rPr lang="zh-CN" altLang="en-US" sz="2109" dirty="0" smtClean="0">
                <a:solidFill>
                  <a:srgbClr val="16294C"/>
                </a:solidFill>
                <a:latin typeface="Microsoft YaHei"/>
                <a:ea typeface="Microsoft YaHei"/>
              </a:rPr>
              <a:t>并行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4189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1"/>
          <p:cNvSpPr/>
          <p:nvPr/>
        </p:nvSpPr>
        <p:spPr>
          <a:xfrm>
            <a:off x="-6386" y="5042963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1"/>
                </a:moveTo>
                <a:lnTo>
                  <a:pt x="0" y="356751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1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154" name="Freeform 2"/>
          <p:cNvSpPr/>
          <p:nvPr/>
        </p:nvSpPr>
        <p:spPr>
          <a:xfrm>
            <a:off x="-8065" y="-9450"/>
            <a:ext cx="12203601" cy="5233135"/>
          </a:xfrm>
          <a:custGeom>
            <a:avLst/>
            <a:gdLst/>
            <a:ahLst/>
            <a:cxnLst/>
            <a:rect l="l" t="t" r="r" b="b"/>
            <a:pathLst>
              <a:path w="11570822" h="4961787">
                <a:moveTo>
                  <a:pt x="11570823" y="4961788"/>
                </a:moveTo>
                <a:lnTo>
                  <a:pt x="0" y="4961788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4961788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56" name="TextBox 4"/>
          <p:cNvSpPr txBox="1"/>
          <p:nvPr/>
        </p:nvSpPr>
        <p:spPr>
          <a:xfrm>
            <a:off x="3410904" y="2183539"/>
            <a:ext cx="5365661" cy="84715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063" dirty="0" err="1">
                <a:solidFill>
                  <a:srgbClr val="FFFFFF"/>
                </a:solidFill>
                <a:latin typeface="Microsoft YaHei"/>
                <a:ea typeface="Microsoft YaHei"/>
              </a:rPr>
              <a:t>谢</a:t>
            </a:r>
            <a:r>
              <a:rPr lang="en-US" sz="5063" dirty="0">
                <a:solidFill>
                  <a:srgbClr val="FFFFFF"/>
                </a:solidFill>
                <a:latin typeface="Microsoft YaHei"/>
                <a:ea typeface="Microsoft YaHei"/>
              </a:rPr>
              <a:t> </a:t>
            </a:r>
            <a:r>
              <a:rPr lang="en-US" sz="5063" dirty="0" err="1">
                <a:solidFill>
                  <a:srgbClr val="FFFFFF"/>
                </a:solidFill>
                <a:latin typeface="Microsoft YaHei"/>
                <a:ea typeface="Microsoft YaHei"/>
              </a:rPr>
              <a:t>谢</a:t>
            </a:r>
            <a:endParaRPr lang="en-US" sz="1160" dirty="0"/>
          </a:p>
        </p:txBody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/>
          <p:cNvSpPr/>
          <p:nvPr/>
        </p:nvSpPr>
        <p:spPr>
          <a:xfrm>
            <a:off x="-4620" y="6160574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2"/>
                </a:moveTo>
                <a:lnTo>
                  <a:pt x="0" y="356752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2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19" name="Freeform 2"/>
          <p:cNvSpPr/>
          <p:nvPr/>
        </p:nvSpPr>
        <p:spPr>
          <a:xfrm>
            <a:off x="-8065" y="-9450"/>
            <a:ext cx="12203601" cy="6356955"/>
          </a:xfrm>
          <a:custGeom>
            <a:avLst/>
            <a:gdLst/>
            <a:ahLst/>
            <a:cxnLst/>
            <a:rect l="l" t="t" r="r" b="b"/>
            <a:pathLst>
              <a:path w="11570822" h="6027335">
                <a:moveTo>
                  <a:pt x="11570823" y="6027335"/>
                </a:moveTo>
                <a:lnTo>
                  <a:pt x="0" y="6027335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6027335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20" name="TextBox 3"/>
          <p:cNvSpPr txBox="1"/>
          <p:nvPr/>
        </p:nvSpPr>
        <p:spPr>
          <a:xfrm>
            <a:off x="977998" y="1911576"/>
            <a:ext cx="3080650" cy="141192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8438" b="1">
                <a:solidFill>
                  <a:srgbClr val="FFFFFF"/>
                </a:solidFill>
                <a:latin typeface="Microsoft YaHei"/>
                <a:ea typeface="Microsoft YaHei"/>
              </a:rPr>
              <a:t>目录</a:t>
            </a:r>
            <a:endParaRPr lang="en-US" sz="1160"/>
          </a:p>
        </p:txBody>
      </p:sp>
      <p:sp>
        <p:nvSpPr>
          <p:cNvPr id="21" name="TextBox 4"/>
          <p:cNvSpPr txBox="1"/>
          <p:nvPr/>
        </p:nvSpPr>
        <p:spPr>
          <a:xfrm>
            <a:off x="1195540" y="3374949"/>
            <a:ext cx="2639216" cy="49411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953" b="1">
                <a:solidFill>
                  <a:srgbClr val="FFFFFF"/>
                </a:solidFill>
                <a:latin typeface="Microsoft YaHei"/>
                <a:ea typeface="Microsoft YaHei"/>
              </a:rPr>
              <a:t>CONTENTS</a:t>
            </a:r>
            <a:endParaRPr lang="en-US" sz="1160"/>
          </a:p>
        </p:txBody>
      </p:sp>
      <p:grpSp>
        <p:nvGrpSpPr>
          <p:cNvPr id="22" name="Group 5"/>
          <p:cNvGrpSpPr/>
          <p:nvPr/>
        </p:nvGrpSpPr>
        <p:grpSpPr>
          <a:xfrm>
            <a:off x="5551915" y="831910"/>
            <a:ext cx="4947984" cy="680016"/>
            <a:chOff x="5262626" y="890021"/>
            <a:chExt cx="4691422" cy="644756"/>
          </a:xfrm>
        </p:grpSpPr>
        <p:sp>
          <p:nvSpPr>
            <p:cNvPr id="23" name="Freeform 22"/>
            <p:cNvSpPr/>
            <p:nvPr/>
          </p:nvSpPr>
          <p:spPr>
            <a:xfrm>
              <a:off x="5342579" y="890021"/>
              <a:ext cx="644756" cy="644756"/>
            </a:xfrm>
            <a:custGeom>
              <a:avLst/>
              <a:gdLst/>
              <a:ahLst/>
              <a:cxnLst/>
              <a:rect l="l" t="t" r="r" b="b"/>
              <a:pathLst>
                <a:path w="644756" h="644756">
                  <a:moveTo>
                    <a:pt x="644756" y="322378"/>
                  </a:moveTo>
                  <a:cubicBezTo>
                    <a:pt x="644756" y="500424"/>
                    <a:pt x="500424" y="644756"/>
                    <a:pt x="322378" y="644756"/>
                  </a:cubicBezTo>
                  <a:cubicBezTo>
                    <a:pt x="144332" y="644756"/>
                    <a:pt x="0" y="500424"/>
                    <a:pt x="0" y="322378"/>
                  </a:cubicBezTo>
                  <a:cubicBezTo>
                    <a:pt x="0" y="144332"/>
                    <a:pt x="144332" y="0"/>
                    <a:pt x="322378" y="0"/>
                  </a:cubicBezTo>
                  <a:cubicBezTo>
                    <a:pt x="500424" y="0"/>
                    <a:pt x="644756" y="144332"/>
                    <a:pt x="644756" y="32237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Freeform 23"/>
            <p:cNvSpPr/>
            <p:nvPr/>
          </p:nvSpPr>
          <p:spPr>
            <a:xfrm>
              <a:off x="5369402" y="916844"/>
              <a:ext cx="587992" cy="587992"/>
            </a:xfrm>
            <a:custGeom>
              <a:avLst/>
              <a:gdLst/>
              <a:ahLst/>
              <a:cxnLst/>
              <a:rect l="l" t="t" r="r" b="b"/>
              <a:pathLst>
                <a:path w="587992" h="587992">
                  <a:moveTo>
                    <a:pt x="587992" y="293995"/>
                  </a:moveTo>
                  <a:cubicBezTo>
                    <a:pt x="587992" y="456366"/>
                    <a:pt x="456367" y="587991"/>
                    <a:pt x="293996" y="587991"/>
                  </a:cubicBezTo>
                  <a:cubicBezTo>
                    <a:pt x="131625" y="587991"/>
                    <a:pt x="0" y="456366"/>
                    <a:pt x="0" y="293995"/>
                  </a:cubicBezTo>
                  <a:cubicBezTo>
                    <a:pt x="0" y="131624"/>
                    <a:pt x="131625" y="0"/>
                    <a:pt x="293996" y="0"/>
                  </a:cubicBezTo>
                  <a:cubicBezTo>
                    <a:pt x="456367" y="0"/>
                    <a:pt x="587992" y="131624"/>
                    <a:pt x="587992" y="293995"/>
                  </a:cubicBezTo>
                  <a:close/>
                </a:path>
              </a:pathLst>
            </a:custGeom>
            <a:solidFill>
              <a:srgbClr val="44546A"/>
            </a:solidFill>
          </p:spPr>
        </p:sp>
        <p:sp>
          <p:nvSpPr>
            <p:cNvPr id="25" name="TextBox 24"/>
            <p:cNvSpPr txBox="1"/>
            <p:nvPr/>
          </p:nvSpPr>
          <p:spPr>
            <a:xfrm>
              <a:off x="5262626" y="974854"/>
              <a:ext cx="801470" cy="46848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953" b="1">
                  <a:solidFill>
                    <a:srgbClr val="FFFFFF"/>
                  </a:solidFill>
                  <a:latin typeface="Microsoft YaHei"/>
                  <a:ea typeface="Microsoft YaHei"/>
                </a:rPr>
                <a:t>1</a:t>
              </a:r>
              <a:endParaRPr lang="en-US" sz="116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44048" y="1064471"/>
              <a:ext cx="3810000" cy="33461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2109" dirty="0">
                  <a:solidFill>
                    <a:srgbClr val="FFFFFF"/>
                  </a:solidFill>
                  <a:latin typeface="Microsoft YaHei"/>
                  <a:ea typeface="Microsoft YaHei"/>
                </a:rPr>
                <a:t>项目整体介绍</a:t>
              </a:r>
              <a:endParaRPr lang="en-US" sz="1160" dirty="0"/>
            </a:p>
          </p:txBody>
        </p:sp>
      </p:grpSp>
      <p:grpSp>
        <p:nvGrpSpPr>
          <p:cNvPr id="28" name="Group 6"/>
          <p:cNvGrpSpPr/>
          <p:nvPr/>
        </p:nvGrpSpPr>
        <p:grpSpPr>
          <a:xfrm>
            <a:off x="5551915" y="2430217"/>
            <a:ext cx="4947984" cy="680016"/>
            <a:chOff x="5262626" y="1778350"/>
            <a:chExt cx="4691422" cy="644756"/>
          </a:xfrm>
        </p:grpSpPr>
        <p:sp>
          <p:nvSpPr>
            <p:cNvPr id="29" name="Freeform 28"/>
            <p:cNvSpPr/>
            <p:nvPr/>
          </p:nvSpPr>
          <p:spPr>
            <a:xfrm>
              <a:off x="5342580" y="1778350"/>
              <a:ext cx="644756" cy="644756"/>
            </a:xfrm>
            <a:custGeom>
              <a:avLst/>
              <a:gdLst/>
              <a:ahLst/>
              <a:cxnLst/>
              <a:rect l="l" t="t" r="r" b="b"/>
              <a:pathLst>
                <a:path w="644756" h="644756">
                  <a:moveTo>
                    <a:pt x="644755" y="322377"/>
                  </a:moveTo>
                  <a:cubicBezTo>
                    <a:pt x="644755" y="500423"/>
                    <a:pt x="500424" y="644755"/>
                    <a:pt x="322378" y="644755"/>
                  </a:cubicBezTo>
                  <a:cubicBezTo>
                    <a:pt x="144331" y="644755"/>
                    <a:pt x="0" y="500423"/>
                    <a:pt x="0" y="322377"/>
                  </a:cubicBezTo>
                  <a:cubicBezTo>
                    <a:pt x="0" y="144331"/>
                    <a:pt x="144331" y="0"/>
                    <a:pt x="322378" y="0"/>
                  </a:cubicBezTo>
                  <a:cubicBezTo>
                    <a:pt x="500424" y="0"/>
                    <a:pt x="644755" y="144331"/>
                    <a:pt x="644755" y="3223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Freeform 29"/>
            <p:cNvSpPr/>
            <p:nvPr/>
          </p:nvSpPr>
          <p:spPr>
            <a:xfrm>
              <a:off x="5369402" y="1805172"/>
              <a:ext cx="587992" cy="587992"/>
            </a:xfrm>
            <a:custGeom>
              <a:avLst/>
              <a:gdLst/>
              <a:ahLst/>
              <a:cxnLst/>
              <a:rect l="l" t="t" r="r" b="b"/>
              <a:pathLst>
                <a:path w="587992" h="587992">
                  <a:moveTo>
                    <a:pt x="587992" y="293996"/>
                  </a:moveTo>
                  <a:cubicBezTo>
                    <a:pt x="587992" y="456367"/>
                    <a:pt x="456367" y="587992"/>
                    <a:pt x="293996" y="587992"/>
                  </a:cubicBezTo>
                  <a:cubicBezTo>
                    <a:pt x="131625" y="587992"/>
                    <a:pt x="0" y="456367"/>
                    <a:pt x="0" y="293996"/>
                  </a:cubicBezTo>
                  <a:cubicBezTo>
                    <a:pt x="0" y="131625"/>
                    <a:pt x="131625" y="0"/>
                    <a:pt x="293996" y="0"/>
                  </a:cubicBezTo>
                  <a:cubicBezTo>
                    <a:pt x="456367" y="0"/>
                    <a:pt x="587992" y="131625"/>
                    <a:pt x="587992" y="293996"/>
                  </a:cubicBezTo>
                  <a:close/>
                </a:path>
              </a:pathLst>
            </a:custGeom>
            <a:solidFill>
              <a:srgbClr val="44546A"/>
            </a:solidFill>
          </p:spPr>
        </p:sp>
        <p:sp>
          <p:nvSpPr>
            <p:cNvPr id="31" name="TextBox 30"/>
            <p:cNvSpPr txBox="1"/>
            <p:nvPr/>
          </p:nvSpPr>
          <p:spPr>
            <a:xfrm>
              <a:off x="5262626" y="1863182"/>
              <a:ext cx="801470" cy="46848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953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2</a:t>
              </a:r>
              <a:endParaRPr lang="en-US" sz="116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4048" y="1930116"/>
              <a:ext cx="3810000" cy="33461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en-US" altLang="zh-CN" sz="2109" dirty="0">
                  <a:solidFill>
                    <a:srgbClr val="FFFFFF"/>
                  </a:solidFill>
                  <a:latin typeface="Microsoft YaHei"/>
                  <a:ea typeface="Microsoft YaHei"/>
                </a:rPr>
                <a:t>execution</a:t>
              </a:r>
              <a:r>
                <a:rPr lang="zh-CN" altLang="en-US" sz="2109" dirty="0" smtClean="0">
                  <a:solidFill>
                    <a:srgbClr val="FFFFFF"/>
                  </a:solidFill>
                  <a:latin typeface="Microsoft YaHei"/>
                  <a:ea typeface="Microsoft YaHei"/>
                </a:rPr>
                <a:t>部分</a:t>
              </a:r>
              <a:endParaRPr lang="en-US" sz="1160" dirty="0"/>
            </a:p>
          </p:txBody>
        </p:sp>
      </p:grpSp>
      <p:grpSp>
        <p:nvGrpSpPr>
          <p:cNvPr id="34" name="Group 7"/>
          <p:cNvGrpSpPr/>
          <p:nvPr/>
        </p:nvGrpSpPr>
        <p:grpSpPr>
          <a:xfrm>
            <a:off x="5551915" y="4115775"/>
            <a:ext cx="4947983" cy="680016"/>
            <a:chOff x="5262626" y="2677440"/>
            <a:chExt cx="4691421" cy="644756"/>
          </a:xfrm>
        </p:grpSpPr>
        <p:sp>
          <p:nvSpPr>
            <p:cNvPr id="35" name="Freeform 34"/>
            <p:cNvSpPr/>
            <p:nvPr/>
          </p:nvSpPr>
          <p:spPr>
            <a:xfrm>
              <a:off x="5342580" y="2677440"/>
              <a:ext cx="644756" cy="644756"/>
            </a:xfrm>
            <a:custGeom>
              <a:avLst/>
              <a:gdLst/>
              <a:ahLst/>
              <a:cxnLst/>
              <a:rect l="l" t="t" r="r" b="b"/>
              <a:pathLst>
                <a:path w="644756" h="644756">
                  <a:moveTo>
                    <a:pt x="644756" y="322378"/>
                  </a:moveTo>
                  <a:cubicBezTo>
                    <a:pt x="644756" y="500424"/>
                    <a:pt x="500424" y="644756"/>
                    <a:pt x="322378" y="644756"/>
                  </a:cubicBezTo>
                  <a:cubicBezTo>
                    <a:pt x="144332" y="644756"/>
                    <a:pt x="0" y="500424"/>
                    <a:pt x="0" y="322378"/>
                  </a:cubicBezTo>
                  <a:cubicBezTo>
                    <a:pt x="0" y="144332"/>
                    <a:pt x="144332" y="0"/>
                    <a:pt x="322378" y="0"/>
                  </a:cubicBezTo>
                  <a:cubicBezTo>
                    <a:pt x="500424" y="0"/>
                    <a:pt x="644756" y="144332"/>
                    <a:pt x="644756" y="32237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Freeform 35"/>
            <p:cNvSpPr/>
            <p:nvPr/>
          </p:nvSpPr>
          <p:spPr>
            <a:xfrm>
              <a:off x="5369402" y="2704262"/>
              <a:ext cx="587992" cy="587992"/>
            </a:xfrm>
            <a:custGeom>
              <a:avLst/>
              <a:gdLst/>
              <a:ahLst/>
              <a:cxnLst/>
              <a:rect l="l" t="t" r="r" b="b"/>
              <a:pathLst>
                <a:path w="587992" h="587992">
                  <a:moveTo>
                    <a:pt x="587992" y="293996"/>
                  </a:moveTo>
                  <a:cubicBezTo>
                    <a:pt x="587992" y="456367"/>
                    <a:pt x="456367" y="587992"/>
                    <a:pt x="293996" y="587992"/>
                  </a:cubicBezTo>
                  <a:cubicBezTo>
                    <a:pt x="131625" y="587992"/>
                    <a:pt x="0" y="456367"/>
                    <a:pt x="0" y="293996"/>
                  </a:cubicBezTo>
                  <a:cubicBezTo>
                    <a:pt x="0" y="131625"/>
                    <a:pt x="131625" y="0"/>
                    <a:pt x="293996" y="0"/>
                  </a:cubicBezTo>
                  <a:cubicBezTo>
                    <a:pt x="456367" y="0"/>
                    <a:pt x="587992" y="131625"/>
                    <a:pt x="587992" y="293996"/>
                  </a:cubicBezTo>
                  <a:close/>
                </a:path>
              </a:pathLst>
            </a:custGeom>
            <a:solidFill>
              <a:srgbClr val="44546A"/>
            </a:solidFill>
          </p:spPr>
        </p:sp>
        <p:sp>
          <p:nvSpPr>
            <p:cNvPr id="37" name="TextBox 36"/>
            <p:cNvSpPr txBox="1"/>
            <p:nvPr/>
          </p:nvSpPr>
          <p:spPr>
            <a:xfrm>
              <a:off x="5262626" y="2762273"/>
              <a:ext cx="801470" cy="46848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953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3</a:t>
              </a:r>
              <a:endParaRPr lang="en-US" sz="116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44047" y="2837398"/>
              <a:ext cx="3810000" cy="33461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2109" dirty="0">
                  <a:solidFill>
                    <a:srgbClr val="FFFFFF"/>
                  </a:solidFill>
                  <a:latin typeface="Microsoft YaHei"/>
                  <a:ea typeface="Microsoft YaHei"/>
                </a:rPr>
                <a:t>实验分析</a:t>
              </a:r>
              <a:endParaRPr lang="en-US" altLang="zh-CN" sz="1160" dirty="0"/>
            </a:p>
          </p:txBody>
        </p:sp>
      </p:grpSp>
      <p:pic>
        <p:nvPicPr>
          <p:cNvPr id="55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8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/>
          <p:cNvSpPr/>
          <p:nvPr/>
        </p:nvSpPr>
        <p:spPr>
          <a:xfrm>
            <a:off x="-4620" y="6160574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2"/>
                </a:moveTo>
                <a:lnTo>
                  <a:pt x="0" y="356752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2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53" name="Freeform 2"/>
          <p:cNvSpPr/>
          <p:nvPr/>
        </p:nvSpPr>
        <p:spPr>
          <a:xfrm>
            <a:off x="-8065" y="-9450"/>
            <a:ext cx="12203601" cy="6356955"/>
          </a:xfrm>
          <a:custGeom>
            <a:avLst/>
            <a:gdLst/>
            <a:ahLst/>
            <a:cxnLst/>
            <a:rect l="l" t="t" r="r" b="b"/>
            <a:pathLst>
              <a:path w="11570822" h="6027335">
                <a:moveTo>
                  <a:pt x="11570823" y="6027335"/>
                </a:moveTo>
                <a:lnTo>
                  <a:pt x="0" y="6027335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6027335"/>
                </a:lnTo>
                <a:close/>
              </a:path>
            </a:pathLst>
          </a:custGeom>
          <a:solidFill>
            <a:srgbClr val="16294C"/>
          </a:solidFill>
        </p:spPr>
      </p:sp>
      <p:grpSp>
        <p:nvGrpSpPr>
          <p:cNvPr id="54" name="Group 3"/>
          <p:cNvGrpSpPr/>
          <p:nvPr/>
        </p:nvGrpSpPr>
        <p:grpSpPr>
          <a:xfrm>
            <a:off x="3093653" y="2285443"/>
            <a:ext cx="5619422" cy="1764841"/>
            <a:chOff x="2931830" y="2166939"/>
            <a:chExt cx="5328045" cy="1673331"/>
          </a:xfrm>
        </p:grpSpPr>
        <p:sp>
          <p:nvSpPr>
            <p:cNvPr id="55" name="TextBox 54"/>
            <p:cNvSpPr txBox="1"/>
            <p:nvPr/>
          </p:nvSpPr>
          <p:spPr>
            <a:xfrm>
              <a:off x="5102421" y="2402737"/>
              <a:ext cx="3157454" cy="669418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4219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项目整体介绍</a:t>
              </a:r>
              <a:endParaRPr lang="en-US" sz="116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31830" y="2166939"/>
              <a:ext cx="2502368" cy="167333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0547" b="1">
                  <a:solidFill>
                    <a:srgbClr val="FFFFFF"/>
                  </a:solidFill>
                  <a:latin typeface="Microsoft YaHei"/>
                  <a:ea typeface="Microsoft YaHei"/>
                </a:rPr>
                <a:t>01</a:t>
              </a:r>
              <a:endParaRPr lang="en-US" sz="1160"/>
            </a:p>
          </p:txBody>
        </p:sp>
      </p:grpSp>
      <p:pic>
        <p:nvPicPr>
          <p:cNvPr id="10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96736"/>
            <a:ext cx="4123188" cy="45179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整体架构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2463993" y="873629"/>
            <a:ext cx="7094120" cy="30015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463993" y="4193457"/>
            <a:ext cx="7094120" cy="21155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07191" y="1596305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控制台输入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13475" y="3598350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数据库后端获取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9" idx="2"/>
            <a:endCxn id="40" idx="0"/>
          </p:cNvCxnSpPr>
          <p:nvPr/>
        </p:nvCxnSpPr>
        <p:spPr>
          <a:xfrm>
            <a:off x="1136396" y="2739098"/>
            <a:ext cx="6284" cy="859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40" idx="3"/>
            <a:endCxn id="48" idx="1"/>
          </p:cNvCxnSpPr>
          <p:nvPr/>
        </p:nvCxnSpPr>
        <p:spPr>
          <a:xfrm flipV="1">
            <a:off x="1871885" y="2323616"/>
            <a:ext cx="726943" cy="18461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40" idx="3"/>
            <a:endCxn id="49" idx="1"/>
          </p:cNvCxnSpPr>
          <p:nvPr/>
        </p:nvCxnSpPr>
        <p:spPr>
          <a:xfrm>
            <a:off x="1871885" y="4169747"/>
            <a:ext cx="718457" cy="11068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201236" y="1024908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增删改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200322" y="2432864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201236" y="4705165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编译，加载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10150221" y="3622060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控制台输出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2598828" y="1461578"/>
            <a:ext cx="2225101" cy="172407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TP AST</a:t>
            </a:r>
            <a:r>
              <a:rPr lang="zh-CN" altLang="en-US" sz="2400" dirty="0">
                <a:solidFill>
                  <a:schemeClr val="tx1"/>
                </a:solidFill>
              </a:rPr>
              <a:t>生成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词法分析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文法分析 </a:t>
            </a:r>
            <a:r>
              <a:rPr lang="en-US" altLang="zh-CN" dirty="0">
                <a:solidFill>
                  <a:schemeClr val="tx1"/>
                </a:solidFill>
              </a:rPr>
              <a:t>LALR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生成结构体</a:t>
            </a:r>
            <a:r>
              <a:rPr lang="en-US" altLang="zh-CN" dirty="0">
                <a:solidFill>
                  <a:schemeClr val="tx1"/>
                </a:solidFill>
              </a:rPr>
              <a:t>/AST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590342" y="4412780"/>
            <a:ext cx="2225480" cy="17275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AP </a:t>
            </a:r>
            <a:r>
              <a:rPr lang="zh-CN" altLang="en-US" sz="2400" dirty="0">
                <a:solidFill>
                  <a:schemeClr val="tx1"/>
                </a:solidFill>
              </a:rPr>
              <a:t>代码生成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词法分析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文法分析 </a:t>
            </a:r>
            <a:r>
              <a:rPr lang="en-US" altLang="zh-CN" dirty="0">
                <a:solidFill>
                  <a:schemeClr val="tx1"/>
                </a:solidFill>
              </a:rPr>
              <a:t>LALR</a:t>
            </a: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生成</a:t>
            </a:r>
            <a:r>
              <a:rPr lang="en-US" altLang="zh-CN" dirty="0">
                <a:solidFill>
                  <a:schemeClr val="tx1"/>
                </a:solidFill>
              </a:rPr>
              <a:t>AST</a:t>
            </a:r>
            <a:r>
              <a:rPr lang="zh-CN" altLang="en-US" dirty="0">
                <a:solidFill>
                  <a:schemeClr val="tx1"/>
                </a:solidFill>
              </a:rPr>
              <a:t>并优化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生成代码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050456" y="1271657"/>
            <a:ext cx="2319288" cy="63660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TP</a:t>
            </a:r>
            <a:r>
              <a:rPr lang="zh-CN" altLang="en-US" sz="2400" dirty="0">
                <a:solidFill>
                  <a:schemeClr val="tx1"/>
                </a:solidFill>
              </a:rPr>
              <a:t> 执行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062250" y="2239618"/>
            <a:ext cx="2346715" cy="152928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TP </a:t>
            </a:r>
            <a:r>
              <a:rPr lang="zh-CN" altLang="en-US" sz="2400" dirty="0">
                <a:solidFill>
                  <a:schemeClr val="tx1"/>
                </a:solidFill>
              </a:rPr>
              <a:t>查询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算子并行化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where</a:t>
            </a:r>
            <a:r>
              <a:rPr lang="zh-CN" altLang="en-US" dirty="0">
                <a:solidFill>
                  <a:schemeClr val="tx1"/>
                </a:solidFill>
              </a:rPr>
              <a:t>树访问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merge/loop join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62250" y="4414382"/>
            <a:ext cx="2346715" cy="172596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AP </a:t>
            </a:r>
            <a:r>
              <a:rPr lang="zh-CN" altLang="en-US" sz="2400" dirty="0">
                <a:solidFill>
                  <a:schemeClr val="tx1"/>
                </a:solidFill>
              </a:rPr>
              <a:t>执行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流水线切割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向量化基础设施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Hash Join</a:t>
            </a:r>
            <a:r>
              <a:rPr lang="zh-CN" altLang="en-US" dirty="0">
                <a:solidFill>
                  <a:schemeClr val="tx1"/>
                </a:solidFill>
              </a:rPr>
              <a:t>优化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并发执行</a:t>
            </a:r>
          </a:p>
        </p:txBody>
      </p:sp>
      <p:cxnSp>
        <p:nvCxnSpPr>
          <p:cNvPr id="53" name="直接箭头连接符 52"/>
          <p:cNvCxnSpPr>
            <a:stCxn id="49" idx="3"/>
            <a:endCxn id="46" idx="1"/>
          </p:cNvCxnSpPr>
          <p:nvPr/>
        </p:nvCxnSpPr>
        <p:spPr>
          <a:xfrm flipV="1">
            <a:off x="4815822" y="5276562"/>
            <a:ext cx="3854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3"/>
            <a:endCxn id="52" idx="1"/>
          </p:cNvCxnSpPr>
          <p:nvPr/>
        </p:nvCxnSpPr>
        <p:spPr>
          <a:xfrm>
            <a:off x="6659646" y="5276562"/>
            <a:ext cx="402604" cy="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5" idx="3"/>
            <a:endCxn id="51" idx="1"/>
          </p:cNvCxnSpPr>
          <p:nvPr/>
        </p:nvCxnSpPr>
        <p:spPr>
          <a:xfrm>
            <a:off x="6658732" y="3004261"/>
            <a:ext cx="4035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4" idx="3"/>
            <a:endCxn id="50" idx="1"/>
          </p:cNvCxnSpPr>
          <p:nvPr/>
        </p:nvCxnSpPr>
        <p:spPr>
          <a:xfrm flipV="1">
            <a:off x="6659646" y="1589961"/>
            <a:ext cx="390810" cy="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cxnSpLocks/>
            <a:stCxn id="48" idx="3"/>
            <a:endCxn id="44" idx="1"/>
          </p:cNvCxnSpPr>
          <p:nvPr/>
        </p:nvCxnSpPr>
        <p:spPr>
          <a:xfrm flipV="1">
            <a:off x="4823929" y="1596305"/>
            <a:ext cx="377307" cy="727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8" idx="3"/>
            <a:endCxn id="45" idx="1"/>
          </p:cNvCxnSpPr>
          <p:nvPr/>
        </p:nvCxnSpPr>
        <p:spPr>
          <a:xfrm>
            <a:off x="4823929" y="2323616"/>
            <a:ext cx="376393" cy="680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1" idx="3"/>
            <a:endCxn id="47" idx="1"/>
          </p:cNvCxnSpPr>
          <p:nvPr/>
        </p:nvCxnSpPr>
        <p:spPr>
          <a:xfrm>
            <a:off x="9408965" y="3004262"/>
            <a:ext cx="741256" cy="1189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2" idx="3"/>
            <a:endCxn id="47" idx="1"/>
          </p:cNvCxnSpPr>
          <p:nvPr/>
        </p:nvCxnSpPr>
        <p:spPr>
          <a:xfrm flipV="1">
            <a:off x="9408965" y="4193457"/>
            <a:ext cx="741256" cy="1083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cxnSpLocks/>
            <a:endCxn id="39" idx="0"/>
          </p:cNvCxnSpPr>
          <p:nvPr/>
        </p:nvCxnSpPr>
        <p:spPr>
          <a:xfrm>
            <a:off x="1136396" y="873629"/>
            <a:ext cx="0" cy="722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stCxn id="47" idx="0"/>
          </p:cNvCxnSpPr>
          <p:nvPr/>
        </p:nvCxnSpPr>
        <p:spPr>
          <a:xfrm flipV="1">
            <a:off x="10879426" y="1024908"/>
            <a:ext cx="0" cy="2597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/>
          <p:cNvSpPr/>
          <p:nvPr/>
        </p:nvSpPr>
        <p:spPr>
          <a:xfrm>
            <a:off x="-4620" y="6160574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2"/>
                </a:moveTo>
                <a:lnTo>
                  <a:pt x="0" y="356752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2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53" name="Freeform 2"/>
          <p:cNvSpPr/>
          <p:nvPr/>
        </p:nvSpPr>
        <p:spPr>
          <a:xfrm>
            <a:off x="-8065" y="-9450"/>
            <a:ext cx="12203601" cy="6356955"/>
          </a:xfrm>
          <a:custGeom>
            <a:avLst/>
            <a:gdLst/>
            <a:ahLst/>
            <a:cxnLst/>
            <a:rect l="l" t="t" r="r" b="b"/>
            <a:pathLst>
              <a:path w="11570822" h="6027335">
                <a:moveTo>
                  <a:pt x="11570823" y="6027335"/>
                </a:moveTo>
                <a:lnTo>
                  <a:pt x="0" y="6027335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6027335"/>
                </a:lnTo>
                <a:close/>
              </a:path>
            </a:pathLst>
          </a:custGeom>
          <a:solidFill>
            <a:srgbClr val="16294C"/>
          </a:solidFill>
        </p:spPr>
      </p:sp>
      <p:grpSp>
        <p:nvGrpSpPr>
          <p:cNvPr id="54" name="Group 3"/>
          <p:cNvGrpSpPr/>
          <p:nvPr/>
        </p:nvGrpSpPr>
        <p:grpSpPr>
          <a:xfrm>
            <a:off x="3093653" y="2285443"/>
            <a:ext cx="6002722" cy="1764841"/>
            <a:chOff x="2931830" y="2166939"/>
            <a:chExt cx="5691470" cy="1673331"/>
          </a:xfrm>
        </p:grpSpPr>
        <p:sp>
          <p:nvSpPr>
            <p:cNvPr id="55" name="TextBox 54"/>
            <p:cNvSpPr txBox="1"/>
            <p:nvPr/>
          </p:nvSpPr>
          <p:spPr>
            <a:xfrm>
              <a:off x="5102421" y="2380395"/>
              <a:ext cx="3520879" cy="7141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altLang="zh-CN" sz="4219" b="1" dirty="0" smtClean="0">
                  <a:solidFill>
                    <a:srgbClr val="FFFFFF"/>
                  </a:solidFill>
                  <a:latin typeface="Microsoft YaHei"/>
                  <a:ea typeface="Microsoft YaHei"/>
                </a:rPr>
                <a:t>execution</a:t>
              </a:r>
              <a:r>
                <a:rPr lang="zh-CN" altLang="en-US" sz="4219" b="1" dirty="0" smtClean="0">
                  <a:solidFill>
                    <a:srgbClr val="FFFFFF"/>
                  </a:solidFill>
                  <a:latin typeface="Microsoft YaHei"/>
                  <a:ea typeface="Microsoft YaHei"/>
                </a:rPr>
                <a:t>部分</a:t>
              </a:r>
              <a:endParaRPr lang="en-US" sz="116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31830" y="2166939"/>
              <a:ext cx="2502368" cy="167333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0547" b="1" dirty="0" smtClean="0">
                  <a:solidFill>
                    <a:srgbClr val="FFFFFF"/>
                  </a:solidFill>
                  <a:latin typeface="Microsoft YaHei"/>
                  <a:ea typeface="Microsoft YaHei"/>
                </a:rPr>
                <a:t>02</a:t>
              </a:r>
              <a:endParaRPr lang="en-US" sz="1160" dirty="0"/>
            </a:p>
          </p:txBody>
        </p:sp>
      </p:grpSp>
      <p:pic>
        <p:nvPicPr>
          <p:cNvPr id="9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e</a:t>
            </a:r>
            <a:r>
              <a:rPr 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xecution</a:t>
            </a: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部分介绍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38368F-4A2B-0944-8A6D-3409AC79F6E3}"/>
              </a:ext>
            </a:extLst>
          </p:cNvPr>
          <p:cNvSpPr txBox="1"/>
          <p:nvPr/>
        </p:nvSpPr>
        <p:spPr>
          <a:xfrm>
            <a:off x="866123" y="1395724"/>
            <a:ext cx="7234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介绍及学术界相关工作</a:t>
            </a:r>
            <a:endParaRPr kumimoji="1"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查询</a:t>
            </a:r>
            <a:r>
              <a:rPr kumimoji="1" lang="zh-CN" altLang="en-US" sz="3200" dirty="0" smtClean="0"/>
              <a:t>执行整体架构</a:t>
            </a:r>
            <a:endParaRPr kumimoji="1"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列式存储和向量化处理</a:t>
            </a:r>
            <a:endParaRPr kumimoji="1"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 smtClean="0"/>
              <a:t>Hash Join</a:t>
            </a:r>
            <a:r>
              <a:rPr kumimoji="1" lang="zh-CN" altLang="en-US" sz="3200" dirty="0" smtClean="0"/>
              <a:t>向量化算法</a:t>
            </a:r>
            <a:endParaRPr kumimoji="1"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查询并发执行优化</a:t>
            </a:r>
            <a:endParaRPr kumimoji="1" lang="en-US" altLang="zh-CN" sz="3200" dirty="0" smtClean="0"/>
          </a:p>
        </p:txBody>
      </p:sp>
      <p:pic>
        <p:nvPicPr>
          <p:cNvPr id="9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介绍及相关工作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85104">
            <a:off x="331962" y="1687281"/>
            <a:ext cx="11273317" cy="33147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08774">
            <a:off x="927289" y="1679540"/>
            <a:ext cx="10969640" cy="34629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53074">
            <a:off x="746056" y="1534430"/>
            <a:ext cx="11064447" cy="39532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10CE4A-0B9E-3744-8222-17DF18AC55AC}"/>
              </a:ext>
            </a:extLst>
          </p:cNvPr>
          <p:cNvSpPr txBox="1"/>
          <p:nvPr/>
        </p:nvSpPr>
        <p:spPr>
          <a:xfrm>
            <a:off x="393916" y="1581835"/>
            <a:ext cx="103637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 smtClean="0"/>
              <a:t>execution</a:t>
            </a:r>
            <a:r>
              <a:rPr kumimoji="1" lang="zh-CN" altLang="en-US" sz="3200" dirty="0" smtClean="0"/>
              <a:t>主要负责执行</a:t>
            </a:r>
            <a:r>
              <a:rPr kumimoji="1" lang="en-US" altLang="zh-CN" sz="3200" dirty="0" smtClean="0"/>
              <a:t>query-</a:t>
            </a:r>
            <a:r>
              <a:rPr kumimoji="1" lang="en-US" altLang="zh-CN" sz="3200" dirty="0" err="1" smtClean="0"/>
              <a:t>codegen</a:t>
            </a:r>
            <a:r>
              <a:rPr kumimoji="1" lang="zh-CN" altLang="en-US" sz="3200" dirty="0" smtClean="0"/>
              <a:t>编译生成的代码，主要提供 “数据流访问基础设施” 和 “结点功能”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特点：</a:t>
            </a:r>
            <a:endParaRPr kumimoji="1" lang="en-US" altLang="zh-CN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 smtClean="0"/>
              <a:t>SIMD</a:t>
            </a:r>
            <a:r>
              <a:rPr kumimoji="1" lang="zh-CN" altLang="en-US" sz="2400" dirty="0" smtClean="0"/>
              <a:t>，充分利用指令级并行，数据分布紧凑，掩盖缓存缺失延时</a:t>
            </a:r>
            <a:endParaRPr kumimoji="1"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算子执行流水线化，减少内存停顿</a:t>
            </a:r>
            <a:endParaRPr kumimoji="1"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流水线并发执行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2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96736"/>
            <a:ext cx="4123188" cy="45179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 smtClean="0">
                <a:solidFill>
                  <a:srgbClr val="FFFFFF"/>
                </a:solidFill>
                <a:latin typeface="Microsoft YaHei"/>
                <a:ea typeface="Microsoft YaHei"/>
              </a:rPr>
              <a:t>查询执行整体架构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CE4ABF-B1F7-364A-B89B-460012F1C850}"/>
              </a:ext>
            </a:extLst>
          </p:cNvPr>
          <p:cNvSpPr/>
          <p:nvPr/>
        </p:nvSpPr>
        <p:spPr>
          <a:xfrm>
            <a:off x="298985" y="872971"/>
            <a:ext cx="4540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B, C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42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&lt;233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666;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35F08E-0296-5342-8645-E94054220C93}"/>
              </a:ext>
            </a:extLst>
          </p:cNvPr>
          <p:cNvSpPr txBox="1"/>
          <p:nvPr/>
        </p:nvSpPr>
        <p:spPr>
          <a:xfrm>
            <a:off x="5938344" y="5595368"/>
            <a:ext cx="136634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TableOp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5E9BAA-A748-5F4A-800B-2D880864C643}"/>
              </a:ext>
            </a:extLst>
          </p:cNvPr>
          <p:cNvSpPr txBox="1"/>
          <p:nvPr/>
        </p:nvSpPr>
        <p:spPr>
          <a:xfrm>
            <a:off x="8080702" y="5592676"/>
            <a:ext cx="136634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TableOp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983F92-315D-1A42-BDC5-E3567A3458F8}"/>
              </a:ext>
            </a:extLst>
          </p:cNvPr>
          <p:cNvSpPr txBox="1"/>
          <p:nvPr/>
        </p:nvSpPr>
        <p:spPr>
          <a:xfrm>
            <a:off x="10223060" y="5607708"/>
            <a:ext cx="136634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TableOp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C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A119304-CF0E-B344-990B-5A7108F62428}"/>
              </a:ext>
            </a:extLst>
          </p:cNvPr>
          <p:cNvGrpSpPr/>
          <p:nvPr/>
        </p:nvGrpSpPr>
        <p:grpSpPr>
          <a:xfrm>
            <a:off x="5938344" y="4516814"/>
            <a:ext cx="1366344" cy="1078554"/>
            <a:chOff x="5938344" y="4516814"/>
            <a:chExt cx="1366344" cy="107855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96E822C-3E2F-8049-B94A-4C01AFF2A831}"/>
                </a:ext>
              </a:extLst>
            </p:cNvPr>
            <p:cNvSpPr txBox="1"/>
            <p:nvPr/>
          </p:nvSpPr>
          <p:spPr>
            <a:xfrm>
              <a:off x="5938344" y="4516814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A.Id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&gt;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" name="直线连接符 2">
              <a:extLst>
                <a:ext uri="{FF2B5EF4-FFF2-40B4-BE49-F238E27FC236}">
                  <a16:creationId xmlns:a16="http://schemas.microsoft.com/office/drawing/2014/main" id="{CC870554-67BC-D346-A1B3-774C85572ED2}"/>
                </a:ext>
              </a:extLst>
            </p:cNvPr>
            <p:cNvCxnSpPr>
              <a:stCxn id="14" idx="2"/>
              <a:endCxn id="10" idx="0"/>
            </p:cNvCxnSpPr>
            <p:nvPr/>
          </p:nvCxnSpPr>
          <p:spPr>
            <a:xfrm>
              <a:off x="6621516" y="5101589"/>
              <a:ext cx="0" cy="49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D4A2911-B320-7241-9B19-D5AD21414F79}"/>
              </a:ext>
            </a:extLst>
          </p:cNvPr>
          <p:cNvGrpSpPr/>
          <p:nvPr/>
        </p:nvGrpSpPr>
        <p:grpSpPr>
          <a:xfrm>
            <a:off x="5938345" y="3518552"/>
            <a:ext cx="1366344" cy="998262"/>
            <a:chOff x="5938345" y="3518552"/>
            <a:chExt cx="1366344" cy="99826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F4B4A2-7265-964C-9370-66AF970644BE}"/>
                </a:ext>
              </a:extLst>
            </p:cNvPr>
            <p:cNvSpPr txBox="1"/>
            <p:nvPr/>
          </p:nvSpPr>
          <p:spPr>
            <a:xfrm>
              <a:off x="5938345" y="3518552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A.Value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&gt;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42</a:t>
              </a:r>
            </a:p>
          </p:txBody>
        </p:sp>
        <p:cxnSp>
          <p:nvCxnSpPr>
            <p:cNvPr id="18" name="直线连接符 4">
              <a:extLst>
                <a:ext uri="{FF2B5EF4-FFF2-40B4-BE49-F238E27FC236}">
                  <a16:creationId xmlns:a16="http://schemas.microsoft.com/office/drawing/2014/main" id="{66F3B44D-B7F9-FB42-90B0-EA47B1ADB060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flipH="1">
              <a:off x="6621516" y="4103327"/>
              <a:ext cx="1" cy="413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15AD086-59AC-1B45-B271-50E870F4AC0C}"/>
              </a:ext>
            </a:extLst>
          </p:cNvPr>
          <p:cNvGrpSpPr/>
          <p:nvPr/>
        </p:nvGrpSpPr>
        <p:grpSpPr>
          <a:xfrm>
            <a:off x="8080702" y="4509704"/>
            <a:ext cx="1366344" cy="1082972"/>
            <a:chOff x="8080702" y="4509704"/>
            <a:chExt cx="1366344" cy="108297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4FD5C82-ECD4-D94F-ACEA-68C4DB5B0BA5}"/>
                </a:ext>
              </a:extLst>
            </p:cNvPr>
            <p:cNvSpPr txBox="1"/>
            <p:nvPr/>
          </p:nvSpPr>
          <p:spPr>
            <a:xfrm>
              <a:off x="8080702" y="4509704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B.Value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&lt;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233</a:t>
              </a:r>
            </a:p>
          </p:txBody>
        </p:sp>
        <p:cxnSp>
          <p:nvCxnSpPr>
            <p:cNvPr id="21" name="直线连接符 13">
              <a:extLst>
                <a:ext uri="{FF2B5EF4-FFF2-40B4-BE49-F238E27FC236}">
                  <a16:creationId xmlns:a16="http://schemas.microsoft.com/office/drawing/2014/main" id="{012ED152-28E0-F54B-9E8D-107460CE2587}"/>
                </a:ext>
              </a:extLst>
            </p:cNvPr>
            <p:cNvCxnSpPr>
              <a:stCxn id="20" idx="2"/>
              <a:endCxn id="11" idx="0"/>
            </p:cNvCxnSpPr>
            <p:nvPr/>
          </p:nvCxnSpPr>
          <p:spPr>
            <a:xfrm>
              <a:off x="8763874" y="5094479"/>
              <a:ext cx="0" cy="498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67ECBC-8463-D04A-929A-8EC5564E8488}"/>
              </a:ext>
            </a:extLst>
          </p:cNvPr>
          <p:cNvGrpSpPr/>
          <p:nvPr/>
        </p:nvGrpSpPr>
        <p:grpSpPr>
          <a:xfrm>
            <a:off x="10223060" y="4509703"/>
            <a:ext cx="1366344" cy="1098005"/>
            <a:chOff x="10223060" y="4509703"/>
            <a:chExt cx="1366344" cy="109800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ACEB415-3589-5548-841C-CA010942339C}"/>
                </a:ext>
              </a:extLst>
            </p:cNvPr>
            <p:cNvSpPr txBox="1"/>
            <p:nvPr/>
          </p:nvSpPr>
          <p:spPr>
            <a:xfrm>
              <a:off x="10223060" y="4509703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C.id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&lt;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666</a:t>
              </a:r>
            </a:p>
          </p:txBody>
        </p:sp>
        <p:cxnSp>
          <p:nvCxnSpPr>
            <p:cNvPr id="24" name="直线连接符 25">
              <a:extLst>
                <a:ext uri="{FF2B5EF4-FFF2-40B4-BE49-F238E27FC236}">
                  <a16:creationId xmlns:a16="http://schemas.microsoft.com/office/drawing/2014/main" id="{8707A15D-9CE5-784A-B5F8-13A39A2EACFE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10906232" y="5094478"/>
              <a:ext cx="0" cy="51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F90846-E1F1-DD44-BEE9-C40A4BD89D46}"/>
              </a:ext>
            </a:extLst>
          </p:cNvPr>
          <p:cNvGrpSpPr/>
          <p:nvPr/>
        </p:nvGrpSpPr>
        <p:grpSpPr>
          <a:xfrm>
            <a:off x="7609495" y="1770940"/>
            <a:ext cx="1366344" cy="747682"/>
            <a:chOff x="7609495" y="1770940"/>
            <a:chExt cx="1366344" cy="74768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EAB284-88FB-FC46-B52A-61359A8BE9E6}"/>
                </a:ext>
              </a:extLst>
            </p:cNvPr>
            <p:cNvSpPr txBox="1"/>
            <p:nvPr/>
          </p:nvSpPr>
          <p:spPr>
            <a:xfrm>
              <a:off x="7609495" y="1770940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ProjectOp</a:t>
              </a:r>
              <a:endParaRPr kumimoji="1" lang="en-US" altLang="zh-CN" dirty="0"/>
            </a:p>
          </p:txBody>
        </p:sp>
        <p:cxnSp>
          <p:nvCxnSpPr>
            <p:cNvPr id="27" name="直线连接符 27">
              <a:extLst>
                <a:ext uri="{FF2B5EF4-FFF2-40B4-BE49-F238E27FC236}">
                  <a16:creationId xmlns:a16="http://schemas.microsoft.com/office/drawing/2014/main" id="{3CCE4538-889E-6D49-9C62-2076F27B863B}"/>
                </a:ext>
              </a:extLst>
            </p:cNvPr>
            <p:cNvCxnSpPr>
              <a:stCxn id="26" idx="2"/>
              <a:endCxn id="36" idx="0"/>
            </p:cNvCxnSpPr>
            <p:nvPr/>
          </p:nvCxnSpPr>
          <p:spPr>
            <a:xfrm>
              <a:off x="8292667" y="2140272"/>
              <a:ext cx="0" cy="37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FE5EFF-EE2D-4E4A-8F63-57E3551FC93E}"/>
              </a:ext>
            </a:extLst>
          </p:cNvPr>
          <p:cNvGrpSpPr/>
          <p:nvPr/>
        </p:nvGrpSpPr>
        <p:grpSpPr>
          <a:xfrm>
            <a:off x="7609495" y="1023258"/>
            <a:ext cx="1366344" cy="747682"/>
            <a:chOff x="7609495" y="1023258"/>
            <a:chExt cx="1366344" cy="74768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8945F56-6873-0645-B97C-192E5E18AA9E}"/>
                </a:ext>
              </a:extLst>
            </p:cNvPr>
            <p:cNvSpPr txBox="1"/>
            <p:nvPr/>
          </p:nvSpPr>
          <p:spPr>
            <a:xfrm>
              <a:off x="7609495" y="1023258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EmitOp</a:t>
              </a:r>
              <a:endParaRPr kumimoji="1" lang="en-US" altLang="zh-CN" dirty="0"/>
            </a:p>
          </p:txBody>
        </p: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38B39B7A-4C17-1A42-A93B-9875F8618FED}"/>
                </a:ext>
              </a:extLst>
            </p:cNvPr>
            <p:cNvCxnSpPr>
              <a:stCxn id="29" idx="2"/>
              <a:endCxn id="26" idx="0"/>
            </p:cNvCxnSpPr>
            <p:nvPr/>
          </p:nvCxnSpPr>
          <p:spPr>
            <a:xfrm>
              <a:off x="8292667" y="1392590"/>
              <a:ext cx="0" cy="37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846037F-9081-634A-B76A-03DB6FF6B1F8}"/>
              </a:ext>
            </a:extLst>
          </p:cNvPr>
          <p:cNvGrpSpPr/>
          <p:nvPr/>
        </p:nvGrpSpPr>
        <p:grpSpPr>
          <a:xfrm>
            <a:off x="8763875" y="3518552"/>
            <a:ext cx="2142356" cy="991152"/>
            <a:chOff x="8763875" y="3518552"/>
            <a:chExt cx="2142356" cy="99115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EEAB53-0518-344E-AC37-A58CA38BD698}"/>
                </a:ext>
              </a:extLst>
            </p:cNvPr>
            <p:cNvSpPr txBox="1"/>
            <p:nvPr/>
          </p:nvSpPr>
          <p:spPr>
            <a:xfrm>
              <a:off x="8944301" y="3518552"/>
              <a:ext cx="1818291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JoinOp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B.Value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==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err="1">
                  <a:solidFill>
                    <a:schemeClr val="tx1"/>
                  </a:solidFill>
                </a:rPr>
                <a:t>C.value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肘形连接符 32">
              <a:extLst>
                <a:ext uri="{FF2B5EF4-FFF2-40B4-BE49-F238E27FC236}">
                  <a16:creationId xmlns:a16="http://schemas.microsoft.com/office/drawing/2014/main" id="{C49F8B0C-FC4D-894F-BBC7-D02B9AFB817A}"/>
                </a:ext>
              </a:extLst>
            </p:cNvPr>
            <p:cNvCxnSpPr>
              <a:stCxn id="32" idx="2"/>
              <a:endCxn id="20" idx="0"/>
            </p:cNvCxnSpPr>
            <p:nvPr/>
          </p:nvCxnSpPr>
          <p:spPr>
            <a:xfrm rot="5400000">
              <a:off x="9105473" y="3761729"/>
              <a:ext cx="406377" cy="108957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>
              <a:extLst>
                <a:ext uri="{FF2B5EF4-FFF2-40B4-BE49-F238E27FC236}">
                  <a16:creationId xmlns:a16="http://schemas.microsoft.com/office/drawing/2014/main" id="{09E170D1-398A-154E-8F0C-9783B0C06057}"/>
                </a:ext>
              </a:extLst>
            </p:cNvPr>
            <p:cNvCxnSpPr>
              <a:stCxn id="32" idx="2"/>
              <a:endCxn id="23" idx="0"/>
            </p:cNvCxnSpPr>
            <p:nvPr/>
          </p:nvCxnSpPr>
          <p:spPr>
            <a:xfrm rot="16200000" flipH="1">
              <a:off x="10176651" y="3780122"/>
              <a:ext cx="406376" cy="105278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8DC7269-3878-5140-8D24-D67CE1C3D487}"/>
              </a:ext>
            </a:extLst>
          </p:cNvPr>
          <p:cNvGrpSpPr/>
          <p:nvPr/>
        </p:nvGrpSpPr>
        <p:grpSpPr>
          <a:xfrm>
            <a:off x="6621518" y="2518622"/>
            <a:ext cx="3231930" cy="999929"/>
            <a:chOff x="6621518" y="2518622"/>
            <a:chExt cx="3231930" cy="99992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C50A658-56AD-044C-B8B6-9A6DB92C2316}"/>
                </a:ext>
              </a:extLst>
            </p:cNvPr>
            <p:cNvSpPr txBox="1"/>
            <p:nvPr/>
          </p:nvSpPr>
          <p:spPr>
            <a:xfrm>
              <a:off x="7383521" y="2518622"/>
              <a:ext cx="1818291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JoinOp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A.Id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==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err="1">
                  <a:solidFill>
                    <a:schemeClr val="tx1"/>
                  </a:solidFill>
                </a:rPr>
                <a:t>B.id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肘形连接符 36">
              <a:extLst>
                <a:ext uri="{FF2B5EF4-FFF2-40B4-BE49-F238E27FC236}">
                  <a16:creationId xmlns:a16="http://schemas.microsoft.com/office/drawing/2014/main" id="{3A9FA69B-1B21-B64B-BA69-150A4100FFBE}"/>
                </a:ext>
              </a:extLst>
            </p:cNvPr>
            <p:cNvCxnSpPr>
              <a:stCxn id="36" idx="2"/>
              <a:endCxn id="17" idx="0"/>
            </p:cNvCxnSpPr>
            <p:nvPr/>
          </p:nvCxnSpPr>
          <p:spPr>
            <a:xfrm rot="5400000">
              <a:off x="7249515" y="2475399"/>
              <a:ext cx="415155" cy="16711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6D3D8A92-28BA-114D-ABAD-60CF5546EEE4}"/>
                </a:ext>
              </a:extLst>
            </p:cNvPr>
            <p:cNvCxnSpPr>
              <a:stCxn id="36" idx="2"/>
              <a:endCxn id="32" idx="0"/>
            </p:cNvCxnSpPr>
            <p:nvPr/>
          </p:nvCxnSpPr>
          <p:spPr>
            <a:xfrm rot="16200000" flipH="1">
              <a:off x="8865480" y="2530584"/>
              <a:ext cx="415155" cy="156078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7304689" y="57375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①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304689" y="46424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8" name="矩形 47"/>
          <p:cNvSpPr/>
          <p:nvPr/>
        </p:nvSpPr>
        <p:spPr>
          <a:xfrm>
            <a:off x="7304595" y="36406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49" name="矩形 48"/>
          <p:cNvSpPr/>
          <p:nvPr/>
        </p:nvSpPr>
        <p:spPr>
          <a:xfrm>
            <a:off x="8026272" y="33332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4538546" y="902122"/>
            <a:ext cx="2766143" cy="1908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⑧ </a:t>
            </a:r>
            <a:r>
              <a:rPr lang="en-US" altLang="zh-CN" dirty="0" smtClean="0">
                <a:solidFill>
                  <a:schemeClr val="tx1"/>
                </a:solidFill>
              </a:rPr>
              <a:t>Scan Table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⑨ Sigma { </a:t>
            </a:r>
            <a:r>
              <a:rPr lang="en-US" altLang="zh-CN" dirty="0" smtClean="0">
                <a:solidFill>
                  <a:srgbClr val="FF0000"/>
                </a:solidFill>
              </a:rPr>
              <a:t>C.id &lt; 666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⑩ </a:t>
            </a:r>
            <a:r>
              <a:rPr lang="en-US" altLang="zh-CN" dirty="0" smtClean="0">
                <a:solidFill>
                  <a:srgbClr val="FF0000"/>
                </a:solidFill>
              </a:rPr>
              <a:t>ht0</a:t>
            </a:r>
            <a:r>
              <a:rPr lang="en-US" altLang="zh-CN" dirty="0" smtClean="0">
                <a:solidFill>
                  <a:schemeClr val="tx1"/>
                </a:solidFill>
              </a:rPr>
              <a:t> Probe { </a:t>
            </a:r>
            <a:r>
              <a:rPr lang="en-US" altLang="zh-CN" dirty="0" err="1" smtClean="0">
                <a:solidFill>
                  <a:srgbClr val="FF0000"/>
                </a:solidFill>
              </a:rPr>
              <a:t>C.value</a:t>
            </a:r>
            <a:r>
              <a:rPr lang="en-US" altLang="zh-CN" dirty="0" smtClean="0">
                <a:solidFill>
                  <a:schemeClr val="tx1"/>
                </a:solidFill>
              </a:rPr>
              <a:t> 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⑪ </a:t>
            </a:r>
            <a:r>
              <a:rPr lang="en-US" altLang="zh-CN" dirty="0" smtClean="0">
                <a:solidFill>
                  <a:srgbClr val="FF0000"/>
                </a:solidFill>
              </a:rPr>
              <a:t>ht1</a:t>
            </a:r>
            <a:r>
              <a:rPr lang="en-US" altLang="zh-CN" dirty="0" smtClean="0">
                <a:solidFill>
                  <a:schemeClr val="tx1"/>
                </a:solidFill>
              </a:rPr>
              <a:t> Probe { </a:t>
            </a:r>
            <a:r>
              <a:rPr lang="en-US" altLang="zh-CN" dirty="0" smtClean="0">
                <a:solidFill>
                  <a:srgbClr val="FF0000"/>
                </a:solidFill>
              </a:rPr>
              <a:t>B.id</a:t>
            </a:r>
            <a:r>
              <a:rPr lang="en-US" altLang="zh-CN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⑫ Project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⑬ </a:t>
            </a:r>
            <a:r>
              <a:rPr lang="en-US" altLang="zh-CN" dirty="0" smtClean="0">
                <a:solidFill>
                  <a:schemeClr val="tx1"/>
                </a:solidFill>
              </a:rPr>
              <a:t>Emit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37948" y="57746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⑤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9401160" y="46588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53" name="矩形 52"/>
          <p:cNvSpPr/>
          <p:nvPr/>
        </p:nvSpPr>
        <p:spPr>
          <a:xfrm>
            <a:off x="9693869" y="43321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56" name="矩形 55"/>
          <p:cNvSpPr/>
          <p:nvPr/>
        </p:nvSpPr>
        <p:spPr>
          <a:xfrm>
            <a:off x="11588148" y="57311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⑧</a:t>
            </a:r>
          </a:p>
        </p:txBody>
      </p:sp>
      <p:sp>
        <p:nvSpPr>
          <p:cNvPr id="57" name="矩形 56"/>
          <p:cNvSpPr/>
          <p:nvPr/>
        </p:nvSpPr>
        <p:spPr>
          <a:xfrm>
            <a:off x="11580308" y="46172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⑨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0762592" y="36332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59" name="矩形 58"/>
          <p:cNvSpPr/>
          <p:nvPr/>
        </p:nvSpPr>
        <p:spPr>
          <a:xfrm>
            <a:off x="9231883" y="263025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⑪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9073057" y="1748480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⑫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073057" y="103529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⑬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2862293" y="3498146"/>
            <a:ext cx="2714699" cy="13593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① Scan Table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Sigma { </a:t>
            </a:r>
            <a:r>
              <a:rPr lang="en-US" altLang="zh-CN" dirty="0" smtClean="0">
                <a:solidFill>
                  <a:srgbClr val="FF0000"/>
                </a:solidFill>
              </a:rPr>
              <a:t>A.id &gt; 1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③ </a:t>
            </a:r>
            <a:r>
              <a:rPr lang="en-US" altLang="zh-CN" dirty="0" smtClean="0">
                <a:solidFill>
                  <a:schemeClr val="tx1"/>
                </a:solidFill>
              </a:rPr>
              <a:t>Sigma { </a:t>
            </a:r>
            <a:r>
              <a:rPr lang="en-US" altLang="zh-CN" dirty="0" err="1" smtClean="0">
                <a:solidFill>
                  <a:srgbClr val="FF0000"/>
                </a:solidFill>
              </a:rPr>
              <a:t>A.value</a:t>
            </a:r>
            <a:r>
              <a:rPr lang="en-US" altLang="zh-CN" dirty="0" smtClean="0">
                <a:solidFill>
                  <a:srgbClr val="FF0000"/>
                </a:solidFill>
              </a:rPr>
              <a:t> &gt; 42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④ </a:t>
            </a:r>
            <a:r>
              <a:rPr lang="en-US" altLang="zh-CN" dirty="0" smtClean="0">
                <a:solidFill>
                  <a:srgbClr val="FF0000"/>
                </a:solidFill>
              </a:rPr>
              <a:t>ht1</a:t>
            </a:r>
            <a:r>
              <a:rPr lang="en-US" altLang="zh-CN" dirty="0" smtClean="0">
                <a:solidFill>
                  <a:schemeClr val="tx1"/>
                </a:solidFill>
              </a:rPr>
              <a:t> Build { </a:t>
            </a:r>
            <a:r>
              <a:rPr lang="en-US" altLang="zh-CN" dirty="0" smtClean="0">
                <a:solidFill>
                  <a:srgbClr val="FF0000"/>
                </a:solidFill>
              </a:rPr>
              <a:t>A.id</a:t>
            </a:r>
            <a:r>
              <a:rPr lang="en-US" altLang="zh-CN" dirty="0" smtClean="0">
                <a:solidFill>
                  <a:schemeClr val="tx1"/>
                </a:solidFill>
              </a:rPr>
              <a:t> 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834354" y="5375394"/>
            <a:ext cx="2770579" cy="10365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⑤ </a:t>
            </a:r>
            <a:r>
              <a:rPr lang="en-US" altLang="zh-CN" dirty="0" smtClean="0">
                <a:solidFill>
                  <a:schemeClr val="tx1"/>
                </a:solidFill>
              </a:rPr>
              <a:t>Scan Table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⑥ </a:t>
            </a:r>
            <a:r>
              <a:rPr lang="en-US" altLang="zh-CN" dirty="0" smtClean="0">
                <a:solidFill>
                  <a:schemeClr val="tx1"/>
                </a:solidFill>
              </a:rPr>
              <a:t>Sigma { </a:t>
            </a:r>
            <a:r>
              <a:rPr lang="en-US" altLang="zh-CN" dirty="0" err="1" smtClean="0">
                <a:solidFill>
                  <a:srgbClr val="FF0000"/>
                </a:solidFill>
              </a:rPr>
              <a:t>B.value</a:t>
            </a:r>
            <a:r>
              <a:rPr lang="en-US" altLang="zh-CN" dirty="0" smtClean="0">
                <a:solidFill>
                  <a:srgbClr val="FF0000"/>
                </a:solidFill>
              </a:rPr>
              <a:t> &lt; 233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⑦ </a:t>
            </a:r>
            <a:r>
              <a:rPr lang="en-US" altLang="zh-CN" dirty="0" smtClean="0">
                <a:solidFill>
                  <a:srgbClr val="FF0000"/>
                </a:solidFill>
              </a:rPr>
              <a:t>ht0</a:t>
            </a:r>
            <a:r>
              <a:rPr lang="en-US" altLang="zh-CN" dirty="0" smtClean="0">
                <a:solidFill>
                  <a:schemeClr val="tx1"/>
                </a:solidFill>
              </a:rPr>
              <a:t> Build { </a:t>
            </a:r>
            <a:r>
              <a:rPr lang="en-US" altLang="zh-CN" dirty="0" err="1" smtClean="0">
                <a:solidFill>
                  <a:srgbClr val="FF0000"/>
                </a:solidFill>
              </a:rPr>
              <a:t>B.value</a:t>
            </a:r>
            <a:r>
              <a:rPr lang="en-US" altLang="zh-CN" dirty="0" smtClean="0">
                <a:solidFill>
                  <a:schemeClr val="tx1"/>
                </a:solidFill>
              </a:rPr>
              <a:t> }</a:t>
            </a:r>
          </a:p>
        </p:txBody>
      </p:sp>
      <p:cxnSp>
        <p:nvCxnSpPr>
          <p:cNvPr id="65" name="直接箭头连接符 64"/>
          <p:cNvCxnSpPr>
            <a:stCxn id="46" idx="0"/>
          </p:cNvCxnSpPr>
          <p:nvPr/>
        </p:nvCxnSpPr>
        <p:spPr>
          <a:xfrm flipH="1" flipV="1">
            <a:off x="7506070" y="5116623"/>
            <a:ext cx="6368" cy="620972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7" idx="0"/>
          </p:cNvCxnSpPr>
          <p:nvPr/>
        </p:nvCxnSpPr>
        <p:spPr>
          <a:xfrm flipH="1" flipV="1">
            <a:off x="7506070" y="3995258"/>
            <a:ext cx="6368" cy="647187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49" idx="1"/>
          </p:cNvCxnSpPr>
          <p:nvPr/>
        </p:nvCxnSpPr>
        <p:spPr>
          <a:xfrm flipV="1">
            <a:off x="7609495" y="3517926"/>
            <a:ext cx="416777" cy="184667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1" idx="0"/>
          </p:cNvCxnSpPr>
          <p:nvPr/>
        </p:nvCxnSpPr>
        <p:spPr>
          <a:xfrm flipH="1" flipV="1">
            <a:off x="9615341" y="5015060"/>
            <a:ext cx="30356" cy="75957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7" idx="0"/>
            <a:endCxn id="58" idx="3"/>
          </p:cNvCxnSpPr>
          <p:nvPr/>
        </p:nvCxnSpPr>
        <p:spPr>
          <a:xfrm flipH="1" flipV="1">
            <a:off x="11178090" y="3817945"/>
            <a:ext cx="609967" cy="799301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9550526" y="4387410"/>
            <a:ext cx="238105" cy="351115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0"/>
            <a:endCxn id="57" idx="2"/>
          </p:cNvCxnSpPr>
          <p:nvPr/>
        </p:nvCxnSpPr>
        <p:spPr>
          <a:xfrm flipH="1" flipV="1">
            <a:off x="11788057" y="4986578"/>
            <a:ext cx="7840" cy="744597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9693869" y="2950877"/>
            <a:ext cx="1265623" cy="71688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9462876" y="1955606"/>
            <a:ext cx="0" cy="601397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9493724" y="1169543"/>
            <a:ext cx="0" cy="601397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6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5" grpId="0" animBg="1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3" grpId="0" animBg="1"/>
      <p:bldP spid="6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892</Words>
  <Application>Microsoft Office PowerPoint</Application>
  <PresentationFormat>宽屏</PresentationFormat>
  <Paragraphs>494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Microsoft YaHei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Ren Siyuan</cp:lastModifiedBy>
  <cp:revision>245</cp:revision>
  <dcterms:created xsi:type="dcterms:W3CDTF">2020-05-05T07:27:38Z</dcterms:created>
  <dcterms:modified xsi:type="dcterms:W3CDTF">2020-05-17T06:34:17Z</dcterms:modified>
</cp:coreProperties>
</file>