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904" r:id="rId2"/>
    <p:sldId id="1240" r:id="rId3"/>
    <p:sldId id="1922" r:id="rId4"/>
    <p:sldId id="1921" r:id="rId5"/>
    <p:sldId id="1920" r:id="rId6"/>
    <p:sldId id="1929" r:id="rId7"/>
    <p:sldId id="1924" r:id="rId8"/>
    <p:sldId id="1925" r:id="rId9"/>
    <p:sldId id="1926" r:id="rId10"/>
    <p:sldId id="1918" r:id="rId11"/>
    <p:sldId id="1919" r:id="rId12"/>
    <p:sldId id="1923" r:id="rId13"/>
    <p:sldId id="1927" r:id="rId14"/>
    <p:sldId id="1928" r:id="rId15"/>
    <p:sldId id="1931" r:id="rId16"/>
    <p:sldId id="1930" r:id="rId17"/>
    <p:sldId id="19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BDB"/>
    <a:srgbClr val="800000"/>
    <a:srgbClr val="7DFF7A"/>
    <a:srgbClr val="000080"/>
    <a:srgbClr val="F8CBAD"/>
    <a:srgbClr val="4D7E7E"/>
    <a:srgbClr val="CC3399"/>
    <a:srgbClr val="0000FF"/>
    <a:srgbClr val="008F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77" autoAdjust="0"/>
    <p:restoredTop sz="93817" autoAdjust="0"/>
  </p:normalViewPr>
  <p:slideViewPr>
    <p:cSldViewPr snapToGrid="0" snapToObjects="1">
      <p:cViewPr varScale="1">
        <p:scale>
          <a:sx n="107" d="100"/>
          <a:sy n="107" d="100"/>
        </p:scale>
        <p:origin x="384" y="120"/>
      </p:cViewPr>
      <p:guideLst/>
    </p:cSldViewPr>
  </p:slideViewPr>
  <p:outlineViewPr>
    <p:cViewPr>
      <p:scale>
        <a:sx n="100" d="100"/>
        <a:sy n="100" d="100"/>
      </p:scale>
      <p:origin x="0" y="-284"/>
    </p:cViewPr>
  </p:outlineViewPr>
  <p:notesTextViewPr>
    <p:cViewPr>
      <p:scale>
        <a:sx n="1" d="1"/>
        <a:sy n="1" d="1"/>
      </p:scale>
      <p:origin x="0" y="-162"/>
    </p:cViewPr>
  </p:notesTextViewPr>
  <p:sorterViewPr>
    <p:cViewPr>
      <p:scale>
        <a:sx n="110" d="100"/>
        <a:sy n="110" d="100"/>
      </p:scale>
      <p:origin x="0" y="-2562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28E4D-A4B0-FA43-BC91-5D4A68A9B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30FF-6274-B947-954B-B33ACB3817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6B48-901E-024F-BDCC-FD6CA02A6D6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EF1B-9049-4049-B61E-978DB3EF0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69BB3-B9A0-E046-8641-FB419099B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AA74-6E58-C543-A805-0DDF4ED8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1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84F30-55A9-984F-9B2C-770C25DC616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7F20-2D1C-2E46-8BA6-4F54F8A5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aai.org/Pressroom/Releases/release-21-1012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85076" indent="-301952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207806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90927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174051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657173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3140295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623417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4106540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3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4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see articles saying RF works well for high-dimensional problem, they mean the input features – some people take the high-dimensional input and take PCA approximation to reduce the dimension (but this removes interpretability!)</a:t>
            </a:r>
          </a:p>
          <a:p>
            <a:r>
              <a:rPr lang="en-US" dirty="0"/>
              <a:t>For unconventional problems, the input feature is already small anyway,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852" indent="-285713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284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599987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12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266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40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854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5684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2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Tree-based Algorithms?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problems -&gt; deep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Non-perceptual problems -&gt; tree-based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4B8D"/>
                </a:solidFill>
                <a:effectLst/>
                <a:latin typeface="Times" panose="02020603050405020304" pitchFamily="18" charset="0"/>
                <a:hlinkClick r:id="rId3"/>
              </a:rPr>
              <a:t>Squirrel AI Award for Artificial Intelligence for the Benefit of Humanity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, Association for the Advancement of Artificial Intelligence (AAAI), 2022. The most prestigious award in the field of artificial intelligence. Like the Nobel prize and Turing award, it carries a $1M prize</a:t>
            </a:r>
          </a:p>
          <a:p>
            <a:r>
              <a:rPr lang="en-US" dirty="0"/>
              <a:t>https://arxiv.org/pdf/1811.10154.pdf?fbclid=IwAR01WIlfIiC1cgM99nhwIjAT0tHWYxHk7ZA_o9nEK9jJ75KdFMNZlv5Y0AU</a:t>
            </a:r>
            <a:endParaRPr lang="en-US" b="0" i="0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Harvard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USGS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852" indent="-285713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284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599987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12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266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40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854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5684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10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see articles saying RF works well for high-dimensional problem, they mean the input features – some people take the high-dimensional input and take PCA approximation to reduce the dimension (but this removes interpretability!)</a:t>
            </a:r>
          </a:p>
          <a:p>
            <a:r>
              <a:rPr lang="en-US" dirty="0"/>
              <a:t>For unconventional problems, the input feature is already small anyway,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CC4411-3C12-1242-A1EF-05D816833A20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42091" y="6599168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264D7-17BA-3A43-B22E-A8F295269971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3A585-FD75-E244-8B2C-6DED86098F35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35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4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5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43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72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46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7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CFEA5-9DDD-074F-AF2A-064021B7C86B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9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02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CF1EB-120C-6347-86E3-74995B451FA3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EFDAAA-69DF-5146-93F2-8D17FA929C3F}" type="datetime1">
              <a:rPr lang="en-CA" smtClean="0"/>
              <a:t>2022-01-20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695DAC-654A-5F42-B9EA-F1C7C4FD30B7}" type="datetime1">
              <a:rPr lang="en-CA" smtClean="0"/>
              <a:t>2022-01-20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2B017E-B38D-3446-9048-0829D1733C7F}" type="datetime1">
              <a:rPr lang="en-CA" smtClean="0"/>
              <a:t>2022-01-20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F341D-8D84-C143-8305-B54DB4B481F3}" type="datetime1">
              <a:rPr lang="en-CA" smtClean="0"/>
              <a:t>2022-01-20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BD9EC8-0729-0C46-A9F8-ECFCA3669EA5}" type="datetime1">
              <a:rPr lang="en-CA" smtClean="0"/>
              <a:t>2022-01-20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B317-C293-F140-A197-390CD2B27873}" type="datetime1">
              <a:rPr lang="en-CA" smtClean="0"/>
              <a:t>2022-01-20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7889515-F3B5-4B58-B055-2E471A26602F}"/>
              </a:ext>
            </a:extLst>
          </p:cNvPr>
          <p:cNvSpPr txBox="1">
            <a:spLocks/>
          </p:cNvSpPr>
          <p:nvPr userDrawn="1"/>
        </p:nvSpPr>
        <p:spPr>
          <a:xfrm>
            <a:off x="-36888" y="6270916"/>
            <a:ext cx="828675" cy="503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B4BA5982-6F7D-4B04-BFF5-DD73DA2D31BD}" type="slidenum">
              <a:rPr lang="en-CA" altLang="en-US" sz="2000" smtClean="0">
                <a:solidFill>
                  <a:srgbClr val="990000"/>
                </a:solidFill>
              </a:rPr>
              <a:pPr>
                <a:defRPr/>
              </a:pPr>
              <a:t>‹#›</a:t>
            </a:fld>
            <a:endParaRPr lang="en-CA" altLang="en-US" sz="2000" dirty="0">
              <a:solidFill>
                <a:srgbClr val="99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6A3E71-304B-44D9-A866-5542D42DFBA9}"/>
              </a:ext>
            </a:extLst>
          </p:cNvPr>
          <p:cNvCxnSpPr>
            <a:cxnSpLocks/>
          </p:cNvCxnSpPr>
          <p:nvPr userDrawn="1"/>
        </p:nvCxnSpPr>
        <p:spPr>
          <a:xfrm>
            <a:off x="0" y="628650"/>
            <a:ext cx="12192000" cy="0"/>
          </a:xfrm>
          <a:prstGeom prst="line">
            <a:avLst/>
          </a:prstGeom>
          <a:ln w="571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usc viterbi logo">
            <a:extLst>
              <a:ext uri="{FF2B5EF4-FFF2-40B4-BE49-F238E27FC236}">
                <a16:creationId xmlns:a16="http://schemas.microsoft.com/office/drawing/2014/main" id="{9B14CB8E-1D3A-4389-AB33-7037EDD991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t="9346" r="8558" b="8306"/>
          <a:stretch/>
        </p:blipFill>
        <p:spPr bwMode="auto">
          <a:xfrm>
            <a:off x="11712592" y="6305551"/>
            <a:ext cx="469883" cy="45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327D0-B2C0-4071-B083-4FBA15CD5FEB}"/>
              </a:ext>
            </a:extLst>
          </p:cNvPr>
          <p:cNvCxnSpPr>
            <a:cxnSpLocks/>
          </p:cNvCxnSpPr>
          <p:nvPr userDrawn="1"/>
        </p:nvCxnSpPr>
        <p:spPr>
          <a:xfrm>
            <a:off x="438150" y="6504640"/>
            <a:ext cx="11144250" cy="1046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28CB7-C424-4845-866A-E7ADE48E1DB1}"/>
              </a:ext>
            </a:extLst>
          </p:cNvPr>
          <p:cNvSpPr/>
          <p:nvPr userDrawn="1"/>
        </p:nvSpPr>
        <p:spPr>
          <a:xfrm>
            <a:off x="9525" y="6303230"/>
            <a:ext cx="12182475" cy="55244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C:\Behnam\Laptop_08172012\Local Data\USC\Research\USC_Website\Logos\2b506_Viterbi_logotypes\Viterbi_logotypes\Horizontal\Formal_Viterbi_JPEG\Formal_Viterbi_CardOnWhite.jpg">
            <a:extLst>
              <a:ext uri="{FF2B5EF4-FFF2-40B4-BE49-F238E27FC236}">
                <a16:creationId xmlns:a16="http://schemas.microsoft.com/office/drawing/2014/main" id="{B8EB7F2A-B915-4B84-937E-532EDC7526F5}"/>
              </a:ext>
            </a:extLst>
          </p:cNvPr>
          <p:cNvPicPr/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10526" r="7380" b="14626"/>
          <a:stretch/>
        </p:blipFill>
        <p:spPr bwMode="auto">
          <a:xfrm>
            <a:off x="10706100" y="70894"/>
            <a:ext cx="1485900" cy="461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67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5D2E17-232A-4863-B18D-274DE4D15A96}"/>
              </a:ext>
            </a:extLst>
          </p:cNvPr>
          <p:cNvSpPr/>
          <p:nvPr/>
        </p:nvSpPr>
        <p:spPr>
          <a:xfrm>
            <a:off x="0" y="-1"/>
            <a:ext cx="12187809" cy="705887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DDF92-2C3D-4571-814C-EF1B6E2F1589}"/>
              </a:ext>
            </a:extLst>
          </p:cNvPr>
          <p:cNvSpPr txBox="1"/>
          <p:nvPr/>
        </p:nvSpPr>
        <p:spPr>
          <a:xfrm>
            <a:off x="-10612" y="1042408"/>
            <a:ext cx="1218780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990000"/>
                </a:solidFill>
                <a:cs typeface="Arial" panose="020B0604020202020204" pitchFamily="34" charset="0"/>
              </a:rPr>
              <a:t>Research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B5BF4-1EED-41EC-A5A7-AB64E997CADA}"/>
              </a:ext>
            </a:extLst>
          </p:cNvPr>
          <p:cNvSpPr txBox="1"/>
          <p:nvPr/>
        </p:nvSpPr>
        <p:spPr>
          <a:xfrm>
            <a:off x="11935" y="2811754"/>
            <a:ext cx="1218780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Syamil Mohd Razak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5A29D-C697-4754-969D-86DE8F6C3139}"/>
              </a:ext>
            </a:extLst>
          </p:cNvPr>
          <p:cNvSpPr/>
          <p:nvPr/>
        </p:nvSpPr>
        <p:spPr>
          <a:xfrm>
            <a:off x="0" y="6016561"/>
            <a:ext cx="12169906" cy="84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7" name="Picture 12" descr="C:\Users\behnam\Desktop\IFAC_Shiva\Presentation\Viterbi.jpg">
            <a:extLst>
              <a:ext uri="{FF2B5EF4-FFF2-40B4-BE49-F238E27FC236}">
                <a16:creationId xmlns:a16="http://schemas.microsoft.com/office/drawing/2014/main" id="{D8D64F92-5F0E-4009-9E84-6CE089DDC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" t="10366" r="10814" b="7918"/>
          <a:stretch/>
        </p:blipFill>
        <p:spPr bwMode="auto">
          <a:xfrm>
            <a:off x="2940815" y="3789575"/>
            <a:ext cx="2205744" cy="16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RCF Center Sponsored by Energi Simulation">
            <a:extLst>
              <a:ext uri="{FF2B5EF4-FFF2-40B4-BE49-F238E27FC236}">
                <a16:creationId xmlns:a16="http://schemas.microsoft.com/office/drawing/2014/main" id="{957A2B45-4F00-4E30-AA3A-3BE7E372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22" y="3879500"/>
            <a:ext cx="2083548" cy="14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5115E2-DCB2-4F69-BFB0-E24DC92B1D98}"/>
              </a:ext>
            </a:extLst>
          </p:cNvPr>
          <p:cNvSpPr/>
          <p:nvPr/>
        </p:nvSpPr>
        <p:spPr>
          <a:xfrm>
            <a:off x="22096" y="6432316"/>
            <a:ext cx="411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99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Group Meeting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0F731D-C7F6-4E8A-970E-734390C4428C}"/>
              </a:ext>
            </a:extLst>
          </p:cNvPr>
          <p:cNvCxnSpPr/>
          <p:nvPr/>
        </p:nvCxnSpPr>
        <p:spPr>
          <a:xfrm>
            <a:off x="-1" y="6432316"/>
            <a:ext cx="12187809" cy="0"/>
          </a:xfrm>
          <a:prstGeom prst="line">
            <a:avLst/>
          </a:prstGeom>
          <a:ln w="285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AD62E93-27AC-4929-9D64-72FA43B0CE3D}"/>
              </a:ext>
            </a:extLst>
          </p:cNvPr>
          <p:cNvGrpSpPr/>
          <p:nvPr/>
        </p:nvGrpSpPr>
        <p:grpSpPr>
          <a:xfrm>
            <a:off x="806823" y="2463616"/>
            <a:ext cx="10668000" cy="27787"/>
            <a:chOff x="42417" y="2487845"/>
            <a:chExt cx="12187809" cy="112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67E404-F440-4FD9-808C-A0746BDCE60C}"/>
                </a:ext>
              </a:extLst>
            </p:cNvPr>
            <p:cNvCxnSpPr/>
            <p:nvPr/>
          </p:nvCxnSpPr>
          <p:spPr>
            <a:xfrm>
              <a:off x="42417" y="2487845"/>
              <a:ext cx="12187809" cy="0"/>
            </a:xfrm>
            <a:prstGeom prst="line">
              <a:avLst/>
            </a:prstGeom>
            <a:ln w="127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C236C4-71C3-4475-A593-613414F27857}"/>
                </a:ext>
              </a:extLst>
            </p:cNvPr>
            <p:cNvCxnSpPr/>
            <p:nvPr/>
          </p:nvCxnSpPr>
          <p:spPr>
            <a:xfrm>
              <a:off x="42417" y="2499061"/>
              <a:ext cx="12187809" cy="0"/>
            </a:xfrm>
            <a:prstGeom prst="line">
              <a:avLst/>
            </a:prstGeom>
            <a:ln w="127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D222BE8-34DE-41A8-A3C7-7F493D4A070D}"/>
              </a:ext>
            </a:extLst>
          </p:cNvPr>
          <p:cNvSpPr/>
          <p:nvPr/>
        </p:nvSpPr>
        <p:spPr>
          <a:xfrm>
            <a:off x="-10612" y="5488436"/>
            <a:ext cx="1220813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000" dirty="0">
                <a:ea typeface="Verdana" panose="020B0604030504040204" pitchFamily="34" charset="0"/>
                <a:cs typeface="Arial" panose="020B0604020202020204" pitchFamily="34" charset="0"/>
              </a:rPr>
              <a:t>Viterbi School of Engineering, University of Southern California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10F3C2-5770-417D-8037-B0845AAE28D5}"/>
              </a:ext>
            </a:extLst>
          </p:cNvPr>
          <p:cNvSpPr/>
          <p:nvPr/>
        </p:nvSpPr>
        <p:spPr>
          <a:xfrm>
            <a:off x="8087335" y="6432316"/>
            <a:ext cx="411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000" dirty="0">
                <a:solidFill>
                  <a:srgbClr val="99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Jan 28, 2022</a:t>
            </a:r>
          </a:p>
        </p:txBody>
      </p:sp>
    </p:spTree>
    <p:extLst>
      <p:ext uri="{BB962C8B-B14F-4D97-AF65-F5344CB8AC3E}">
        <p14:creationId xmlns:p14="http://schemas.microsoft.com/office/powerpoint/2010/main" val="924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A8C58-09E9-4007-9C8C-063A413ADDC0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4325-1195-41C3-A979-E408869F187A}"/>
              </a:ext>
            </a:extLst>
          </p:cNvPr>
          <p:cNvSpPr txBox="1"/>
          <p:nvPr/>
        </p:nvSpPr>
        <p:spPr>
          <a:xfrm>
            <a:off x="546619" y="1054360"/>
            <a:ext cx="6623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generalize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Bootstrap original data – same size, sample with replacement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use K subset of variables at each split step, build full trees independently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votes with equal say (i.e., bagging)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Proximity matrix between training data points by running through all the trees – then calculate weighted average of features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Repeat until missing values converge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Proximity matrix leads to MDS plot to infer similarity of data points (can cluster with categorical values or combinations)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7BFB-A716-4BC7-8A85-2D6178D3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90" y="786881"/>
            <a:ext cx="2421294" cy="242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E99FE-420F-484B-AA1A-26D07784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8" y="3277844"/>
            <a:ext cx="4960970" cy="297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1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21C25-16EC-4A90-A50F-20E78179A888}"/>
              </a:ext>
            </a:extLst>
          </p:cNvPr>
          <p:cNvSpPr txBox="1"/>
          <p:nvPr/>
        </p:nvSpPr>
        <p:spPr>
          <a:xfrm>
            <a:off x="546618" y="1054360"/>
            <a:ext cx="61434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AdaBoost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stumps (a root and two leaves) as weak learners, built dependent on errors of preceding stumps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votes with weighted say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Gradient 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trees, dependent on errors of preceding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the mean value as prediction, build a tree to predict the residuals from the mean, final prediction adds the mean to the residual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more trees with successive residuals (i.e., gradient of the L2 loss 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for scaling contributions from each tree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1D5B6-2AAE-49DE-92A9-2F847801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61" y="799608"/>
            <a:ext cx="3420847" cy="2936227"/>
          </a:xfrm>
          <a:prstGeom prst="rect">
            <a:avLst/>
          </a:prstGeom>
        </p:spPr>
      </p:pic>
      <p:pic>
        <p:nvPicPr>
          <p:cNvPr id="6146" name="Picture 2" descr="Schematic diagram of GB algorithm.">
            <a:extLst>
              <a:ext uri="{FF2B5EF4-FFF2-40B4-BE49-F238E27FC236}">
                <a16:creationId xmlns:a16="http://schemas.microsoft.com/office/drawing/2014/main" id="{D3B44891-FB76-4F5A-91BF-F4FFE6CD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96" y="4280129"/>
            <a:ext cx="4760945" cy="15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1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21C25-16EC-4A90-A50F-20E78179A888}"/>
              </a:ext>
            </a:extLst>
          </p:cNvPr>
          <p:cNvSpPr txBox="1"/>
          <p:nvPr/>
        </p:nvSpPr>
        <p:spPr>
          <a:xfrm>
            <a:off x="546618" y="704462"/>
            <a:ext cx="11098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 err="1"/>
              <a:t>XGBoost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“</a:t>
            </a:r>
            <a:r>
              <a:rPr lang="en-US" dirty="0" err="1"/>
              <a:t>XGBoost</a:t>
            </a:r>
            <a:r>
              <a:rPr lang="en-US" dirty="0"/>
              <a:t> trees” using Gain (i.e., similarity of each leaf), dependent on errors of preceding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Regularization parameter to reduce overfitting (by dampening the similarity) and combining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prediction scales all previous predictions with minimal residual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6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78-EA96-4321-9D8E-B9CC7044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50" y="2726489"/>
            <a:ext cx="3713676" cy="572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6808E-45D4-4034-9A21-9E9D0A084F9B}"/>
              </a:ext>
            </a:extLst>
          </p:cNvPr>
          <p:cNvSpPr txBox="1"/>
          <p:nvPr/>
        </p:nvSpPr>
        <p:spPr>
          <a:xfrm>
            <a:off x="4772164" y="2960753"/>
            <a:ext cx="30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up K functions (i.e., trees)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0DEC9-523A-44B2-9E4F-2B97C12D17D5}"/>
              </a:ext>
            </a:extLst>
          </p:cNvPr>
          <p:cNvSpPr/>
          <p:nvPr/>
        </p:nvSpPr>
        <p:spPr>
          <a:xfrm>
            <a:off x="2817845" y="2726489"/>
            <a:ext cx="1781795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4534C-1A6A-4835-8D06-D3F02DD88873}"/>
              </a:ext>
            </a:extLst>
          </p:cNvPr>
          <p:cNvSpPr txBox="1"/>
          <p:nvPr/>
        </p:nvSpPr>
        <p:spPr>
          <a:xfrm>
            <a:off x="968385" y="245706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85BE9-1679-4A6D-9447-FC90FA0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5" y="3855271"/>
            <a:ext cx="4883728" cy="478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606FE-B573-42B2-9456-486BB1FB93DA}"/>
              </a:ext>
            </a:extLst>
          </p:cNvPr>
          <p:cNvSpPr txBox="1"/>
          <p:nvPr/>
        </p:nvSpPr>
        <p:spPr>
          <a:xfrm>
            <a:off x="968385" y="3430962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3CF9E-1016-4BF2-9A27-7502A39F3C49}"/>
              </a:ext>
            </a:extLst>
          </p:cNvPr>
          <p:cNvSpPr/>
          <p:nvPr/>
        </p:nvSpPr>
        <p:spPr>
          <a:xfrm>
            <a:off x="2079347" y="3824269"/>
            <a:ext cx="1881498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8D92-9C5D-4F3F-8209-630FE134A7E8}"/>
              </a:ext>
            </a:extLst>
          </p:cNvPr>
          <p:cNvSpPr txBox="1"/>
          <p:nvPr/>
        </p:nvSpPr>
        <p:spPr>
          <a:xfrm>
            <a:off x="2079347" y="442786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B978A-D4B1-4B76-B116-D4AFA59A151A}"/>
              </a:ext>
            </a:extLst>
          </p:cNvPr>
          <p:cNvSpPr/>
          <p:nvPr/>
        </p:nvSpPr>
        <p:spPr>
          <a:xfrm>
            <a:off x="4214502" y="3824269"/>
            <a:ext cx="1781795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DC9C3-B87D-45D9-9623-5BF2A1AB891B}"/>
              </a:ext>
            </a:extLst>
          </p:cNvPr>
          <p:cNvSpPr txBox="1"/>
          <p:nvPr/>
        </p:nvSpPr>
        <p:spPr>
          <a:xfrm>
            <a:off x="4214502" y="4422907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Regularization term for each tree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A5B67D-0116-4CD8-8C3E-94D4B1C9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85" y="4848420"/>
            <a:ext cx="2980045" cy="6053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7FF236-CA4C-4B45-B564-6BCF2966C6CA}"/>
              </a:ext>
            </a:extLst>
          </p:cNvPr>
          <p:cNvSpPr/>
          <p:nvPr/>
        </p:nvSpPr>
        <p:spPr>
          <a:xfrm>
            <a:off x="2138441" y="4911215"/>
            <a:ext cx="464800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AE944-B2B3-45A5-BBED-E8778A44E33D}"/>
              </a:ext>
            </a:extLst>
          </p:cNvPr>
          <p:cNvSpPr txBox="1"/>
          <p:nvPr/>
        </p:nvSpPr>
        <p:spPr>
          <a:xfrm>
            <a:off x="1292288" y="5503959"/>
            <a:ext cx="17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leaves in a tree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761DE-7752-4DCE-9413-662FFF103F3F}"/>
              </a:ext>
            </a:extLst>
          </p:cNvPr>
          <p:cNvSpPr/>
          <p:nvPr/>
        </p:nvSpPr>
        <p:spPr>
          <a:xfrm>
            <a:off x="3308497" y="4911215"/>
            <a:ext cx="464800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564DB-B596-45A9-9A48-90DA408C3F6A}"/>
              </a:ext>
            </a:extLst>
          </p:cNvPr>
          <p:cNvSpPr txBox="1"/>
          <p:nvPr/>
        </p:nvSpPr>
        <p:spPr>
          <a:xfrm>
            <a:off x="3067964" y="54951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is a vector of scores from the leaves</a:t>
            </a:r>
          </a:p>
        </p:txBody>
      </p:sp>
    </p:spTree>
    <p:extLst>
      <p:ext uri="{BB962C8B-B14F-4D97-AF65-F5344CB8AC3E}">
        <p14:creationId xmlns:p14="http://schemas.microsoft.com/office/powerpoint/2010/main" val="16102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6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85BE9-1679-4A6D-9447-FC90FA0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8319" y="1242703"/>
            <a:ext cx="4340590" cy="541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606FE-B573-42B2-9456-486BB1FB93DA}"/>
              </a:ext>
            </a:extLst>
          </p:cNvPr>
          <p:cNvSpPr txBox="1"/>
          <p:nvPr/>
        </p:nvSpPr>
        <p:spPr>
          <a:xfrm>
            <a:off x="968385" y="818394"/>
            <a:ext cx="32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at iteration t (not time):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3CF9E-1016-4BF2-9A27-7502A39F3C49}"/>
              </a:ext>
            </a:extLst>
          </p:cNvPr>
          <p:cNvSpPr/>
          <p:nvPr/>
        </p:nvSpPr>
        <p:spPr>
          <a:xfrm>
            <a:off x="2785742" y="1211701"/>
            <a:ext cx="1536061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8D92-9C5D-4F3F-8209-630FE134A7E8}"/>
              </a:ext>
            </a:extLst>
          </p:cNvPr>
          <p:cNvSpPr txBox="1"/>
          <p:nvPr/>
        </p:nvSpPr>
        <p:spPr>
          <a:xfrm>
            <a:off x="1133669" y="1815297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prediction (t-1) added with the prediction from tree 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B978A-D4B1-4B76-B116-D4AFA59A151A}"/>
              </a:ext>
            </a:extLst>
          </p:cNvPr>
          <p:cNvSpPr/>
          <p:nvPr/>
        </p:nvSpPr>
        <p:spPr>
          <a:xfrm>
            <a:off x="4707295" y="1211701"/>
            <a:ext cx="741784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DC9C3-B87D-45D9-9623-5BF2A1AB891B}"/>
              </a:ext>
            </a:extLst>
          </p:cNvPr>
          <p:cNvSpPr txBox="1"/>
          <p:nvPr/>
        </p:nvSpPr>
        <p:spPr>
          <a:xfrm>
            <a:off x="4321804" y="181033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Regularization term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89F72-0470-4916-8E64-BD4A228B6B8E}"/>
              </a:ext>
            </a:extLst>
          </p:cNvPr>
          <p:cNvSpPr txBox="1"/>
          <p:nvPr/>
        </p:nvSpPr>
        <p:spPr>
          <a:xfrm>
            <a:off x="988319" y="2888234"/>
            <a:ext cx="478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order approximation of Taylor expansion: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33817D-82F3-4BC6-8E27-EA387D76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19" y="3185507"/>
            <a:ext cx="5107681" cy="662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DC9317C-5180-4021-B2B5-D0BEB9357356}"/>
              </a:ext>
            </a:extLst>
          </p:cNvPr>
          <p:cNvSpPr/>
          <p:nvPr/>
        </p:nvSpPr>
        <p:spPr>
          <a:xfrm>
            <a:off x="2452951" y="3258217"/>
            <a:ext cx="332792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270519-757C-417B-A331-EC1B8B4730E8}"/>
              </a:ext>
            </a:extLst>
          </p:cNvPr>
          <p:cNvSpPr/>
          <p:nvPr/>
        </p:nvSpPr>
        <p:spPr>
          <a:xfrm>
            <a:off x="3843459" y="3252287"/>
            <a:ext cx="332792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2A6FC1-4A2B-4D1D-B31B-A857C8EC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736" y="3847613"/>
            <a:ext cx="2290430" cy="5882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B4BB9F-78FE-4DFE-8374-203FEB970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872" y="3898420"/>
            <a:ext cx="2254966" cy="5882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1E555C-DF13-40E4-979C-05640C53EB5E}"/>
              </a:ext>
            </a:extLst>
          </p:cNvPr>
          <p:cNvSpPr txBox="1"/>
          <p:nvPr/>
        </p:nvSpPr>
        <p:spPr>
          <a:xfrm>
            <a:off x="1133669" y="4452667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First-order gradient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7C79A2-3828-4FCA-93A6-11585BFCC07A}"/>
              </a:ext>
            </a:extLst>
          </p:cNvPr>
          <p:cNvSpPr txBox="1"/>
          <p:nvPr/>
        </p:nvSpPr>
        <p:spPr>
          <a:xfrm>
            <a:off x="3744685" y="4436275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Second-order gradient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D94BF-FAB9-4330-B819-62F41C297D1B}"/>
              </a:ext>
            </a:extLst>
          </p:cNvPr>
          <p:cNvSpPr txBox="1"/>
          <p:nvPr/>
        </p:nvSpPr>
        <p:spPr>
          <a:xfrm>
            <a:off x="968385" y="5091726"/>
            <a:ext cx="1044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multi-class classification, one-against-all, i.e., out of K trees, B trees will be predicting for one class out of C classes – the total number of trees is K=</a:t>
            </a:r>
            <a:r>
              <a:rPr lang="en-US" dirty="0" err="1"/>
              <a:t>BxC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646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Idea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F2694-E627-4B1F-81B0-5756CA1BFC3C}"/>
              </a:ext>
            </a:extLst>
          </p:cNvPr>
          <p:cNvGrpSpPr/>
          <p:nvPr/>
        </p:nvGrpSpPr>
        <p:grpSpPr>
          <a:xfrm>
            <a:off x="657706" y="1000489"/>
            <a:ext cx="10966582" cy="3197353"/>
            <a:chOff x="657706" y="1000489"/>
            <a:chExt cx="10966582" cy="31973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0A7345-63B3-4E3F-9693-DE2B09321916}"/>
                </a:ext>
              </a:extLst>
            </p:cNvPr>
            <p:cNvSpPr txBox="1"/>
            <p:nvPr/>
          </p:nvSpPr>
          <p:spPr>
            <a:xfrm>
              <a:off x="6951869" y="1000489"/>
              <a:ext cx="3161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Perceptual problems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7E47F3-9EC1-4CD4-B46D-49AD1DB1318F}"/>
                </a:ext>
              </a:extLst>
            </p:cNvPr>
            <p:cNvSpPr txBox="1"/>
            <p:nvPr/>
          </p:nvSpPr>
          <p:spPr>
            <a:xfrm>
              <a:off x="2169046" y="1000489"/>
              <a:ext cx="3161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Non-perceptual problems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EDD179-4867-4811-A3B5-F4008C982AA9}"/>
                </a:ext>
              </a:extLst>
            </p:cNvPr>
            <p:cNvSpPr/>
            <p:nvPr/>
          </p:nvSpPr>
          <p:spPr>
            <a:xfrm>
              <a:off x="657706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(Well properties)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985F31-9A6B-4871-9888-3805EB9EDF1C}"/>
                </a:ext>
              </a:extLst>
            </p:cNvPr>
            <p:cNvSpPr/>
            <p:nvPr/>
          </p:nvSpPr>
          <p:spPr>
            <a:xfrm>
              <a:off x="5429537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latent variables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5BDB48-71B3-4ACD-AA22-DD8B5AD47112}"/>
                </a:ext>
              </a:extLst>
            </p:cNvPr>
            <p:cNvSpPr/>
            <p:nvPr/>
          </p:nvSpPr>
          <p:spPr>
            <a:xfrm>
              <a:off x="10201369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Multivariate production profiles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59028D-3543-4F6B-A4E7-356A7B02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9045" y="1675776"/>
              <a:ext cx="3161079" cy="2458618"/>
            </a:xfrm>
            <a:prstGeom prst="rect">
              <a:avLst/>
            </a:prstGeom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1933E7CA-5ADD-448D-A293-FB338050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869" y="1870786"/>
              <a:ext cx="3134523" cy="2327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95163D-0110-4123-ACC4-4FC0E4F7EA60}"/>
              </a:ext>
            </a:extLst>
          </p:cNvPr>
          <p:cNvSpPr txBox="1"/>
          <p:nvPr/>
        </p:nvSpPr>
        <p:spPr>
          <a:xfrm>
            <a:off x="597158" y="4608939"/>
            <a:ext cx="109821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71BDB"/>
                </a:solidFill>
              </a:rPr>
              <a:t>Motivations: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application of tree-algorithms for high-dimensional problem (on the output side!)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Efficiently handle missing data on the input side,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right tool for the right problem</a:t>
            </a:r>
          </a:p>
        </p:txBody>
      </p:sp>
    </p:spTree>
    <p:extLst>
      <p:ext uri="{BB962C8B-B14F-4D97-AF65-F5344CB8AC3E}">
        <p14:creationId xmlns:p14="http://schemas.microsoft.com/office/powerpoint/2010/main" val="325787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B029B193-7506-421C-954F-DB7D0FB9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12" y="888102"/>
            <a:ext cx="5745783" cy="5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Idea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95163D-0110-4123-ACC4-4FC0E4F7EA60}"/>
              </a:ext>
            </a:extLst>
          </p:cNvPr>
          <p:cNvSpPr txBox="1"/>
          <p:nvPr/>
        </p:nvSpPr>
        <p:spPr>
          <a:xfrm>
            <a:off x="6155412" y="1341674"/>
            <a:ext cx="5468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b="1" dirty="0">
                <a:solidFill>
                  <a:srgbClr val="071BDB"/>
                </a:solidFill>
              </a:rPr>
              <a:t>Natural extension to existing methods (published in </a:t>
            </a:r>
            <a:r>
              <a:rPr lang="en-US" b="1" dirty="0" err="1">
                <a:solidFill>
                  <a:srgbClr val="071BDB"/>
                </a:solidFill>
              </a:rPr>
              <a:t>URTeC</a:t>
            </a:r>
            <a:r>
              <a:rPr lang="en-US" b="1" dirty="0">
                <a:solidFill>
                  <a:srgbClr val="071BDB"/>
                </a:solidFill>
              </a:rPr>
              <a:t> and MEOS) for interpretability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9E9B60-109F-4649-A2EB-00AE71ADD3FA}"/>
              </a:ext>
            </a:extLst>
          </p:cNvPr>
          <p:cNvGrpSpPr/>
          <p:nvPr/>
        </p:nvGrpSpPr>
        <p:grpSpPr>
          <a:xfrm>
            <a:off x="758393" y="793099"/>
            <a:ext cx="5161880" cy="2565919"/>
            <a:chOff x="758393" y="751114"/>
            <a:chExt cx="5161880" cy="25659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59028D-3543-4F6B-A4E7-356A7B02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4641" y="1277153"/>
              <a:ext cx="2232815" cy="1736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C9AAA5-072C-42F9-9AC6-2E3269093C4C}"/>
                </a:ext>
              </a:extLst>
            </p:cNvPr>
            <p:cNvGrpSpPr/>
            <p:nvPr/>
          </p:nvGrpSpPr>
          <p:grpSpPr>
            <a:xfrm>
              <a:off x="758393" y="751114"/>
              <a:ext cx="5161880" cy="2565919"/>
              <a:chOff x="758393" y="751114"/>
              <a:chExt cx="5161880" cy="25659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A7345-63B3-4E3F-9693-DE2B09321916}"/>
                  </a:ext>
                </a:extLst>
              </p:cNvPr>
              <p:cNvSpPr txBox="1"/>
              <p:nvPr/>
            </p:nvSpPr>
            <p:spPr>
              <a:xfrm>
                <a:off x="758393" y="1578497"/>
                <a:ext cx="19355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Perceptual problems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7F676D-C878-4684-A35A-68525C99A353}"/>
                  </a:ext>
                </a:extLst>
              </p:cNvPr>
              <p:cNvSpPr/>
              <p:nvPr/>
            </p:nvSpPr>
            <p:spPr>
              <a:xfrm>
                <a:off x="2491273" y="751114"/>
                <a:ext cx="3429000" cy="2565919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6B06A-2135-424E-AAFE-6529248B85C1}"/>
              </a:ext>
            </a:extLst>
          </p:cNvPr>
          <p:cNvGrpSpPr/>
          <p:nvPr/>
        </p:nvGrpSpPr>
        <p:grpSpPr>
          <a:xfrm>
            <a:off x="2862943" y="3384867"/>
            <a:ext cx="7783286" cy="3036401"/>
            <a:chOff x="2862943" y="3384867"/>
            <a:chExt cx="7783286" cy="3036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7E47F3-9EC1-4CD4-B46D-49AD1DB1318F}"/>
                </a:ext>
              </a:extLst>
            </p:cNvPr>
            <p:cNvSpPr txBox="1"/>
            <p:nvPr/>
          </p:nvSpPr>
          <p:spPr>
            <a:xfrm>
              <a:off x="8542175" y="4069463"/>
              <a:ext cx="21040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Non-perceptual problems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F4BB69-1AC1-41DD-9639-1D2F3EEF1B73}"/>
                </a:ext>
              </a:extLst>
            </p:cNvPr>
            <p:cNvSpPr/>
            <p:nvPr/>
          </p:nvSpPr>
          <p:spPr>
            <a:xfrm>
              <a:off x="2862943" y="3384867"/>
              <a:ext cx="5745782" cy="30364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3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035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5732C-D51E-4E7E-9F60-5E117B8D73FD}"/>
              </a:ext>
            </a:extLst>
          </p:cNvPr>
          <p:cNvSpPr txBox="1"/>
          <p:nvPr/>
        </p:nvSpPr>
        <p:spPr>
          <a:xfrm>
            <a:off x="-10612" y="2594762"/>
            <a:ext cx="12187809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990000"/>
                </a:solidFill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478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A8C58-09E9-4007-9C8C-063A413ADDC0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Activities for 2022 &amp; Beyond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4349C-57DA-49BA-8FA0-7D61DF8CB86F}"/>
              </a:ext>
            </a:extLst>
          </p:cNvPr>
          <p:cNvSpPr txBox="1"/>
          <p:nvPr/>
        </p:nvSpPr>
        <p:spPr>
          <a:xfrm>
            <a:off x="546618" y="1054360"/>
            <a:ext cx="110987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Physics-Guided Deep Learning (PGDL) </a:t>
            </a:r>
            <a:r>
              <a:rPr lang="en-US" sz="1600" dirty="0"/>
              <a:t>– finalize experiments and conference manuscripts by April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Synthetic example – use DCA 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Field example – use cumulative profile and exponential 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Highlight impact of residual learning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Transfer Learning under Uncertainty in Source Model</a:t>
            </a:r>
            <a:r>
              <a:rPr lang="en-US" sz="1600" dirty="0">
                <a:solidFill>
                  <a:srgbClr val="071BDB"/>
                </a:solidFill>
              </a:rPr>
              <a:t> </a:t>
            </a:r>
            <a:r>
              <a:rPr lang="en-US" sz="1600" dirty="0"/>
              <a:t>– finalize experiments and conference manuscripts by April </a:t>
            </a:r>
            <a:endParaRPr lang="en-US" sz="1600" b="1" dirty="0"/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Supervised learning method: Selection and relevance scoring in the latent space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Unsupervised learning method: Clustering and classification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Optimization of hydraulic fracture system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Dataset generation – single/multiple horizontal wells in a NFR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Objectives – design of fracturing parameters, predict fracturing outcome and identify sweet spots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Potential directions</a:t>
            </a:r>
            <a:r>
              <a:rPr lang="en-US" sz="1600" dirty="0">
                <a:solidFill>
                  <a:srgbClr val="071BDB"/>
                </a:solidFill>
              </a:rPr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Ensemble learning methods with tree-based algorithms – for interpretability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Bayesian networks – modeling epistemic uncertainty so any prediction will come with an uncertainty estimate as the forward model is not known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Reinforcement learning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Fracture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69460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7A4E3-7D34-4CB7-8B22-F48A05F5D629}"/>
              </a:ext>
            </a:extLst>
          </p:cNvPr>
          <p:cNvSpPr txBox="1"/>
          <p:nvPr/>
        </p:nvSpPr>
        <p:spPr>
          <a:xfrm>
            <a:off x="546618" y="1054360"/>
            <a:ext cx="8051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Perceptual Learning (Eleanor Gibson, 1963):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Long-lasting changes in perception that result from practice or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Perceptual vs learned inference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From </a:t>
            </a:r>
            <a:r>
              <a:rPr lang="en-US" i="1" dirty="0" err="1"/>
              <a:t>Bredeche</a:t>
            </a:r>
            <a:r>
              <a:rPr lang="en-US" i="1" dirty="0"/>
              <a:t> et al (2006) Perceptual Learning and Abstraction in Machine Learning: an application to autonomous robotics. INRIA. IEEE.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22E9B-7DD8-4A27-8634-C8BA7D0D5F32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1428D-88BA-432A-8560-03456648B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r="14132"/>
          <a:stretch/>
        </p:blipFill>
        <p:spPr bwMode="auto">
          <a:xfrm>
            <a:off x="8724742" y="965719"/>
            <a:ext cx="2880379" cy="21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CDDCA-C6F6-4AC1-A354-E4F3506D4E19}"/>
              </a:ext>
            </a:extLst>
          </p:cNvPr>
          <p:cNvSpPr txBox="1"/>
          <p:nvPr/>
        </p:nvSpPr>
        <p:spPr>
          <a:xfrm>
            <a:off x="737895" y="2984241"/>
            <a:ext cx="10995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1" dirty="0"/>
          </a:p>
          <a:p>
            <a:pPr lvl="2"/>
            <a:r>
              <a:rPr lang="en-US" b="1" dirty="0">
                <a:solidFill>
                  <a:srgbClr val="071BDB"/>
                </a:solidFill>
              </a:rPr>
              <a:t>Perceptual problems: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Perceptual learning should be considered as an active process that embeds particular abstraction, reformulation and approximation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Focus on low-level abstraction mechanism instead of trying to rely on more complex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Particular abstraction that may help simplify a complex problem thanks to a more relevant representation</a:t>
            </a:r>
          </a:p>
          <a:p>
            <a:pPr lvl="2"/>
            <a:endParaRPr lang="en-US" b="1" dirty="0"/>
          </a:p>
          <a:p>
            <a:pPr lvl="2"/>
            <a:r>
              <a:rPr lang="en-US" b="1" dirty="0">
                <a:solidFill>
                  <a:srgbClr val="071BDB"/>
                </a:solidFill>
              </a:rPr>
              <a:t>Non-perceptual problems: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Described by direct structured tabular features, continuous and discrete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F05A85-81B7-404C-BAF0-C43C058F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2" y="1188615"/>
            <a:ext cx="5923639" cy="39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1AA3D-445F-42C7-99A2-A542C763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03" y="1128483"/>
            <a:ext cx="4921120" cy="410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C07DDF-DE84-4572-8FB7-5C8830A1B478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Learning Algorithms (Kaggle)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BDC98-9610-4276-8801-53BF321BBC87}"/>
              </a:ext>
            </a:extLst>
          </p:cNvPr>
          <p:cNvSpPr/>
          <p:nvPr/>
        </p:nvSpPr>
        <p:spPr>
          <a:xfrm>
            <a:off x="335902" y="2113384"/>
            <a:ext cx="3540967" cy="48519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D88A-8D82-45D4-9F80-70A5DAEB2752}"/>
              </a:ext>
            </a:extLst>
          </p:cNvPr>
          <p:cNvSpPr/>
          <p:nvPr/>
        </p:nvSpPr>
        <p:spPr>
          <a:xfrm>
            <a:off x="335901" y="2750976"/>
            <a:ext cx="3540967" cy="3073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692A0-02AF-4DAB-B1ED-F8B1C2D2AF19}"/>
              </a:ext>
            </a:extLst>
          </p:cNvPr>
          <p:cNvSpPr/>
          <p:nvPr/>
        </p:nvSpPr>
        <p:spPr>
          <a:xfrm>
            <a:off x="6697956" y="2023188"/>
            <a:ext cx="3794397" cy="7277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B286D-7EFD-4D62-A06D-CD4E3B5DBA5A}"/>
              </a:ext>
            </a:extLst>
          </p:cNvPr>
          <p:cNvSpPr txBox="1"/>
          <p:nvPr/>
        </p:nvSpPr>
        <p:spPr>
          <a:xfrm>
            <a:off x="579274" y="5601126"/>
            <a:ext cx="109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b="1" dirty="0">
                <a:solidFill>
                  <a:srgbClr val="071BDB"/>
                </a:solidFill>
              </a:rPr>
              <a:t>Tree-based algorithms are popular for non-perceptual problems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29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7C5B8-EB1F-4052-AF05-C73FBE544E89}"/>
              </a:ext>
            </a:extLst>
          </p:cNvPr>
          <p:cNvSpPr txBox="1"/>
          <p:nvPr/>
        </p:nvSpPr>
        <p:spPr>
          <a:xfrm>
            <a:off x="3851401" y="1060762"/>
            <a:ext cx="44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Cynthia Rudin, winner of the 2022 $1 Million Artificial Intelligence Prize (Squirrel AI Award)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Interpretable Models?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0A201-6F3C-4FA1-94E2-94B2F757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90" y="1846926"/>
            <a:ext cx="7478169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19115-F510-4FC1-BB4A-58235D15D7EB}"/>
              </a:ext>
            </a:extLst>
          </p:cNvPr>
          <p:cNvSpPr txBox="1"/>
          <p:nvPr/>
        </p:nvSpPr>
        <p:spPr>
          <a:xfrm>
            <a:off x="579274" y="5727089"/>
            <a:ext cx="109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b="1" dirty="0">
                <a:solidFill>
                  <a:srgbClr val="071BDB"/>
                </a:solidFill>
              </a:rPr>
              <a:t>So much appetite for interpretable models!</a:t>
            </a:r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4885B-CF26-4448-9AD7-53A62E89E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5"/>
          <a:stretch/>
        </p:blipFill>
        <p:spPr>
          <a:xfrm>
            <a:off x="768410" y="1111771"/>
            <a:ext cx="3321698" cy="1935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D034B-1FDE-4E80-9341-A4094837B1AB}"/>
              </a:ext>
            </a:extLst>
          </p:cNvPr>
          <p:cNvSpPr txBox="1"/>
          <p:nvPr/>
        </p:nvSpPr>
        <p:spPr>
          <a:xfrm>
            <a:off x="748972" y="3303370"/>
            <a:ext cx="1085830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“The lack of transparency and accountability of predictive models can have (and has already had) severe consequences”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“Rather than trying to create models that are inherently interpretable, there has been a recent explosion of work on “Explainable ML,” where a second (</a:t>
            </a:r>
            <a:r>
              <a:rPr lang="en-US" sz="1500" dirty="0" err="1"/>
              <a:t>posthoc</a:t>
            </a:r>
            <a:r>
              <a:rPr lang="en-US" sz="1500" dirty="0"/>
              <a:t>) model is created to explain the first black box model. This is problematic.”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“instead use models that are inherently interpretable, they provide their own explanations, which are faithful to what the model actually computes”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“Interpretable models can entail significant effort to construct, in terms of both computation and domain expertise”</a:t>
            </a:r>
          </a:p>
        </p:txBody>
      </p:sp>
    </p:spTree>
    <p:extLst>
      <p:ext uri="{BB962C8B-B14F-4D97-AF65-F5344CB8AC3E}">
        <p14:creationId xmlns:p14="http://schemas.microsoft.com/office/powerpoint/2010/main" val="46703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7C5B8-EB1F-4052-AF05-C73FBE544E89}"/>
              </a:ext>
            </a:extLst>
          </p:cNvPr>
          <p:cNvSpPr txBox="1"/>
          <p:nvPr/>
        </p:nvSpPr>
        <p:spPr>
          <a:xfrm>
            <a:off x="332014" y="821095"/>
            <a:ext cx="11597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Gradient Boosting</a:t>
            </a:r>
          </a:p>
          <a:p>
            <a:pPr lvl="1"/>
            <a:r>
              <a:rPr lang="en-US" sz="1600" dirty="0"/>
              <a:t>250 journal papers, 1813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243 results from Journal of Petroleum Science and Engineering</a:t>
            </a:r>
          </a:p>
          <a:p>
            <a:pPr lvl="1"/>
            <a:endParaRPr lang="en-US" sz="1600" dirty="0"/>
          </a:p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Random Forest</a:t>
            </a:r>
          </a:p>
          <a:p>
            <a:pPr lvl="1"/>
            <a:r>
              <a:rPr lang="en-US" sz="1600" dirty="0"/>
              <a:t>112 journal papers, 791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161 results from Journal of Petroleum Science and Engineering</a:t>
            </a:r>
          </a:p>
          <a:p>
            <a:pPr lvl="1"/>
            <a:endParaRPr lang="en-US" sz="1600" b="1" u="sng" dirty="0">
              <a:solidFill>
                <a:srgbClr val="071BDB"/>
              </a:solidFill>
            </a:endParaRPr>
          </a:p>
          <a:p>
            <a:pPr lvl="1"/>
            <a:r>
              <a:rPr lang="en-US" sz="1600" b="1" u="sng" dirty="0" err="1">
                <a:solidFill>
                  <a:srgbClr val="071BDB"/>
                </a:solidFill>
              </a:rPr>
              <a:t>XGBoost</a:t>
            </a:r>
            <a:endParaRPr lang="en-US" sz="1600" b="1" u="sng" dirty="0">
              <a:solidFill>
                <a:srgbClr val="071BDB"/>
              </a:solidFill>
            </a:endParaRPr>
          </a:p>
          <a:p>
            <a:pPr lvl="1"/>
            <a:r>
              <a:rPr lang="en-US" sz="1600" dirty="0"/>
              <a:t>14 journal papers, 128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46 results from Journal of Petroleum Science and Engineering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Tang et al (2021) A New Ensemble Machine-Learning Framework for Searching Sweet Spots in Shale Reservoirs. SPE Journal.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Erofeev</a:t>
            </a:r>
            <a:r>
              <a:rPr lang="en-US" sz="1200" dirty="0"/>
              <a:t> et al (2021) AI-Based Estimation of Hydraulic Fracturing Effect. SPE Journal.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Khan et al (2021) Boosting Algorithm Choice in Predictive Machine Learning Models for Fracturing Applications. SPE/IATMI Asia Pacific Oil &amp; Gas Conference and Exhibition.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Baki</a:t>
            </a:r>
            <a:r>
              <a:rPr lang="en-US" sz="1200" dirty="0"/>
              <a:t> et al (2021) Well Completion Optimization in Unconventional Reservoirs Using Machine Learning Methods. SPE Annual Technical Conference and Exhibition.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Temizel</a:t>
            </a:r>
            <a:r>
              <a:rPr lang="en-US" sz="1200" dirty="0"/>
              <a:t> et al (2020) Production Forecasting in Shale Reservoirs through Conventional DCA and Machine/Deep Learning Methods. </a:t>
            </a:r>
            <a:r>
              <a:rPr lang="en-US" sz="1200" dirty="0" err="1"/>
              <a:t>URTeC</a:t>
            </a:r>
            <a:r>
              <a:rPr lang="en-US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Liao et al (2020) Data Mining: A Novel Strategy for Production Forecast in Tight Hydrocarbon Resource in Canada by Random Forest Analysis. IPTC.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(2021) Production forecast and optimization for parent-child well pattern in unconventional reservoirs.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Duplyakov</a:t>
            </a:r>
            <a:r>
              <a:rPr lang="en-US" sz="1200" dirty="0"/>
              <a:t> et al (2021) Data-driven model for hydraulic fracturing design optimization. Part II: Inverse problem.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(2018) Insights to fracture stimulation design in unconventional reservoirs based on machine learning modeling.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Attanasi</a:t>
            </a:r>
            <a:r>
              <a:rPr lang="en-US" sz="1200" dirty="0"/>
              <a:t> et al (2020) Well predictive performance of play-wide and Subarea Random Forest models for Bakken productivity.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 et al (2021) Fracturing Productivity Prediction Model and Optimization of the Operation Parameters of Shale Gas Well Based on Machine Learning. Lithosphere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(2021) A Novel Reservoir Modeling Method based on Improved Hierarchical </a:t>
            </a:r>
            <a:r>
              <a:rPr lang="en-US" sz="1200" dirty="0" err="1"/>
              <a:t>XGBoost</a:t>
            </a:r>
            <a:r>
              <a:rPr lang="en-US" sz="1200" dirty="0"/>
              <a:t>. 2021 IEEE 5th Advanced Information Technology, Electronic and Automation Control Conference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Shi et al (2019) A hierarchical method based on weighted extreme gradient </a:t>
            </a:r>
            <a:r>
              <a:rPr lang="en-US" sz="1200" dirty="0" err="1"/>
              <a:t>boostingin</a:t>
            </a:r>
            <a:r>
              <a:rPr lang="en-US" sz="1200" dirty="0"/>
              <a:t> ECG heartbeat classification. Computer Methods.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83DD0-B14B-4218-9183-02B9DC574CA5}"/>
              </a:ext>
            </a:extLst>
          </p:cNvPr>
          <p:cNvSpPr txBox="1"/>
          <p:nvPr/>
        </p:nvSpPr>
        <p:spPr>
          <a:xfrm>
            <a:off x="7044613" y="1784092"/>
            <a:ext cx="4301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rgbClr val="C00000"/>
                </a:solidFill>
              </a:rPr>
              <a:t>Common theme:</a:t>
            </a:r>
          </a:p>
          <a:p>
            <a:pPr lvl="1" algn="ctr"/>
            <a:r>
              <a:rPr lang="en-US" sz="2800" dirty="0"/>
              <a:t>Comparative work!</a:t>
            </a:r>
          </a:p>
        </p:txBody>
      </p:sp>
    </p:spTree>
    <p:extLst>
      <p:ext uri="{BB962C8B-B14F-4D97-AF65-F5344CB8AC3E}">
        <p14:creationId xmlns:p14="http://schemas.microsoft.com/office/powerpoint/2010/main" val="693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9B14-A1DE-4599-926C-BFC75DA5CDEA}"/>
              </a:ext>
            </a:extLst>
          </p:cNvPr>
          <p:cNvSpPr txBox="1"/>
          <p:nvPr/>
        </p:nvSpPr>
        <p:spPr>
          <a:xfrm>
            <a:off x="330594" y="995756"/>
            <a:ext cx="11528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Tang et al (2021) A New Ensemble Machine-Learning Framework for Searching Sweet Spots in Shale Reservoirs. SPE Journal.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XGBoost</a:t>
            </a:r>
            <a:r>
              <a:rPr lang="en-US" sz="1600" dirty="0"/>
              <a:t>, </a:t>
            </a:r>
            <a:r>
              <a:rPr lang="en-US" sz="1600" dirty="0" err="1"/>
              <a:t>CatBoost</a:t>
            </a:r>
            <a:r>
              <a:rPr lang="en-US" sz="1600" dirty="0"/>
              <a:t>, </a:t>
            </a:r>
            <a:r>
              <a:rPr lang="en-US" sz="1600" dirty="0" err="1"/>
              <a:t>LightGBM</a:t>
            </a:r>
            <a:r>
              <a:rPr lang="en-US" sz="1600" dirty="0"/>
              <a:t> for identifying sweet spots in well-logs using labels of reservoir quality.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Proposed an ensemble learning framework (but saw improvement of 0.1 % only)  </a:t>
            </a:r>
          </a:p>
        </p:txBody>
      </p:sp>
      <p:pic>
        <p:nvPicPr>
          <p:cNvPr id="4098" name="Picture 2" descr="Structure of a single-tree ensemble model. GR = gamma ray.">
            <a:extLst>
              <a:ext uri="{FF2B5EF4-FFF2-40B4-BE49-F238E27FC236}">
                <a16:creationId xmlns:a16="http://schemas.microsoft.com/office/drawing/2014/main" id="{036E9B9A-CA17-4992-B74E-5233F614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7" y="2330321"/>
            <a:ext cx="4953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ucture of an ensemble-learning framework.">
            <a:extLst>
              <a:ext uri="{FF2B5EF4-FFF2-40B4-BE49-F238E27FC236}">
                <a16:creationId xmlns:a16="http://schemas.microsoft.com/office/drawing/2014/main" id="{6F9C337E-D9F5-449D-B244-72FDB622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57" y="2932145"/>
            <a:ext cx="4953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1D462-797F-4B97-AECB-0F17FA3EA7FA}"/>
              </a:ext>
            </a:extLst>
          </p:cNvPr>
          <p:cNvSpPr txBox="1"/>
          <p:nvPr/>
        </p:nvSpPr>
        <p:spPr>
          <a:xfrm>
            <a:off x="330594" y="995756"/>
            <a:ext cx="11528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 err="1"/>
              <a:t>Attanasi</a:t>
            </a:r>
            <a:r>
              <a:rPr lang="en-US" sz="1600" b="1" dirty="0"/>
              <a:t> et al (2020) Well predictive performance of play-wide and Subarea Random Forest models for Bakken productivity. JPSE.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Random Forest models for different subareas (i.e., field) offers optimal performance over a single play-wide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Effect of predictors (i.e., input) vary based on regions</a:t>
            </a:r>
          </a:p>
        </p:txBody>
      </p:sp>
      <p:pic>
        <p:nvPicPr>
          <p:cNvPr id="7170" name="Picture 2" descr="Fig. 1">
            <a:extLst>
              <a:ext uri="{FF2B5EF4-FFF2-40B4-BE49-F238E27FC236}">
                <a16:creationId xmlns:a16="http://schemas.microsoft.com/office/drawing/2014/main" id="{59FBB567-1427-4ACB-AA99-99653ABE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7" y="2047054"/>
            <a:ext cx="4130249" cy="41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g. 2">
            <a:extLst>
              <a:ext uri="{FF2B5EF4-FFF2-40B4-BE49-F238E27FC236}">
                <a16:creationId xmlns:a16="http://schemas.microsoft.com/office/drawing/2014/main" id="{E961D2CE-9F16-4D60-8937-168DDBF5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92" y="2276668"/>
            <a:ext cx="2151764" cy="34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9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FFBD8-D098-4F12-8863-173394D7CA6B}"/>
              </a:ext>
            </a:extLst>
          </p:cNvPr>
          <p:cNvSpPr txBox="1"/>
          <p:nvPr/>
        </p:nvSpPr>
        <p:spPr>
          <a:xfrm>
            <a:off x="330594" y="995756"/>
            <a:ext cx="115286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Wang et al (2021) A Novel Reservoir Modeling Method based on Improved Hierarchical </a:t>
            </a:r>
            <a:r>
              <a:rPr lang="en-US" sz="1600" b="1" dirty="0" err="1"/>
              <a:t>XGBoost</a:t>
            </a:r>
            <a:r>
              <a:rPr lang="en-US" sz="1600" b="1" dirty="0"/>
              <a:t>. 2021 IEEE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Hierarchical </a:t>
            </a:r>
            <a:r>
              <a:rPr lang="en-US" sz="1600" dirty="0" err="1"/>
              <a:t>XGBoost</a:t>
            </a:r>
            <a:r>
              <a:rPr lang="en-US" sz="1600" dirty="0"/>
              <a:t> (h-</a:t>
            </a:r>
            <a:r>
              <a:rPr lang="en-US" sz="1600" dirty="0" err="1"/>
              <a:t>XGBoost</a:t>
            </a:r>
            <a:r>
              <a:rPr lang="en-US" sz="1600" dirty="0"/>
              <a:t>) extract key features from different reservoirs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r>
              <a:rPr lang="en-US" sz="1600" b="1" dirty="0"/>
              <a:t>Shi et al (2019) A hierarchical method based on weighted extreme gradient </a:t>
            </a:r>
            <a:r>
              <a:rPr lang="en-US" sz="1600" b="1" dirty="0" err="1"/>
              <a:t>boostingin</a:t>
            </a:r>
            <a:r>
              <a:rPr lang="en-US" sz="1600" b="1" dirty="0"/>
              <a:t> ECG heartbeat classification. Computer Methods.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Hierarchical </a:t>
            </a:r>
            <a:r>
              <a:rPr lang="en-US" sz="1600" dirty="0" err="1"/>
              <a:t>XGBoost</a:t>
            </a:r>
            <a:r>
              <a:rPr lang="en-US" sz="1600" dirty="0"/>
              <a:t> (h-</a:t>
            </a:r>
            <a:r>
              <a:rPr lang="en-US" sz="1600" dirty="0" err="1"/>
              <a:t>XGBoost</a:t>
            </a:r>
            <a:r>
              <a:rPr lang="en-US" sz="1600" dirty="0"/>
              <a:t>) does a better job than direct </a:t>
            </a:r>
            <a:r>
              <a:rPr lang="en-US" sz="1600" dirty="0" err="1"/>
              <a:t>XGBoost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A6EF5-081B-498F-89C0-0E6417F3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32" y="2631232"/>
            <a:ext cx="2448032" cy="375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C93BB-F2FD-4150-91E9-F21C3689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9110"/>
            <a:ext cx="4270930" cy="29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22243</TotalTime>
  <Words>1606</Words>
  <Application>Microsoft Office PowerPoint</Application>
  <PresentationFormat>Widescreen</PresentationFormat>
  <Paragraphs>182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Seto</dc:creator>
  <cp:lastModifiedBy>Syamil Mohd Razak</cp:lastModifiedBy>
  <cp:revision>702</cp:revision>
  <cp:lastPrinted>2018-05-29T20:56:05Z</cp:lastPrinted>
  <dcterms:created xsi:type="dcterms:W3CDTF">2017-10-18T18:28:56Z</dcterms:created>
  <dcterms:modified xsi:type="dcterms:W3CDTF">2022-01-21T08:13:06Z</dcterms:modified>
</cp:coreProperties>
</file>