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904" r:id="rId2"/>
    <p:sldId id="1240" r:id="rId3"/>
    <p:sldId id="1922" r:id="rId4"/>
    <p:sldId id="1921" r:id="rId5"/>
    <p:sldId id="1920" r:id="rId6"/>
    <p:sldId id="1929" r:id="rId7"/>
    <p:sldId id="1924" r:id="rId8"/>
    <p:sldId id="1925" r:id="rId9"/>
    <p:sldId id="1926" r:id="rId10"/>
    <p:sldId id="1918" r:id="rId11"/>
    <p:sldId id="1919" r:id="rId12"/>
    <p:sldId id="1923" r:id="rId13"/>
    <p:sldId id="1927" r:id="rId14"/>
    <p:sldId id="1928" r:id="rId15"/>
    <p:sldId id="1931" r:id="rId16"/>
    <p:sldId id="1934" r:id="rId17"/>
    <p:sldId id="1935" r:id="rId18"/>
    <p:sldId id="1936" r:id="rId19"/>
    <p:sldId id="1938" r:id="rId20"/>
    <p:sldId id="1932" r:id="rId21"/>
    <p:sldId id="1937" r:id="rId22"/>
    <p:sldId id="1939" r:id="rId23"/>
    <p:sldId id="1933" r:id="rId24"/>
    <p:sldId id="19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BDB"/>
    <a:srgbClr val="800000"/>
    <a:srgbClr val="7DFF7A"/>
    <a:srgbClr val="000080"/>
    <a:srgbClr val="F8CBAD"/>
    <a:srgbClr val="4D7E7E"/>
    <a:srgbClr val="CC3399"/>
    <a:srgbClr val="0000FF"/>
    <a:srgbClr val="008F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77" autoAdjust="0"/>
    <p:restoredTop sz="83792" autoAdjust="0"/>
  </p:normalViewPr>
  <p:slideViewPr>
    <p:cSldViewPr snapToGrid="0" snapToObjects="1">
      <p:cViewPr>
        <p:scale>
          <a:sx n="73" d="100"/>
          <a:sy n="73" d="100"/>
        </p:scale>
        <p:origin x="1668" y="564"/>
      </p:cViewPr>
      <p:guideLst/>
    </p:cSldViewPr>
  </p:slideViewPr>
  <p:outlineViewPr>
    <p:cViewPr>
      <p:scale>
        <a:sx n="100" d="100"/>
        <a:sy n="100" d="100"/>
      </p:scale>
      <p:origin x="0" y="-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22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828E4D-A4B0-FA43-BC91-5D4A68A9B5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A30FF-6274-B947-954B-B33ACB3817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D6B48-901E-024F-BDCC-FD6CA02A6D6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9EF1B-9049-4049-B61E-978DB3EF0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69BB3-B9A0-E046-8641-FB419099B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7AA74-6E58-C543-A805-0DDF4ED8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31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84F30-55A9-984F-9B2C-770C25DC616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7F20-2D1C-2E46-8BA6-4F54F8A5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aai.org/Pressroom/Releases/release-21-1012.ph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85076" indent="-301952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207806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90927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174051" indent="-241560" defTabSz="1019923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657173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3140295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623417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4106540" indent="-241560" algn="ctr" defTabSz="1019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3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4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see articles saying RF works well for high-dimensional problem, they mean the input features – some people take the high-dimensional input and take PCA approximation to reduce the dimension (but this removes interpretability!)</a:t>
            </a:r>
          </a:p>
          <a:p>
            <a:endParaRPr lang="en-US" dirty="0"/>
          </a:p>
          <a:p>
            <a:r>
              <a:rPr lang="en-US" dirty="0"/>
              <a:t>For unconventional problems, the input feature is already small anyway, </a:t>
            </a:r>
          </a:p>
          <a:p>
            <a:endParaRPr lang="en-US" dirty="0"/>
          </a:p>
          <a:p>
            <a:r>
              <a:rPr lang="en-US" dirty="0"/>
              <a:t>From https://proceedings.neurips.cc/paper/2018/file/39027dfad5138c9ca0c474d71db915c3-Paper.pdf, Feng et al (2018)</a:t>
            </a:r>
          </a:p>
          <a:p>
            <a:r>
              <a:rPr lang="en-US" dirty="0"/>
              <a:t>While non-differentiable models such as gradient boosting decision trees (GBDTs) are still the dominant methods for modeling discrete or tabular data, they are hard to incorporate with such representation learning ability.</a:t>
            </a:r>
          </a:p>
          <a:p>
            <a:endParaRPr lang="en-US" dirty="0"/>
          </a:p>
          <a:p>
            <a:r>
              <a:rPr lang="en-US" dirty="0"/>
              <a:t>Hybridization:</a:t>
            </a:r>
          </a:p>
          <a:p>
            <a:r>
              <a:rPr lang="en-US" dirty="0"/>
              <a:t>https://link.springer.com/content/pdf/10.1007/s40595-014-0024-7.pdf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2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0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dirty="0"/>
              <a:t>High dimensional input (not output):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Caruana et al (2008) An empirical evaluation of supervised learning in high dimensions. In: Proceedings of the 25th International Conference on Machine Learning, pp. 96–103.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dirty="0"/>
              <a:t>Combine trees and CNN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Zhang et al (2019) Interpreting CNNs via Decision Trees. </a:t>
            </a:r>
            <a:r>
              <a:rPr lang="en-US" sz="1200" dirty="0" err="1"/>
              <a:t>arXiv</a:t>
            </a:r>
            <a:r>
              <a:rPr lang="en-US" sz="1200" dirty="0"/>
              <a:t>. Decision trees built on features in images - disentangled activations from fully-connected layers to learn feature importance/attribution.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dirty="0"/>
              <a:t>Hutchinson et al (2011)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dirty="0"/>
              <a:t>https://www.aaai.org/ocs/index.php/AAAI/AAAI11/paper/viewFile/3711/4086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7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8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70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https://stackoverflow.com/questions/39540123/muti-output-regression-in-xgboost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https://stackoverflow.com/questions/39540123/muti-output-regression-in-xgboost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https://stackoverflow.com/questions/39540123/muti-output-regression-in-xgboost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852" indent="-285713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284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599987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12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266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40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854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5684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2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84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https://stackoverflow.com/questions/39540123/muti-output-regression-in-xgboost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Tree-based Algorithms?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 problems -&gt; deep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Non-perceptual problems -&gt; tree-based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4B8D"/>
                </a:solidFill>
                <a:effectLst/>
                <a:latin typeface="Times" panose="02020603050405020304" pitchFamily="18" charset="0"/>
                <a:hlinkClick r:id="rId3"/>
              </a:rPr>
              <a:t>Squirrel AI Award for Artificial Intelligence for the Benefit of Humanity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, Association for the Advancement of Artificial Intelligence (AAAI), 2022. The most prestigious award in the field of artificial intelligence. Like the Nobel prize and Turing award, it carries a $1M prize</a:t>
            </a:r>
          </a:p>
          <a:p>
            <a:r>
              <a:rPr lang="en-US" dirty="0"/>
              <a:t>https://arxiv.org/pdf/1811.10154.pdf?fbclid=IwAR01WIlfIiC1cgM99nhwIjAT0tHWYxHk7ZA_o9nEK9jJ75KdFMNZlv5Y0AU</a:t>
            </a:r>
            <a:endParaRPr lang="en-US" b="0" i="0" dirty="0">
              <a:solidFill>
                <a:srgbClr val="000000"/>
              </a:solidFill>
              <a:effectLst/>
              <a:latin typeface="Times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Harvard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USGS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852" indent="-285713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284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599987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128" indent="-228570" defTabSz="965071" eaLnBrk="0" hangingPunct="0"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266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40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8545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5684" indent="-228570" algn="ctr" defTabSz="96507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fld id="{E95503EE-71A9-40C3-BE79-3CBBC2695788}" type="slidenum"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10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666666"/>
                </a:solidFill>
                <a:effectLst/>
                <a:latin typeface="Nexus Sans Pro"/>
              </a:rPr>
              <a:t>Random Forest: </a:t>
            </a:r>
            <a:r>
              <a:rPr lang="en-US" sz="1200" dirty="0"/>
              <a:t>Murthy et al (1993) OC1: randomized induction of oblique decision trees. In: Proceedings of the Eleventh National Conference on Artificial Intelligence, pp. 322–327.</a:t>
            </a:r>
            <a:endParaRPr lang="en-US" b="0" i="0" dirty="0">
              <a:solidFill>
                <a:srgbClr val="666666"/>
              </a:solidFill>
              <a:effectLst/>
              <a:latin typeface="Nexus Sans Pro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Nexus Sans Pro"/>
              </a:rPr>
              <a:t>-&gt; Multivariate trees classify examples by testing linear combinations of the features at each non-leaf node of the tree. Each test is equivalent to a hyperplane at an oblique orientation to the axes. Because of the computational intractability of finding an optimal orientation for these hyperplanes, heuristic methods must be used to produce good trees</a:t>
            </a:r>
            <a:endParaRPr lang="en-US" sz="1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Boosting is a sequential technique which works on the principle of an ensemble. It combines a set of weak learners and delivers improved prediction accuracy. At any instant t, the model outcomes are weighed based on the outcomes of previous instant t-1. The outcomes predicted correctly are given a lower weight and the ones miss-classified are weighted higher. Note that a weak learner is one which is slightly better than random guessing.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65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https://www.kdd.org/kdd2016/papers/files/rfp0697-chenAemb.pdf</a:t>
            </a:r>
          </a:p>
          <a:p>
            <a:endParaRPr lang="en-US" dirty="0"/>
          </a:p>
          <a:p>
            <a:r>
              <a:rPr lang="en-US" dirty="0"/>
              <a:t>https://github.com/benedekrozemberczki/awesome-decision-tree-papers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07F20-2D1C-2E46-8BA6-4F54F8A5F5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CC4411-3C12-1242-A1EF-05D816833A20}" type="datetime1">
              <a:rPr lang="en-CA" smtClean="0"/>
              <a:t>2022-01-22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42091" y="6599168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264D7-17BA-3A43-B22E-A8F295269971}" type="datetime1">
              <a:rPr lang="en-CA" smtClean="0"/>
              <a:t>2022-01-22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C3A585-FD75-E244-8B2C-6DED86098F35}" type="datetime1">
              <a:rPr lang="en-CA" smtClean="0"/>
              <a:t>2022-01-22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35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4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35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43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724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46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7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3CFEA5-9DDD-074F-AF2A-064021B7C86B}" type="datetime1">
              <a:rPr lang="en-CA" smtClean="0"/>
              <a:t>2022-01-22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9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02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05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CF1EB-120C-6347-86E3-74995B451FA3}" type="datetime1">
              <a:rPr lang="en-CA" smtClean="0"/>
              <a:t>2022-01-22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EFDAAA-69DF-5146-93F2-8D17FA929C3F}" type="datetime1">
              <a:rPr lang="en-CA" smtClean="0"/>
              <a:t>2022-01-22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695DAC-654A-5F42-B9EA-F1C7C4FD30B7}" type="datetime1">
              <a:rPr lang="en-CA" smtClean="0"/>
              <a:t>2022-01-22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2B017E-B38D-3446-9048-0829D1733C7F}" type="datetime1">
              <a:rPr lang="en-CA" smtClean="0"/>
              <a:t>2022-01-22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F341D-8D84-C143-8305-B54DB4B481F3}" type="datetime1">
              <a:rPr lang="en-CA" smtClean="0"/>
              <a:t>2022-01-22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BD9EC8-0729-0C46-A9F8-ECFCA3669EA5}" type="datetime1">
              <a:rPr lang="en-CA" smtClean="0"/>
              <a:t>2022-01-22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B317-C293-F140-A197-390CD2B27873}" type="datetime1">
              <a:rPr lang="en-CA" smtClean="0"/>
              <a:t>2022-01-22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92931" y="6589336"/>
            <a:ext cx="399067" cy="261921"/>
          </a:xfrm>
          <a:prstGeom prst="rect">
            <a:avLst/>
          </a:prstGeom>
        </p:spPr>
        <p:txBody>
          <a:bodyPr/>
          <a:lstStyle/>
          <a:p>
            <a:fld id="{C5BB0DB3-8CB0-C749-84F5-8A09A07B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7889515-F3B5-4B58-B055-2E471A26602F}"/>
              </a:ext>
            </a:extLst>
          </p:cNvPr>
          <p:cNvSpPr txBox="1">
            <a:spLocks/>
          </p:cNvSpPr>
          <p:nvPr userDrawn="1"/>
        </p:nvSpPr>
        <p:spPr>
          <a:xfrm>
            <a:off x="-36888" y="6270916"/>
            <a:ext cx="828675" cy="503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B4BA5982-6F7D-4B04-BFF5-DD73DA2D31BD}" type="slidenum">
              <a:rPr lang="en-CA" altLang="en-US" sz="2000" smtClean="0">
                <a:solidFill>
                  <a:srgbClr val="990000"/>
                </a:solidFill>
              </a:rPr>
              <a:pPr>
                <a:defRPr/>
              </a:pPr>
              <a:t>‹#›</a:t>
            </a:fld>
            <a:endParaRPr lang="en-CA" altLang="en-US" sz="2000" dirty="0">
              <a:solidFill>
                <a:srgbClr val="99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6A3E71-304B-44D9-A866-5542D42DFBA9}"/>
              </a:ext>
            </a:extLst>
          </p:cNvPr>
          <p:cNvCxnSpPr>
            <a:cxnSpLocks/>
          </p:cNvCxnSpPr>
          <p:nvPr userDrawn="1"/>
        </p:nvCxnSpPr>
        <p:spPr>
          <a:xfrm>
            <a:off x="0" y="628650"/>
            <a:ext cx="12192000" cy="0"/>
          </a:xfrm>
          <a:prstGeom prst="line">
            <a:avLst/>
          </a:prstGeom>
          <a:ln w="571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usc viterbi logo">
            <a:extLst>
              <a:ext uri="{FF2B5EF4-FFF2-40B4-BE49-F238E27FC236}">
                <a16:creationId xmlns:a16="http://schemas.microsoft.com/office/drawing/2014/main" id="{9B14CB8E-1D3A-4389-AB33-7037EDD991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5" t="9346" r="8558" b="8306"/>
          <a:stretch/>
        </p:blipFill>
        <p:spPr bwMode="auto">
          <a:xfrm>
            <a:off x="11712592" y="6305551"/>
            <a:ext cx="469883" cy="45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327D0-B2C0-4071-B083-4FBA15CD5FEB}"/>
              </a:ext>
            </a:extLst>
          </p:cNvPr>
          <p:cNvCxnSpPr>
            <a:cxnSpLocks/>
          </p:cNvCxnSpPr>
          <p:nvPr userDrawn="1"/>
        </p:nvCxnSpPr>
        <p:spPr>
          <a:xfrm>
            <a:off x="438150" y="6504640"/>
            <a:ext cx="11144250" cy="10460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28CB7-C424-4845-866A-E7ADE48E1DB1}"/>
              </a:ext>
            </a:extLst>
          </p:cNvPr>
          <p:cNvSpPr/>
          <p:nvPr userDrawn="1"/>
        </p:nvSpPr>
        <p:spPr>
          <a:xfrm>
            <a:off x="9525" y="6303230"/>
            <a:ext cx="12182475" cy="55244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C:\Behnam\Laptop_08172012\Local Data\USC\Research\USC_Website\Logos\2b506_Viterbi_logotypes\Viterbi_logotypes\Horizontal\Formal_Viterbi_JPEG\Formal_Viterbi_CardOnWhite.jpg">
            <a:extLst>
              <a:ext uri="{FF2B5EF4-FFF2-40B4-BE49-F238E27FC236}">
                <a16:creationId xmlns:a16="http://schemas.microsoft.com/office/drawing/2014/main" id="{B8EB7F2A-B915-4B84-937E-532EDC7526F5}"/>
              </a:ext>
            </a:extLst>
          </p:cNvPr>
          <p:cNvPicPr/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10526" r="7380" b="14626"/>
          <a:stretch/>
        </p:blipFill>
        <p:spPr bwMode="auto">
          <a:xfrm>
            <a:off x="10706100" y="70894"/>
            <a:ext cx="1485900" cy="4619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67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d.org/kdd2016/papers/files/rfp0697-chenAemb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ojs.aaai.org/index.php/AAAI/article/view/7801" TargetMode="Externa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edings.neurips.cc/paper/2015/file/35051070e572e47d2c26c241ab88307f-Paper.pdf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://proceedings.mlr.press/v32/yu14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stat.ucdavis.edu/~chohsieh/rf/icml_sparse_GBDT.pdf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home.ttic.edu/~taehwan/kim_etal_kdd2015.pdf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5D2E17-232A-4863-B18D-274DE4D15A96}"/>
              </a:ext>
            </a:extLst>
          </p:cNvPr>
          <p:cNvSpPr/>
          <p:nvPr/>
        </p:nvSpPr>
        <p:spPr>
          <a:xfrm>
            <a:off x="0" y="-1"/>
            <a:ext cx="12187809" cy="705887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DDF92-2C3D-4571-814C-EF1B6E2F1589}"/>
              </a:ext>
            </a:extLst>
          </p:cNvPr>
          <p:cNvSpPr txBox="1"/>
          <p:nvPr/>
        </p:nvSpPr>
        <p:spPr>
          <a:xfrm>
            <a:off x="-10612" y="1042408"/>
            <a:ext cx="1218780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990000"/>
                </a:solidFill>
                <a:cs typeface="Arial" panose="020B0604020202020204" pitchFamily="34" charset="0"/>
              </a:rPr>
              <a:t>Research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B5BF4-1EED-41EC-A5A7-AB64E997CADA}"/>
              </a:ext>
            </a:extLst>
          </p:cNvPr>
          <p:cNvSpPr txBox="1"/>
          <p:nvPr/>
        </p:nvSpPr>
        <p:spPr>
          <a:xfrm>
            <a:off x="11935" y="2811754"/>
            <a:ext cx="1218780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cs typeface="Arial" panose="020B0604020202020204" pitchFamily="34" charset="0"/>
              </a:rPr>
              <a:t>Syamil Mohd Razak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5A29D-C697-4754-969D-86DE8F6C3139}"/>
              </a:ext>
            </a:extLst>
          </p:cNvPr>
          <p:cNvSpPr/>
          <p:nvPr/>
        </p:nvSpPr>
        <p:spPr>
          <a:xfrm>
            <a:off x="0" y="6016561"/>
            <a:ext cx="12169906" cy="841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7" name="Picture 12" descr="C:\Users\behnam\Desktop\IFAC_Shiva\Presentation\Viterbi.jpg">
            <a:extLst>
              <a:ext uri="{FF2B5EF4-FFF2-40B4-BE49-F238E27FC236}">
                <a16:creationId xmlns:a16="http://schemas.microsoft.com/office/drawing/2014/main" id="{D8D64F92-5F0E-4009-9E84-6CE089DDC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" t="10366" r="10814" b="7918"/>
          <a:stretch/>
        </p:blipFill>
        <p:spPr bwMode="auto">
          <a:xfrm>
            <a:off x="2940815" y="3789575"/>
            <a:ext cx="2205744" cy="16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RCF Center Sponsored by Energi Simulation">
            <a:extLst>
              <a:ext uri="{FF2B5EF4-FFF2-40B4-BE49-F238E27FC236}">
                <a16:creationId xmlns:a16="http://schemas.microsoft.com/office/drawing/2014/main" id="{957A2B45-4F00-4E30-AA3A-3BE7E3722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22" y="3879500"/>
            <a:ext cx="2083548" cy="14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5115E2-DCB2-4F69-BFB0-E24DC92B1D98}"/>
              </a:ext>
            </a:extLst>
          </p:cNvPr>
          <p:cNvSpPr/>
          <p:nvPr/>
        </p:nvSpPr>
        <p:spPr>
          <a:xfrm>
            <a:off x="22096" y="6432316"/>
            <a:ext cx="411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99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Group Meeting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0F731D-C7F6-4E8A-970E-734390C4428C}"/>
              </a:ext>
            </a:extLst>
          </p:cNvPr>
          <p:cNvCxnSpPr/>
          <p:nvPr/>
        </p:nvCxnSpPr>
        <p:spPr>
          <a:xfrm>
            <a:off x="-1" y="6432316"/>
            <a:ext cx="12187809" cy="0"/>
          </a:xfrm>
          <a:prstGeom prst="line">
            <a:avLst/>
          </a:prstGeom>
          <a:ln w="285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AD62E93-27AC-4929-9D64-72FA43B0CE3D}"/>
              </a:ext>
            </a:extLst>
          </p:cNvPr>
          <p:cNvGrpSpPr/>
          <p:nvPr/>
        </p:nvGrpSpPr>
        <p:grpSpPr>
          <a:xfrm>
            <a:off x="806823" y="2463616"/>
            <a:ext cx="10668000" cy="27787"/>
            <a:chOff x="42417" y="2487845"/>
            <a:chExt cx="12187809" cy="112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67E404-F440-4FD9-808C-A0746BDCE60C}"/>
                </a:ext>
              </a:extLst>
            </p:cNvPr>
            <p:cNvCxnSpPr/>
            <p:nvPr/>
          </p:nvCxnSpPr>
          <p:spPr>
            <a:xfrm>
              <a:off x="42417" y="2487845"/>
              <a:ext cx="12187809" cy="0"/>
            </a:xfrm>
            <a:prstGeom prst="line">
              <a:avLst/>
            </a:prstGeom>
            <a:ln w="1270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C236C4-71C3-4475-A593-613414F27857}"/>
                </a:ext>
              </a:extLst>
            </p:cNvPr>
            <p:cNvCxnSpPr/>
            <p:nvPr/>
          </p:nvCxnSpPr>
          <p:spPr>
            <a:xfrm>
              <a:off x="42417" y="2499061"/>
              <a:ext cx="12187809" cy="0"/>
            </a:xfrm>
            <a:prstGeom prst="line">
              <a:avLst/>
            </a:prstGeom>
            <a:ln w="1270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D222BE8-34DE-41A8-A3C7-7F493D4A070D}"/>
              </a:ext>
            </a:extLst>
          </p:cNvPr>
          <p:cNvSpPr/>
          <p:nvPr/>
        </p:nvSpPr>
        <p:spPr>
          <a:xfrm>
            <a:off x="-10612" y="5488436"/>
            <a:ext cx="1220813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000" dirty="0">
                <a:ea typeface="Verdana" panose="020B0604030504040204" pitchFamily="34" charset="0"/>
                <a:cs typeface="Arial" panose="020B0604020202020204" pitchFamily="34" charset="0"/>
              </a:rPr>
              <a:t>Viterbi School of Engineering, University of Southern California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10F3C2-5770-417D-8037-B0845AAE28D5}"/>
              </a:ext>
            </a:extLst>
          </p:cNvPr>
          <p:cNvSpPr/>
          <p:nvPr/>
        </p:nvSpPr>
        <p:spPr>
          <a:xfrm>
            <a:off x="8087335" y="6432316"/>
            <a:ext cx="411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000" dirty="0">
                <a:solidFill>
                  <a:srgbClr val="99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Jan 28, 2022</a:t>
            </a:r>
          </a:p>
        </p:txBody>
      </p:sp>
    </p:spTree>
    <p:extLst>
      <p:ext uri="{BB962C8B-B14F-4D97-AF65-F5344CB8AC3E}">
        <p14:creationId xmlns:p14="http://schemas.microsoft.com/office/powerpoint/2010/main" val="924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AA8C58-09E9-4007-9C8C-063A413ADDC0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Tree-based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4325-1195-41C3-A979-E408869F187A}"/>
              </a:ext>
            </a:extLst>
          </p:cNvPr>
          <p:cNvSpPr txBox="1"/>
          <p:nvPr/>
        </p:nvSpPr>
        <p:spPr>
          <a:xfrm>
            <a:off x="546619" y="1054360"/>
            <a:ext cx="66239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generalize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find optimal orientation of hyperplanes?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Bootstrap original data – same size, sample with replacement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use K subset of variables at each split step, build full trees independently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votes with equal say (i.e., bagging)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Proximity matrix between training data points by running through all the trees – then calculate weighted average of features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Repeat until missing values converge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Proximity matrix leads to MDS plot to infer similarity of data points (can cluster with categorical values or combinations)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7BFB-A716-4BC7-8A85-2D6178D3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90" y="786881"/>
            <a:ext cx="2421294" cy="242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E99FE-420F-484B-AA1A-26D077843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8" y="3277844"/>
            <a:ext cx="4960970" cy="297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1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21C25-16EC-4A90-A50F-20E78179A888}"/>
              </a:ext>
            </a:extLst>
          </p:cNvPr>
          <p:cNvSpPr txBox="1"/>
          <p:nvPr/>
        </p:nvSpPr>
        <p:spPr>
          <a:xfrm>
            <a:off x="546618" y="1054360"/>
            <a:ext cx="61434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AdaBoost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stumps (a root and two leaves) as weak learners, built dependent on errors of preceding stumps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votes with weighted say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Gradient boosting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trees, dependent on errors of preceding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the mean value as prediction, build a tree to predict the residuals from the mean, final prediction adds the mean to the residual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more trees with successive residuals (i.e., gradient of the L2 loss function)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for scaling contributions from each tree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Tree-based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1D5B6-2AAE-49DE-92A9-2F847801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61" y="799608"/>
            <a:ext cx="3420847" cy="2936227"/>
          </a:xfrm>
          <a:prstGeom prst="rect">
            <a:avLst/>
          </a:prstGeom>
        </p:spPr>
      </p:pic>
      <p:pic>
        <p:nvPicPr>
          <p:cNvPr id="6146" name="Picture 2" descr="Schematic diagram of GB algorithm.">
            <a:extLst>
              <a:ext uri="{FF2B5EF4-FFF2-40B4-BE49-F238E27FC236}">
                <a16:creationId xmlns:a16="http://schemas.microsoft.com/office/drawing/2014/main" id="{D3B44891-FB76-4F5A-91BF-F4FFE6CD7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96" y="4280129"/>
            <a:ext cx="4760945" cy="151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1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21C25-16EC-4A90-A50F-20E78179A888}"/>
              </a:ext>
            </a:extLst>
          </p:cNvPr>
          <p:cNvSpPr txBox="1"/>
          <p:nvPr/>
        </p:nvSpPr>
        <p:spPr>
          <a:xfrm>
            <a:off x="546618" y="704462"/>
            <a:ext cx="11098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b="1" dirty="0">
                <a:hlinkClick r:id="rId3"/>
              </a:rPr>
              <a:t>XGBoost</a:t>
            </a:r>
            <a:r>
              <a:rPr lang="en-US" b="1" dirty="0"/>
              <a:t> (Chen at al, 2016)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“XGBoost trees” using Gain (i.e., similarity of each leaf), dependent on errors of preceding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Regularization parameter to reduce overfitting (by dampening the similarity) and combining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prediction scales all previous predictions with minimal residual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7878-EA96-4321-9D8E-B9CC7044D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50" y="2726489"/>
            <a:ext cx="3713676" cy="572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6808E-45D4-4034-9A21-9E9D0A084F9B}"/>
              </a:ext>
            </a:extLst>
          </p:cNvPr>
          <p:cNvSpPr txBox="1"/>
          <p:nvPr/>
        </p:nvSpPr>
        <p:spPr>
          <a:xfrm>
            <a:off x="4772164" y="2960753"/>
            <a:ext cx="30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up K functions (i.e., trees)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0DEC9-523A-44B2-9E4F-2B97C12D17D5}"/>
              </a:ext>
            </a:extLst>
          </p:cNvPr>
          <p:cNvSpPr/>
          <p:nvPr/>
        </p:nvSpPr>
        <p:spPr>
          <a:xfrm>
            <a:off x="2817845" y="2726489"/>
            <a:ext cx="1781795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4534C-1A6A-4835-8D06-D3F02DD88873}"/>
              </a:ext>
            </a:extLst>
          </p:cNvPr>
          <p:cNvSpPr txBox="1"/>
          <p:nvPr/>
        </p:nvSpPr>
        <p:spPr>
          <a:xfrm>
            <a:off x="968385" y="245706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85BE9-1679-4A6D-9447-FC90FA0B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85" y="3855271"/>
            <a:ext cx="4883728" cy="478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606FE-B573-42B2-9456-486BB1FB93DA}"/>
              </a:ext>
            </a:extLst>
          </p:cNvPr>
          <p:cNvSpPr txBox="1"/>
          <p:nvPr/>
        </p:nvSpPr>
        <p:spPr>
          <a:xfrm>
            <a:off x="968385" y="3430962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3CF9E-1016-4BF2-9A27-7502A39F3C49}"/>
              </a:ext>
            </a:extLst>
          </p:cNvPr>
          <p:cNvSpPr/>
          <p:nvPr/>
        </p:nvSpPr>
        <p:spPr>
          <a:xfrm>
            <a:off x="2079347" y="3824269"/>
            <a:ext cx="1881498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8D92-9C5D-4F3F-8209-630FE134A7E8}"/>
              </a:ext>
            </a:extLst>
          </p:cNvPr>
          <p:cNvSpPr txBox="1"/>
          <p:nvPr/>
        </p:nvSpPr>
        <p:spPr>
          <a:xfrm>
            <a:off x="2079347" y="442786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B978A-D4B1-4B76-B116-D4AFA59A151A}"/>
              </a:ext>
            </a:extLst>
          </p:cNvPr>
          <p:cNvSpPr/>
          <p:nvPr/>
        </p:nvSpPr>
        <p:spPr>
          <a:xfrm>
            <a:off x="4214502" y="3824269"/>
            <a:ext cx="1781795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DC9C3-B87D-45D9-9623-5BF2A1AB891B}"/>
              </a:ext>
            </a:extLst>
          </p:cNvPr>
          <p:cNvSpPr txBox="1"/>
          <p:nvPr/>
        </p:nvSpPr>
        <p:spPr>
          <a:xfrm>
            <a:off x="4214502" y="4422907"/>
            <a:ext cx="32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Regularization term for each tree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A5B67D-0116-4CD8-8C3E-94D4B1C92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385" y="4848420"/>
            <a:ext cx="2980045" cy="6053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7FF236-CA4C-4B45-B564-6BCF2966C6CA}"/>
              </a:ext>
            </a:extLst>
          </p:cNvPr>
          <p:cNvSpPr/>
          <p:nvPr/>
        </p:nvSpPr>
        <p:spPr>
          <a:xfrm>
            <a:off x="2138441" y="4911215"/>
            <a:ext cx="464800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AE944-B2B3-45A5-BBED-E8778A44E33D}"/>
              </a:ext>
            </a:extLst>
          </p:cNvPr>
          <p:cNvSpPr txBox="1"/>
          <p:nvPr/>
        </p:nvSpPr>
        <p:spPr>
          <a:xfrm>
            <a:off x="1292288" y="5503959"/>
            <a:ext cx="17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leaves in a tree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D761DE-7752-4DCE-9413-662FFF103F3F}"/>
              </a:ext>
            </a:extLst>
          </p:cNvPr>
          <p:cNvSpPr/>
          <p:nvPr/>
        </p:nvSpPr>
        <p:spPr>
          <a:xfrm>
            <a:off x="3308497" y="4911215"/>
            <a:ext cx="464800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564DB-B596-45A9-9A48-90DA408C3F6A}"/>
              </a:ext>
            </a:extLst>
          </p:cNvPr>
          <p:cNvSpPr txBox="1"/>
          <p:nvPr/>
        </p:nvSpPr>
        <p:spPr>
          <a:xfrm>
            <a:off x="3067964" y="549514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is a vector of scores from the leaves</a:t>
            </a:r>
          </a:p>
        </p:txBody>
      </p:sp>
    </p:spTree>
    <p:extLst>
      <p:ext uri="{BB962C8B-B14F-4D97-AF65-F5344CB8AC3E}">
        <p14:creationId xmlns:p14="http://schemas.microsoft.com/office/powerpoint/2010/main" val="16102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85BE9-1679-4A6D-9447-FC90FA0B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8319" y="1242703"/>
            <a:ext cx="4340590" cy="541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606FE-B573-42B2-9456-486BB1FB93DA}"/>
              </a:ext>
            </a:extLst>
          </p:cNvPr>
          <p:cNvSpPr txBox="1"/>
          <p:nvPr/>
        </p:nvSpPr>
        <p:spPr>
          <a:xfrm>
            <a:off x="968385" y="818394"/>
            <a:ext cx="320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at iteration t (not time):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3CF9E-1016-4BF2-9A27-7502A39F3C49}"/>
              </a:ext>
            </a:extLst>
          </p:cNvPr>
          <p:cNvSpPr/>
          <p:nvPr/>
        </p:nvSpPr>
        <p:spPr>
          <a:xfrm>
            <a:off x="2785742" y="1211701"/>
            <a:ext cx="1536061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48D92-9C5D-4F3F-8209-630FE134A7E8}"/>
              </a:ext>
            </a:extLst>
          </p:cNvPr>
          <p:cNvSpPr txBox="1"/>
          <p:nvPr/>
        </p:nvSpPr>
        <p:spPr>
          <a:xfrm>
            <a:off x="1133669" y="1815297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prediction (t-1) added with the prediction from tree 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AB978A-D4B1-4B76-B116-D4AFA59A151A}"/>
              </a:ext>
            </a:extLst>
          </p:cNvPr>
          <p:cNvSpPr/>
          <p:nvPr/>
        </p:nvSpPr>
        <p:spPr>
          <a:xfrm>
            <a:off x="4707295" y="1211701"/>
            <a:ext cx="741784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DC9C3-B87D-45D9-9623-5BF2A1AB891B}"/>
              </a:ext>
            </a:extLst>
          </p:cNvPr>
          <p:cNvSpPr txBox="1"/>
          <p:nvPr/>
        </p:nvSpPr>
        <p:spPr>
          <a:xfrm>
            <a:off x="4321804" y="1810339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Regularization term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89F72-0470-4916-8E64-BD4A228B6B8E}"/>
              </a:ext>
            </a:extLst>
          </p:cNvPr>
          <p:cNvSpPr txBox="1"/>
          <p:nvPr/>
        </p:nvSpPr>
        <p:spPr>
          <a:xfrm>
            <a:off x="988319" y="2888234"/>
            <a:ext cx="478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order approximation of Taylor expansion: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33817D-82F3-4BC6-8E27-EA387D76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19" y="3185507"/>
            <a:ext cx="5107681" cy="6621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DC9317C-5180-4021-B2B5-D0BEB9357356}"/>
              </a:ext>
            </a:extLst>
          </p:cNvPr>
          <p:cNvSpPr/>
          <p:nvPr/>
        </p:nvSpPr>
        <p:spPr>
          <a:xfrm>
            <a:off x="2452951" y="3258217"/>
            <a:ext cx="332792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270519-757C-417B-A331-EC1B8B4730E8}"/>
              </a:ext>
            </a:extLst>
          </p:cNvPr>
          <p:cNvSpPr/>
          <p:nvPr/>
        </p:nvSpPr>
        <p:spPr>
          <a:xfrm>
            <a:off x="3843459" y="3252287"/>
            <a:ext cx="332792" cy="572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2A6FC1-4A2B-4D1D-B31B-A857C8ECF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736" y="3847613"/>
            <a:ext cx="2290430" cy="5882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B4BB9F-78FE-4DFE-8374-203FEB970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872" y="3898420"/>
            <a:ext cx="2254966" cy="5882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1E555C-DF13-40E4-979C-05640C53EB5E}"/>
              </a:ext>
            </a:extLst>
          </p:cNvPr>
          <p:cNvSpPr txBox="1"/>
          <p:nvPr/>
        </p:nvSpPr>
        <p:spPr>
          <a:xfrm>
            <a:off x="1133669" y="4452667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First-order gradient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7C79A2-3828-4FCA-93A6-11585BFCC07A}"/>
              </a:ext>
            </a:extLst>
          </p:cNvPr>
          <p:cNvSpPr txBox="1"/>
          <p:nvPr/>
        </p:nvSpPr>
        <p:spPr>
          <a:xfrm>
            <a:off x="3744685" y="4436275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Second-order gradient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D94BF-FAB9-4330-B819-62F41C297D1B}"/>
              </a:ext>
            </a:extLst>
          </p:cNvPr>
          <p:cNvSpPr txBox="1"/>
          <p:nvPr/>
        </p:nvSpPr>
        <p:spPr>
          <a:xfrm>
            <a:off x="968385" y="5091726"/>
            <a:ext cx="1044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multi-class classification, one-against-all, i.e., out of K trees, B trees will be predicting for one class out of C classes – the total number of trees is K=</a:t>
            </a:r>
            <a:r>
              <a:rPr lang="en-US" dirty="0" err="1"/>
              <a:t>BxC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646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Idea: Hybridization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CF2694-E627-4B1F-81B0-5756CA1BFC3C}"/>
              </a:ext>
            </a:extLst>
          </p:cNvPr>
          <p:cNvGrpSpPr/>
          <p:nvPr/>
        </p:nvGrpSpPr>
        <p:grpSpPr>
          <a:xfrm>
            <a:off x="657706" y="1000489"/>
            <a:ext cx="10966582" cy="3197353"/>
            <a:chOff x="657706" y="1000489"/>
            <a:chExt cx="10966582" cy="31973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0A7345-63B3-4E3F-9693-DE2B09321916}"/>
                </a:ext>
              </a:extLst>
            </p:cNvPr>
            <p:cNvSpPr txBox="1"/>
            <p:nvPr/>
          </p:nvSpPr>
          <p:spPr>
            <a:xfrm>
              <a:off x="6951869" y="1000489"/>
              <a:ext cx="31610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Perceptual problems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7E47F3-9EC1-4CD4-B46D-49AD1DB1318F}"/>
                </a:ext>
              </a:extLst>
            </p:cNvPr>
            <p:cNvSpPr txBox="1"/>
            <p:nvPr/>
          </p:nvSpPr>
          <p:spPr>
            <a:xfrm>
              <a:off x="2169046" y="1000489"/>
              <a:ext cx="31610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Non-perceptual problems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EDD179-4867-4811-A3B5-F4008C982AA9}"/>
                </a:ext>
              </a:extLst>
            </p:cNvPr>
            <p:cNvSpPr/>
            <p:nvPr/>
          </p:nvSpPr>
          <p:spPr>
            <a:xfrm>
              <a:off x="657706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Input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(Well properties)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985F31-9A6B-4871-9888-3805EB9EDF1C}"/>
                </a:ext>
              </a:extLst>
            </p:cNvPr>
            <p:cNvSpPr/>
            <p:nvPr/>
          </p:nvSpPr>
          <p:spPr>
            <a:xfrm>
              <a:off x="5429537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latent variables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5BDB48-71B3-4ACD-AA22-DD8B5AD47112}"/>
                </a:ext>
              </a:extLst>
            </p:cNvPr>
            <p:cNvSpPr/>
            <p:nvPr/>
          </p:nvSpPr>
          <p:spPr>
            <a:xfrm>
              <a:off x="10201369" y="2333586"/>
              <a:ext cx="1422919" cy="117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Multivariate production profiles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59028D-3543-4F6B-A4E7-356A7B02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9045" y="1675776"/>
              <a:ext cx="3161079" cy="2458618"/>
            </a:xfrm>
            <a:prstGeom prst="rect">
              <a:avLst/>
            </a:prstGeom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1933E7CA-5ADD-448D-A293-FB338050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869" y="1870786"/>
              <a:ext cx="3134523" cy="2327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95163D-0110-4123-ACC4-4FC0E4F7EA60}"/>
              </a:ext>
            </a:extLst>
          </p:cNvPr>
          <p:cNvSpPr txBox="1"/>
          <p:nvPr/>
        </p:nvSpPr>
        <p:spPr>
          <a:xfrm>
            <a:off x="597158" y="4608939"/>
            <a:ext cx="109821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71BDB"/>
                </a:solidFill>
              </a:rPr>
              <a:t>Motivations: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interpretability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application of tree-algorithms for high-dimensional problem (on the output side!)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Efficiently handle missing data on the input side,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right tool for the right problem</a:t>
            </a:r>
          </a:p>
        </p:txBody>
      </p:sp>
    </p:spTree>
    <p:extLst>
      <p:ext uri="{BB962C8B-B14F-4D97-AF65-F5344CB8AC3E}">
        <p14:creationId xmlns:p14="http://schemas.microsoft.com/office/powerpoint/2010/main" val="325787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B029B193-7506-421C-954F-DB7D0FB9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12" y="888102"/>
            <a:ext cx="5745783" cy="553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Idea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95163D-0110-4123-ACC4-4FC0E4F7EA60}"/>
              </a:ext>
            </a:extLst>
          </p:cNvPr>
          <p:cNvSpPr txBox="1"/>
          <p:nvPr/>
        </p:nvSpPr>
        <p:spPr>
          <a:xfrm>
            <a:off x="6155412" y="1341674"/>
            <a:ext cx="5468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b="1" dirty="0">
                <a:solidFill>
                  <a:srgbClr val="071BDB"/>
                </a:solidFill>
              </a:rPr>
              <a:t>Natural extension to existing methods (published in </a:t>
            </a:r>
            <a:r>
              <a:rPr lang="en-US" b="1" dirty="0" err="1">
                <a:solidFill>
                  <a:srgbClr val="071BDB"/>
                </a:solidFill>
              </a:rPr>
              <a:t>URTeC</a:t>
            </a:r>
            <a:r>
              <a:rPr lang="en-US" b="1" dirty="0">
                <a:solidFill>
                  <a:srgbClr val="071BDB"/>
                </a:solidFill>
              </a:rPr>
              <a:t> and MEOS) for interpretability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9E9B60-109F-4649-A2EB-00AE71ADD3FA}"/>
              </a:ext>
            </a:extLst>
          </p:cNvPr>
          <p:cNvGrpSpPr/>
          <p:nvPr/>
        </p:nvGrpSpPr>
        <p:grpSpPr>
          <a:xfrm>
            <a:off x="758393" y="793099"/>
            <a:ext cx="5161880" cy="2565919"/>
            <a:chOff x="758393" y="751114"/>
            <a:chExt cx="5161880" cy="25659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59028D-3543-4F6B-A4E7-356A7B020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4641" y="1277153"/>
              <a:ext cx="2232815" cy="17366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C9AAA5-072C-42F9-9AC6-2E3269093C4C}"/>
                </a:ext>
              </a:extLst>
            </p:cNvPr>
            <p:cNvGrpSpPr/>
            <p:nvPr/>
          </p:nvGrpSpPr>
          <p:grpSpPr>
            <a:xfrm>
              <a:off x="758393" y="751114"/>
              <a:ext cx="5161880" cy="2565919"/>
              <a:chOff x="758393" y="751114"/>
              <a:chExt cx="5161880" cy="256591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0A7345-63B3-4E3F-9693-DE2B09321916}"/>
                  </a:ext>
                </a:extLst>
              </p:cNvPr>
              <p:cNvSpPr txBox="1"/>
              <p:nvPr/>
            </p:nvSpPr>
            <p:spPr>
              <a:xfrm>
                <a:off x="758393" y="1578497"/>
                <a:ext cx="19355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Perceptual problems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7F676D-C878-4684-A35A-68525C99A353}"/>
                  </a:ext>
                </a:extLst>
              </p:cNvPr>
              <p:cNvSpPr/>
              <p:nvPr/>
            </p:nvSpPr>
            <p:spPr>
              <a:xfrm>
                <a:off x="2491273" y="751114"/>
                <a:ext cx="3429000" cy="2565919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6B06A-2135-424E-AAFE-6529248B85C1}"/>
              </a:ext>
            </a:extLst>
          </p:cNvPr>
          <p:cNvGrpSpPr/>
          <p:nvPr/>
        </p:nvGrpSpPr>
        <p:grpSpPr>
          <a:xfrm>
            <a:off x="2862943" y="3486809"/>
            <a:ext cx="7783286" cy="2934459"/>
            <a:chOff x="2862943" y="3486809"/>
            <a:chExt cx="7783286" cy="29344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7E47F3-9EC1-4CD4-B46D-49AD1DB1318F}"/>
                </a:ext>
              </a:extLst>
            </p:cNvPr>
            <p:cNvSpPr txBox="1"/>
            <p:nvPr/>
          </p:nvSpPr>
          <p:spPr>
            <a:xfrm>
              <a:off x="8542175" y="4069463"/>
              <a:ext cx="21040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Non-perceptual problems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F4BB69-1AC1-41DD-9639-1D2F3EEF1B73}"/>
                </a:ext>
              </a:extLst>
            </p:cNvPr>
            <p:cNvSpPr/>
            <p:nvPr/>
          </p:nvSpPr>
          <p:spPr>
            <a:xfrm>
              <a:off x="2862943" y="3486809"/>
              <a:ext cx="5745782" cy="293445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3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Trees for High-dim.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C36B4-C016-45FE-A4B5-4B6CB546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01" y="1156782"/>
            <a:ext cx="6321229" cy="2416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50660-3C47-4254-862F-431D6A00C57D}"/>
              </a:ext>
            </a:extLst>
          </p:cNvPr>
          <p:cNvSpPr txBox="1"/>
          <p:nvPr/>
        </p:nvSpPr>
        <p:spPr>
          <a:xfrm>
            <a:off x="172429" y="1348333"/>
            <a:ext cx="54289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 et al (2010) Classifying very-high dimensional data with random forests of oblique decision trees. In: Advances in Knowledge Discovery and Management. Studies in Computational Intelligence, vol. 292, pp. 39–55. Springer-Verlag, Berlin.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Handling high-dimensional (i.e., hundreds) output classes for classification problems using oblique splitting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3A1DC3-C883-4C25-84DA-0DB3C5D7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06616" y="3932888"/>
            <a:ext cx="2916631" cy="21298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F9EB09-5EA2-43C5-AA4C-CA52A3822C25}"/>
              </a:ext>
            </a:extLst>
          </p:cNvPr>
          <p:cNvSpPr txBox="1"/>
          <p:nvPr/>
        </p:nvSpPr>
        <p:spPr>
          <a:xfrm>
            <a:off x="172429" y="4493047"/>
            <a:ext cx="82557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Hutchinson et al (2011) </a:t>
            </a:r>
            <a:r>
              <a:rPr lang="en-US" sz="1600" dirty="0"/>
              <a:t>Incorporating Boosted Regression Trees into Ecological Latent Variable Models. AAAI.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Decision trees from features to latent variable z, for modeling distribution of species indirectly using imperfect detection (observable features described by the latent variables)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6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Trees for High-dim. Output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5CFFA2-C05D-4F1F-86EB-DE1A6254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9338" y="896687"/>
            <a:ext cx="3814354" cy="3188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D1B310-4EF2-4D6C-A8F3-B2B583914494}"/>
              </a:ext>
            </a:extLst>
          </p:cNvPr>
          <p:cNvSpPr txBox="1"/>
          <p:nvPr/>
        </p:nvSpPr>
        <p:spPr>
          <a:xfrm>
            <a:off x="-41801" y="1089242"/>
            <a:ext cx="75921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Kim et al (2015) </a:t>
            </a:r>
            <a:r>
              <a:rPr lang="en-US" sz="1400" dirty="0"/>
              <a:t>A Decision Tree Framework for Spatiotemporal Sequence Prediction. ACM KDD.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Decompose spatiotemporal sequence prediction into a series of overlapping fixed-length latent variables multivariate regression problems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Local (independent) or cascading effects to capture interdependency in the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B7300B-5BDC-492D-915E-EB7A81AB9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082" y="2362114"/>
            <a:ext cx="3494252" cy="849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59AA88-2AD4-4795-A508-E8F89692AD42}"/>
              </a:ext>
            </a:extLst>
          </p:cNvPr>
          <p:cNvSpPr txBox="1"/>
          <p:nvPr/>
        </p:nvSpPr>
        <p:spPr>
          <a:xfrm>
            <a:off x="-41801" y="3420768"/>
            <a:ext cx="75921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Si et al (2017) </a:t>
            </a:r>
            <a:r>
              <a:rPr lang="en-US" sz="1400" dirty="0"/>
              <a:t>Gradient Boosted Decision Trees for High Dimensional Sparse Output. ICML.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GBDT for high-dim. and sparse output using sparsity inducing regularization for classification problem (1/0 encoding).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Crucial observation that each data point has very few labels; and solve a L0 regularized optimization problem to enforce the prediction of each leaf node in each tree to have only a small number (k) of nonzero elements or labels.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628F9-A45C-4A0F-A9BF-DD2A2B16DFF9}"/>
              </a:ext>
            </a:extLst>
          </p:cNvPr>
          <p:cNvSpPr txBox="1"/>
          <p:nvPr/>
        </p:nvSpPr>
        <p:spPr>
          <a:xfrm>
            <a:off x="-41801" y="4941658"/>
            <a:ext cx="75921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Yu et al (2014) </a:t>
            </a:r>
            <a:r>
              <a:rPr lang="en-US" sz="1400" dirty="0"/>
              <a:t>Large-scale Multi-label Learning with Missing Labels. PMLR.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Bhatia et al (2015) </a:t>
            </a:r>
            <a:r>
              <a:rPr lang="en-US" sz="1400" dirty="0"/>
              <a:t>Sparse Local Embeddings for Extreme Multi-label Classification. NIPS.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Dimension reduction of high-dimensional labels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69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90886F-9E89-4E50-B0AB-7DC8084FFCB6}"/>
              </a:ext>
            </a:extLst>
          </p:cNvPr>
          <p:cNvGrpSpPr/>
          <p:nvPr/>
        </p:nvGrpSpPr>
        <p:grpSpPr>
          <a:xfrm>
            <a:off x="6716684" y="934064"/>
            <a:ext cx="4379121" cy="5125720"/>
            <a:chOff x="7303950" y="769867"/>
            <a:chExt cx="4379121" cy="51257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1037C9-737C-436D-9A20-49B0A74A3B28}"/>
                </a:ext>
              </a:extLst>
            </p:cNvPr>
            <p:cNvGrpSpPr/>
            <p:nvPr/>
          </p:nvGrpSpPr>
          <p:grpSpPr>
            <a:xfrm>
              <a:off x="7303950" y="769867"/>
              <a:ext cx="4379121" cy="1861833"/>
              <a:chOff x="6856986" y="835668"/>
              <a:chExt cx="4379121" cy="186183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D431C9-4D5E-4CC4-9CF8-EC8BF354E65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56986" y="1020334"/>
                <a:ext cx="4379121" cy="1677167"/>
                <a:chOff x="3129210" y="3531840"/>
                <a:chExt cx="6207115" cy="237727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41878E1-1BFC-48EB-9A8A-BA294FF79D1D}"/>
                    </a:ext>
                  </a:extLst>
                </p:cNvPr>
                <p:cNvGrpSpPr/>
                <p:nvPr/>
              </p:nvGrpSpPr>
              <p:grpSpPr>
                <a:xfrm>
                  <a:off x="3129210" y="3908865"/>
                  <a:ext cx="6207115" cy="2000250"/>
                  <a:chOff x="3129210" y="3908865"/>
                  <a:chExt cx="6207115" cy="2000250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94EE5157-69CC-4EFE-9057-D0E4BC0974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9210" y="3908865"/>
                    <a:ext cx="1971675" cy="20002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Picture 16">
                    <a:extLst>
                      <a:ext uri="{FF2B5EF4-FFF2-40B4-BE49-F238E27FC236}">
                        <a16:creationId xmlns:a16="http://schemas.microsoft.com/office/drawing/2014/main" id="{ED9E6F0D-5D35-43C4-ACC4-C962E96618F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46930" y="3908865"/>
                    <a:ext cx="1971675" cy="20002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Picture 18">
                    <a:extLst>
                      <a:ext uri="{FF2B5EF4-FFF2-40B4-BE49-F238E27FC236}">
                        <a16:creationId xmlns:a16="http://schemas.microsoft.com/office/drawing/2014/main" id="{69BF0D34-1FC5-466C-9AEB-6BB98B6971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4650" y="3908865"/>
                    <a:ext cx="1971675" cy="20002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1890CD8-C5FF-4128-A840-16FB80119F2A}"/>
                    </a:ext>
                  </a:extLst>
                </p:cNvPr>
                <p:cNvSpPr txBox="1"/>
                <p:nvPr/>
              </p:nvSpPr>
              <p:spPr>
                <a:xfrm>
                  <a:off x="3370218" y="3531840"/>
                  <a:ext cx="5899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2"/>
                  <a:r>
                    <a:rPr lang="en-US" dirty="0"/>
                    <a:t>	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8E4A30-FC0B-4A49-87DC-42DA3D32B96F}"/>
                  </a:ext>
                </a:extLst>
              </p:cNvPr>
              <p:cNvSpPr txBox="1"/>
              <p:nvPr/>
            </p:nvSpPr>
            <p:spPr>
              <a:xfrm>
                <a:off x="6907639" y="835668"/>
                <a:ext cx="4281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(Production profiles)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117BDA-DCD4-45E5-A5C3-95C0EF6A68BA}"/>
                </a:ext>
              </a:extLst>
            </p:cNvPr>
            <p:cNvGrpSpPr/>
            <p:nvPr/>
          </p:nvGrpSpPr>
          <p:grpSpPr>
            <a:xfrm>
              <a:off x="7823888" y="3074684"/>
              <a:ext cx="3339244" cy="2035503"/>
              <a:chOff x="1586621" y="3006760"/>
              <a:chExt cx="3339244" cy="203550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400E097-99CF-468D-91F6-AD908E264A8E}"/>
                  </a:ext>
                </a:extLst>
              </p:cNvPr>
              <p:cNvGrpSpPr/>
              <p:nvPr/>
            </p:nvGrpSpPr>
            <p:grpSpPr>
              <a:xfrm>
                <a:off x="1586621" y="3429000"/>
                <a:ext cx="3339244" cy="1613263"/>
                <a:chOff x="1586621" y="3429000"/>
                <a:chExt cx="3339244" cy="1613263"/>
              </a:xfrm>
            </p:grpSpPr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id="{D2B0AE17-C76C-4CB6-B093-5ADD02D43A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6621" y="3429000"/>
                  <a:ext cx="1669622" cy="1613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21104424-B80E-412C-85F0-1F2EA861D3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56243" y="3429000"/>
                  <a:ext cx="1669622" cy="1613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C0D9D5-E33A-4161-A8DA-E27623847FEE}"/>
                  </a:ext>
                </a:extLst>
              </p:cNvPr>
              <p:cNvSpPr txBox="1"/>
              <p:nvPr/>
            </p:nvSpPr>
            <p:spPr>
              <a:xfrm>
                <a:off x="1666821" y="3006760"/>
                <a:ext cx="321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Dimension reduction</a:t>
                </a:r>
              </a:p>
            </p:txBody>
          </p:sp>
        </p:grp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79611F5F-00F4-4F9D-801C-B8C5DD8681D2}"/>
                </a:ext>
              </a:extLst>
            </p:cNvPr>
            <p:cNvSpPr/>
            <p:nvPr/>
          </p:nvSpPr>
          <p:spPr>
            <a:xfrm>
              <a:off x="9408615" y="2734070"/>
              <a:ext cx="292608" cy="296514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3B04BACB-5452-4CFA-8CF5-DF7DC7A30C2D}"/>
                </a:ext>
              </a:extLst>
            </p:cNvPr>
            <p:cNvSpPr/>
            <p:nvPr/>
          </p:nvSpPr>
          <p:spPr>
            <a:xfrm>
              <a:off x="9414711" y="5169964"/>
              <a:ext cx="292608" cy="296514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A2994C-12AA-49B0-B3D0-BF88842A998A}"/>
                </a:ext>
              </a:extLst>
            </p:cNvPr>
            <p:cNvSpPr txBox="1"/>
            <p:nvPr/>
          </p:nvSpPr>
          <p:spPr>
            <a:xfrm>
              <a:off x="8145999" y="5526255"/>
              <a:ext cx="288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Latent variables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93BF9FB-696A-4920-A99F-391E8F109EF9}"/>
              </a:ext>
            </a:extLst>
          </p:cNvPr>
          <p:cNvSpPr txBox="1"/>
          <p:nvPr/>
        </p:nvSpPr>
        <p:spPr>
          <a:xfrm>
            <a:off x="-451019" y="1488062"/>
            <a:ext cx="30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	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BB51CC-6A27-40A0-BDC6-675C9221CD2D}"/>
              </a:ext>
            </a:extLst>
          </p:cNvPr>
          <p:cNvGrpSpPr/>
          <p:nvPr/>
        </p:nvGrpSpPr>
        <p:grpSpPr>
          <a:xfrm>
            <a:off x="938128" y="1588799"/>
            <a:ext cx="5006449" cy="3685585"/>
            <a:chOff x="771776" y="1588799"/>
            <a:chExt cx="5006449" cy="368558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1A41E-3781-44B3-B718-3B8592558A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1776" y="2017146"/>
              <a:ext cx="5006449" cy="3257238"/>
              <a:chOff x="-457843" y="1878767"/>
              <a:chExt cx="3071210" cy="1998152"/>
            </a:xfrm>
          </p:grpSpPr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F0F2577F-0525-4B4B-B6E9-777D4516C9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51015" y="1878767"/>
                <a:ext cx="981347" cy="9860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">
                <a:extLst>
                  <a:ext uri="{FF2B5EF4-FFF2-40B4-BE49-F238E27FC236}">
                    <a16:creationId xmlns:a16="http://schemas.microsoft.com/office/drawing/2014/main" id="{71CE29F0-1824-40B4-8E20-5E64152F1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503" y="1878767"/>
                <a:ext cx="981346" cy="990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6">
                <a:extLst>
                  <a:ext uri="{FF2B5EF4-FFF2-40B4-BE49-F238E27FC236}">
                    <a16:creationId xmlns:a16="http://schemas.microsoft.com/office/drawing/2014/main" id="{E3725522-B77F-4C2A-92FB-6E52E50B8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2021" y="1878767"/>
                <a:ext cx="981346" cy="990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8">
                <a:extLst>
                  <a:ext uri="{FF2B5EF4-FFF2-40B4-BE49-F238E27FC236}">
                    <a16:creationId xmlns:a16="http://schemas.microsoft.com/office/drawing/2014/main" id="{3AD9CB97-E4B8-46F3-8C32-B17CD9B7BE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57843" y="2886182"/>
                <a:ext cx="981347" cy="9860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E0AB8CB7-2733-4A8C-9C9C-E022AF82B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676" y="2886182"/>
                <a:ext cx="981347" cy="9860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2">
                <a:extLst>
                  <a:ext uri="{FF2B5EF4-FFF2-40B4-BE49-F238E27FC236}">
                    <a16:creationId xmlns:a16="http://schemas.microsoft.com/office/drawing/2014/main" id="{CB7BEEF9-7722-41BC-9F65-5909E9C74E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5194" y="2886182"/>
                <a:ext cx="981346" cy="990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186362-917E-4FED-83CB-A508C6B56124}"/>
                </a:ext>
              </a:extLst>
            </p:cNvPr>
            <p:cNvSpPr txBox="1"/>
            <p:nvPr/>
          </p:nvSpPr>
          <p:spPr>
            <a:xfrm>
              <a:off x="778608" y="1588799"/>
              <a:ext cx="49884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Input (Well properties)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53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5E85D-63EB-441D-8BCD-276C6857D5D2}"/>
              </a:ext>
            </a:extLst>
          </p:cNvPr>
          <p:cNvGrpSpPr/>
          <p:nvPr/>
        </p:nvGrpSpPr>
        <p:grpSpPr>
          <a:xfrm>
            <a:off x="822243" y="1028793"/>
            <a:ext cx="4519511" cy="2601167"/>
            <a:chOff x="562955" y="1818705"/>
            <a:chExt cx="4519511" cy="26011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7D6233-9719-459E-81D2-E83525FF530E}"/>
                </a:ext>
              </a:extLst>
            </p:cNvPr>
            <p:cNvSpPr txBox="1"/>
            <p:nvPr/>
          </p:nvSpPr>
          <p:spPr>
            <a:xfrm>
              <a:off x="872600" y="1818705"/>
              <a:ext cx="4106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Latent var. prediction performance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1E88EBF-0132-471E-8744-D7C4E905EB0C}"/>
                </a:ext>
              </a:extLst>
            </p:cNvPr>
            <p:cNvGrpSpPr/>
            <p:nvPr/>
          </p:nvGrpSpPr>
          <p:grpSpPr>
            <a:xfrm>
              <a:off x="562955" y="2229122"/>
              <a:ext cx="4519511" cy="2190750"/>
              <a:chOff x="562955" y="2229122"/>
              <a:chExt cx="4519511" cy="2190750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9B24BB2D-A517-4B8D-9622-2D5BC2F22A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955" y="2229122"/>
                <a:ext cx="2266950" cy="219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92DB88D-8457-4A0C-B738-B20FFF0C2D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5516" y="2229122"/>
                <a:ext cx="2266950" cy="219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1AACDB-FE05-4D75-A1AD-305A7810A7D9}"/>
              </a:ext>
            </a:extLst>
          </p:cNvPr>
          <p:cNvGrpSpPr/>
          <p:nvPr/>
        </p:nvGrpSpPr>
        <p:grpSpPr>
          <a:xfrm>
            <a:off x="6329552" y="812777"/>
            <a:ext cx="4752975" cy="2925723"/>
            <a:chOff x="6389561" y="802326"/>
            <a:chExt cx="4752975" cy="2925723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16283A93-C730-43F5-95DB-C89694BF3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561" y="1203924"/>
              <a:ext cx="4752975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6E5FF9-3B45-4090-8AA3-CC07B687A51A}"/>
                </a:ext>
              </a:extLst>
            </p:cNvPr>
            <p:cNvSpPr txBox="1"/>
            <p:nvPr/>
          </p:nvSpPr>
          <p:spPr>
            <a:xfrm>
              <a:off x="6766560" y="802326"/>
              <a:ext cx="4315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Feature importance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2A9BF13-C85D-4724-A617-E1E66B225A72}"/>
              </a:ext>
            </a:extLst>
          </p:cNvPr>
          <p:cNvGrpSpPr/>
          <p:nvPr/>
        </p:nvGrpSpPr>
        <p:grpSpPr>
          <a:xfrm>
            <a:off x="2835347" y="3942327"/>
            <a:ext cx="6521305" cy="2413200"/>
            <a:chOff x="3521745" y="4114758"/>
            <a:chExt cx="6521305" cy="24132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D5EA13-E0D1-4BC7-8CE2-25DEFF2FEE66}"/>
                </a:ext>
              </a:extLst>
            </p:cNvPr>
            <p:cNvSpPr txBox="1"/>
            <p:nvPr/>
          </p:nvSpPr>
          <p:spPr>
            <a:xfrm>
              <a:off x="3668050" y="4114758"/>
              <a:ext cx="63171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Sample test predicted profiles</a:t>
              </a:r>
            </a:p>
          </p:txBody>
        </p:sp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513D4DC0-C4B1-4912-A564-E737027F6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745" y="4499991"/>
              <a:ext cx="6521305" cy="202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256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AA8C58-09E9-4007-9C8C-063A413ADDC0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Activities for 2022 &amp; Beyond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4349C-57DA-49BA-8FA0-7D61DF8CB86F}"/>
              </a:ext>
            </a:extLst>
          </p:cNvPr>
          <p:cNvSpPr txBox="1"/>
          <p:nvPr/>
        </p:nvSpPr>
        <p:spPr>
          <a:xfrm>
            <a:off x="546618" y="1054360"/>
            <a:ext cx="110987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Physics-Guided Deep Learning (PGDL) </a:t>
            </a:r>
            <a:r>
              <a:rPr lang="en-US" sz="1600" dirty="0"/>
              <a:t>– finalize experiments and conference manuscripts by April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Synthetic example – use DCA 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Field example – use cumulative profile and exponential 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Highlight impact of residual learning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Transfer Learning under Uncertainty in Source Model</a:t>
            </a:r>
            <a:r>
              <a:rPr lang="en-US" sz="1600" dirty="0">
                <a:solidFill>
                  <a:srgbClr val="071BDB"/>
                </a:solidFill>
              </a:rPr>
              <a:t> </a:t>
            </a:r>
            <a:r>
              <a:rPr lang="en-US" sz="1600" dirty="0"/>
              <a:t>– finalize experiments and conference manuscripts by April </a:t>
            </a:r>
            <a:endParaRPr lang="en-US" sz="1600" b="1" dirty="0"/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Supervised learning method: Selection and relevance scoring in the latent space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Unsupervised learning method: Clustering and classification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Optimization of hydraulic fracture system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Dataset generation – single/multiple horizontal wells in a NFR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Objectives – design of fracturing parameters, predict fracturing outcome and identify sweet spots</a:t>
            </a:r>
          </a:p>
          <a:p>
            <a:pPr marL="800100" lvl="1" indent="-342900">
              <a:buFont typeface="+mj-lt"/>
              <a:buAutoNum type="alphaL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71BDB"/>
                </a:solidFill>
              </a:rPr>
              <a:t>Potential directions</a:t>
            </a:r>
            <a:r>
              <a:rPr lang="en-US" sz="1600" dirty="0">
                <a:solidFill>
                  <a:srgbClr val="071BDB"/>
                </a:solidFill>
              </a:rPr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Ensemble learning methods with tree-based algorithms – for interpretability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Bayesian networks – modeling epistemic uncertainty so any prediction will come with an uncertainty estimate as the forward model is not known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Reinforcement learning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Fracture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69460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II</a:t>
            </a:r>
          </a:p>
        </p:txBody>
      </p:sp>
    </p:spTree>
    <p:extLst>
      <p:ext uri="{BB962C8B-B14F-4D97-AF65-F5344CB8AC3E}">
        <p14:creationId xmlns:p14="http://schemas.microsoft.com/office/powerpoint/2010/main" val="176048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II</a:t>
            </a:r>
          </a:p>
        </p:txBody>
      </p:sp>
    </p:spTree>
    <p:extLst>
      <p:ext uri="{BB962C8B-B14F-4D97-AF65-F5344CB8AC3E}">
        <p14:creationId xmlns:p14="http://schemas.microsoft.com/office/powerpoint/2010/main" val="366701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II</a:t>
            </a:r>
          </a:p>
        </p:txBody>
      </p:sp>
    </p:spTree>
    <p:extLst>
      <p:ext uri="{BB962C8B-B14F-4D97-AF65-F5344CB8AC3E}">
        <p14:creationId xmlns:p14="http://schemas.microsoft.com/office/powerpoint/2010/main" val="271533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8F700-9A50-4F1D-8971-7A8DFB5AE3AD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18BC0-B3AF-4D2D-A97C-0BA9DB254134}"/>
              </a:ext>
            </a:extLst>
          </p:cNvPr>
          <p:cNvSpPr txBox="1"/>
          <p:nvPr/>
        </p:nvSpPr>
        <p:spPr>
          <a:xfrm>
            <a:off x="546619" y="1054360"/>
            <a:ext cx="10661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Detailed implementation and formulation</a:t>
            </a:r>
            <a:r>
              <a:rPr lang="en-US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Input feature selection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Handling unbalanced dataset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Field implementation: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Missing data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Extension for Federated Learning: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 et al (2020) Privacy-Preserving Gradient Boosting Decision Trees. AAAI 2020.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 et al (2020) Practical Federated Gradient Boosting Decision Trees. AAAI 2020.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Extension for Transfer Learning: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Pruning irrelevant trees for target adaptation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1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5732C-D51E-4E7E-9F60-5E117B8D73FD}"/>
              </a:ext>
            </a:extLst>
          </p:cNvPr>
          <p:cNvSpPr txBox="1"/>
          <p:nvPr/>
        </p:nvSpPr>
        <p:spPr>
          <a:xfrm>
            <a:off x="-10612" y="2594762"/>
            <a:ext cx="12187809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990000"/>
                </a:solidFill>
                <a:cs typeface="Arial" panose="020B0604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4783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7A4E3-7D34-4CB7-8B22-F48A05F5D629}"/>
              </a:ext>
            </a:extLst>
          </p:cNvPr>
          <p:cNvSpPr txBox="1"/>
          <p:nvPr/>
        </p:nvSpPr>
        <p:spPr>
          <a:xfrm>
            <a:off x="546618" y="1054360"/>
            <a:ext cx="8051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Perceptual Learning (Eleanor Gibson, 1963):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Long-lasting changes in perception that result from practice or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Perceptual vs learned inference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From </a:t>
            </a:r>
            <a:r>
              <a:rPr lang="en-US" i="1" dirty="0" err="1"/>
              <a:t>Bredeche</a:t>
            </a:r>
            <a:r>
              <a:rPr lang="en-US" i="1" dirty="0"/>
              <a:t> et al (2006) Perceptual Learning and Abstraction in Machine Learning: an application to autonomous robotics. INRIA. IEEE.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22E9B-7DD8-4A27-8634-C8BA7D0D5F32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Perceptual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C1428D-88BA-432A-8560-03456648B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2" r="14132"/>
          <a:stretch/>
        </p:blipFill>
        <p:spPr bwMode="auto">
          <a:xfrm>
            <a:off x="8724742" y="965719"/>
            <a:ext cx="2880379" cy="21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CDDCA-C6F6-4AC1-A354-E4F3506D4E19}"/>
              </a:ext>
            </a:extLst>
          </p:cNvPr>
          <p:cNvSpPr txBox="1"/>
          <p:nvPr/>
        </p:nvSpPr>
        <p:spPr>
          <a:xfrm>
            <a:off x="737895" y="2984241"/>
            <a:ext cx="10995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1" dirty="0"/>
          </a:p>
          <a:p>
            <a:pPr lvl="2"/>
            <a:r>
              <a:rPr lang="en-US" b="1" dirty="0">
                <a:solidFill>
                  <a:srgbClr val="071BDB"/>
                </a:solidFill>
              </a:rPr>
              <a:t>Perceptual problems: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Perceptual learning should be considered as an active process that embeds particular abstraction, reformulation and approximation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Focus on low-level abstraction mechanism instead of trying to rely on more complex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Particular abstraction that may help simplify a complex problem thanks to a more relevant representation</a:t>
            </a:r>
          </a:p>
          <a:p>
            <a:pPr lvl="2"/>
            <a:endParaRPr lang="en-US" b="1" dirty="0"/>
          </a:p>
          <a:p>
            <a:pPr lvl="2"/>
            <a:r>
              <a:rPr lang="en-US" b="1" dirty="0">
                <a:solidFill>
                  <a:srgbClr val="071BDB"/>
                </a:solidFill>
              </a:rPr>
              <a:t>Non-perceptual problems: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Described by direct structured tabular features, continuous and discrete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F05A85-81B7-404C-BAF0-C43C058F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2" y="1188615"/>
            <a:ext cx="5923639" cy="394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1AA3D-445F-42C7-99A2-A542C763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03" y="1128483"/>
            <a:ext cx="4921120" cy="4106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C07DDF-DE84-4572-8FB7-5C8830A1B478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Learning Algorithms (Kaggle)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3BDC98-9610-4276-8801-53BF321BBC87}"/>
              </a:ext>
            </a:extLst>
          </p:cNvPr>
          <p:cNvSpPr/>
          <p:nvPr/>
        </p:nvSpPr>
        <p:spPr>
          <a:xfrm>
            <a:off x="335902" y="2113384"/>
            <a:ext cx="3540967" cy="48519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D88A-8D82-45D4-9F80-70A5DAEB2752}"/>
              </a:ext>
            </a:extLst>
          </p:cNvPr>
          <p:cNvSpPr/>
          <p:nvPr/>
        </p:nvSpPr>
        <p:spPr>
          <a:xfrm>
            <a:off x="335901" y="2750976"/>
            <a:ext cx="3540967" cy="30735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692A0-02AF-4DAB-B1ED-F8B1C2D2AF19}"/>
              </a:ext>
            </a:extLst>
          </p:cNvPr>
          <p:cNvSpPr/>
          <p:nvPr/>
        </p:nvSpPr>
        <p:spPr>
          <a:xfrm>
            <a:off x="6697956" y="2023188"/>
            <a:ext cx="3794397" cy="72778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B286D-7EFD-4D62-A06D-CD4E3B5DBA5A}"/>
              </a:ext>
            </a:extLst>
          </p:cNvPr>
          <p:cNvSpPr txBox="1"/>
          <p:nvPr/>
        </p:nvSpPr>
        <p:spPr>
          <a:xfrm>
            <a:off x="579274" y="5601126"/>
            <a:ext cx="1099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b="1" dirty="0">
                <a:solidFill>
                  <a:srgbClr val="071BDB"/>
                </a:solidFill>
              </a:rPr>
              <a:t>Tree-based algorithms are popular for non-perceptual problems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29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7C5B8-EB1F-4052-AF05-C73FBE544E89}"/>
              </a:ext>
            </a:extLst>
          </p:cNvPr>
          <p:cNvSpPr txBox="1"/>
          <p:nvPr/>
        </p:nvSpPr>
        <p:spPr>
          <a:xfrm>
            <a:off x="3851401" y="1060762"/>
            <a:ext cx="44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Cynthia Rudin, winner of the 2022 $1 Million Artificial Intelligence Prize (Squirrel AI Award)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Interpretable Models?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0A201-6F3C-4FA1-94E2-94B2F757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90" y="1846926"/>
            <a:ext cx="7478169" cy="120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19115-F510-4FC1-BB4A-58235D15D7EB}"/>
              </a:ext>
            </a:extLst>
          </p:cNvPr>
          <p:cNvSpPr txBox="1"/>
          <p:nvPr/>
        </p:nvSpPr>
        <p:spPr>
          <a:xfrm>
            <a:off x="579274" y="5727089"/>
            <a:ext cx="1099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b="1" dirty="0">
                <a:solidFill>
                  <a:srgbClr val="071BDB"/>
                </a:solidFill>
              </a:rPr>
              <a:t>So much appetite for interpretable models!</a:t>
            </a:r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4885B-CF26-4448-9AD7-53A62E89E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5"/>
          <a:stretch/>
        </p:blipFill>
        <p:spPr>
          <a:xfrm>
            <a:off x="768410" y="1111771"/>
            <a:ext cx="3321698" cy="1935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D034B-1FDE-4E80-9341-A4094837B1AB}"/>
              </a:ext>
            </a:extLst>
          </p:cNvPr>
          <p:cNvSpPr txBox="1"/>
          <p:nvPr/>
        </p:nvSpPr>
        <p:spPr>
          <a:xfrm>
            <a:off x="748972" y="3303370"/>
            <a:ext cx="1085830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“The lack of transparency and accountability of predictive models can have (and has already had) severe consequences”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“Rather than trying to create models that are inherently interpretable, there has been a recent explosion of work on “Explainable ML,” where a second (</a:t>
            </a:r>
            <a:r>
              <a:rPr lang="en-US" sz="1500" dirty="0" err="1"/>
              <a:t>posthoc</a:t>
            </a:r>
            <a:r>
              <a:rPr lang="en-US" sz="1500" dirty="0"/>
              <a:t>) model is created to explain the first black box model. This is problematic.”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“instead use models that are inherently interpretable, they provide their own explanations, which are faithful to what the model actually computes”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“Interpretable models can entail significant effort to construct, in terms of both computation and domain expertise”</a:t>
            </a:r>
          </a:p>
        </p:txBody>
      </p:sp>
    </p:spTree>
    <p:extLst>
      <p:ext uri="{BB962C8B-B14F-4D97-AF65-F5344CB8AC3E}">
        <p14:creationId xmlns:p14="http://schemas.microsoft.com/office/powerpoint/2010/main" val="46703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7C5B8-EB1F-4052-AF05-C73FBE544E89}"/>
              </a:ext>
            </a:extLst>
          </p:cNvPr>
          <p:cNvSpPr txBox="1"/>
          <p:nvPr/>
        </p:nvSpPr>
        <p:spPr>
          <a:xfrm>
            <a:off x="332014" y="821095"/>
            <a:ext cx="11597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u="sng" dirty="0">
                <a:solidFill>
                  <a:srgbClr val="071BDB"/>
                </a:solidFill>
              </a:rPr>
              <a:t>Gradient Boosting</a:t>
            </a:r>
          </a:p>
          <a:p>
            <a:pPr lvl="1"/>
            <a:r>
              <a:rPr lang="en-US" sz="1600" dirty="0"/>
              <a:t>250 journal papers, 1813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243 results from Journal of Petroleum Science and Engineering</a:t>
            </a:r>
          </a:p>
          <a:p>
            <a:pPr lvl="1"/>
            <a:endParaRPr lang="en-US" sz="1600" dirty="0"/>
          </a:p>
          <a:p>
            <a:pPr lvl="1"/>
            <a:r>
              <a:rPr lang="en-US" sz="1600" b="1" u="sng" dirty="0">
                <a:solidFill>
                  <a:srgbClr val="071BDB"/>
                </a:solidFill>
              </a:rPr>
              <a:t>Random Forest</a:t>
            </a:r>
          </a:p>
          <a:p>
            <a:pPr lvl="1"/>
            <a:r>
              <a:rPr lang="en-US" sz="1600" dirty="0"/>
              <a:t>112 journal papers, 791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161 results from Journal of Petroleum Science and Engineering</a:t>
            </a:r>
          </a:p>
          <a:p>
            <a:pPr lvl="1"/>
            <a:endParaRPr lang="en-US" sz="1600" b="1" u="sng" dirty="0">
              <a:solidFill>
                <a:srgbClr val="071BDB"/>
              </a:solidFill>
            </a:endParaRPr>
          </a:p>
          <a:p>
            <a:pPr lvl="1"/>
            <a:r>
              <a:rPr lang="en-US" sz="1600" b="1" u="sng" dirty="0">
                <a:solidFill>
                  <a:srgbClr val="071BDB"/>
                </a:solidFill>
              </a:rPr>
              <a:t>XGBoost</a:t>
            </a:r>
          </a:p>
          <a:p>
            <a:pPr lvl="1"/>
            <a:r>
              <a:rPr lang="en-US" sz="1600" dirty="0"/>
              <a:t>14 journal papers, 128 proceeding papers from </a:t>
            </a:r>
            <a:r>
              <a:rPr lang="en-US" sz="1600" dirty="0" err="1"/>
              <a:t>OnePetro</a:t>
            </a:r>
            <a:endParaRPr lang="en-US" sz="1600" dirty="0"/>
          </a:p>
          <a:p>
            <a:pPr lvl="1"/>
            <a:r>
              <a:rPr lang="en-US" sz="1600" dirty="0"/>
              <a:t>46 results from Journal of Petroleum Science and Engineering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Tang et al (2021) A New Ensemble Machine-Learning Framework for Searching Sweet Spots in Shale Reservoirs. SPE Journal.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Erofeev</a:t>
            </a:r>
            <a:r>
              <a:rPr lang="en-US" sz="1200" dirty="0"/>
              <a:t> et al (2021) AI-Based Estimation of Hydraulic Fracturing Effect. SPE Journal.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Khan et al (2021) Boosting Algorithm Choice in Predictive Machine Learning Models for Fracturing Applications. SPE/IATMI Asia Pacific Oil &amp; Gas Conference and Exhibition.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Baki</a:t>
            </a:r>
            <a:r>
              <a:rPr lang="en-US" sz="1200" dirty="0"/>
              <a:t> et al (2021) Well Completion Optimization in Unconventional Reservoirs Using Machine Learning Methods. SPE Annual Technical Conference and Exhibition.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Temizel</a:t>
            </a:r>
            <a:r>
              <a:rPr lang="en-US" sz="1200" dirty="0"/>
              <a:t> et al (2020) Production Forecasting in Shale Reservoirs through Conventional DCA and Machine/Deep Learning Methods. </a:t>
            </a:r>
            <a:r>
              <a:rPr lang="en-US" sz="1200" dirty="0" err="1"/>
              <a:t>URTeC</a:t>
            </a:r>
            <a:r>
              <a:rPr lang="en-US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Liao et al (2020) Data Mining: A Novel Strategy for Production Forecast in Tight Hydrocarbon Resource in Canada by Random Forest Analysis. IPTC.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(2021) Production forecast and optimization for parent-child well pattern in unconventional reservoirs.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Duplyakov</a:t>
            </a:r>
            <a:r>
              <a:rPr lang="en-US" sz="1200" dirty="0"/>
              <a:t> et al (2021) Data-driven model for hydraulic fracturing design optimization. Part II: Inverse problem.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(2018) Insights to fracture stimulation design in unconventional reservoirs based on machine learning modeling.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Attanasi</a:t>
            </a:r>
            <a:r>
              <a:rPr lang="en-US" sz="1200" dirty="0"/>
              <a:t> et al (2020) Well predictive performance of play-wide and Subarea Random Forest models for Bakken productivity. JPSE.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Tan et al (2021) Fracturing Productivity Prediction Model and Optimization of the Operation Parameters of Shale Gas Well Based on Machine Learning. Lithosphere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Wang et al (2021) A Novel Reservoir Modeling Method based on Improved Hierarchical XGBoost. 2021 IEEE 5th Advanced Information Technology, Electronic and Automation Control Conference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Shi et al (2019) A hierarchical method based on weighted extreme gradient </a:t>
            </a:r>
            <a:r>
              <a:rPr lang="en-US" sz="1200" dirty="0" err="1"/>
              <a:t>boostingin</a:t>
            </a:r>
            <a:r>
              <a:rPr lang="en-US" sz="1200" dirty="0"/>
              <a:t> ECG heartbeat classification. Computer Methods.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83DD0-B14B-4218-9183-02B9DC574CA5}"/>
              </a:ext>
            </a:extLst>
          </p:cNvPr>
          <p:cNvSpPr txBox="1"/>
          <p:nvPr/>
        </p:nvSpPr>
        <p:spPr>
          <a:xfrm>
            <a:off x="7044613" y="1784092"/>
            <a:ext cx="43014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rgbClr val="C00000"/>
                </a:solidFill>
              </a:rPr>
              <a:t>Common theme:</a:t>
            </a:r>
          </a:p>
          <a:p>
            <a:pPr lvl="1" algn="ctr"/>
            <a:r>
              <a:rPr lang="en-US" sz="2800" dirty="0"/>
              <a:t>Comparative work!</a:t>
            </a:r>
          </a:p>
        </p:txBody>
      </p:sp>
    </p:spTree>
    <p:extLst>
      <p:ext uri="{BB962C8B-B14F-4D97-AF65-F5344CB8AC3E}">
        <p14:creationId xmlns:p14="http://schemas.microsoft.com/office/powerpoint/2010/main" val="693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39B14-A1DE-4599-926C-BFC75DA5CDEA}"/>
              </a:ext>
            </a:extLst>
          </p:cNvPr>
          <p:cNvSpPr txBox="1"/>
          <p:nvPr/>
        </p:nvSpPr>
        <p:spPr>
          <a:xfrm>
            <a:off x="330594" y="995756"/>
            <a:ext cx="11528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/>
              <a:t>Tang et al (2021) A New Ensemble Machine-Learning Framework for Searching Sweet Spots in Shale Reservoirs. SPE Journal.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XGBoost, </a:t>
            </a:r>
            <a:r>
              <a:rPr lang="en-US" sz="1600" dirty="0" err="1"/>
              <a:t>CatBoost</a:t>
            </a:r>
            <a:r>
              <a:rPr lang="en-US" sz="1600" dirty="0"/>
              <a:t>, </a:t>
            </a:r>
            <a:r>
              <a:rPr lang="en-US" sz="1600" dirty="0" err="1"/>
              <a:t>LightGBM</a:t>
            </a:r>
            <a:r>
              <a:rPr lang="en-US" sz="1600" dirty="0"/>
              <a:t> for identifying sweet spots in well-logs using labels of reservoir quality.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Proposed an ensemble learning framework (but saw improvement of 0.1 % only)  </a:t>
            </a:r>
          </a:p>
        </p:txBody>
      </p:sp>
      <p:pic>
        <p:nvPicPr>
          <p:cNvPr id="4098" name="Picture 2" descr="Structure of a single-tree ensemble model. GR = gamma ray.">
            <a:extLst>
              <a:ext uri="{FF2B5EF4-FFF2-40B4-BE49-F238E27FC236}">
                <a16:creationId xmlns:a16="http://schemas.microsoft.com/office/drawing/2014/main" id="{036E9B9A-CA17-4992-B74E-5233F614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07" y="2330321"/>
            <a:ext cx="4953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ucture of an ensemble-learning framework.">
            <a:extLst>
              <a:ext uri="{FF2B5EF4-FFF2-40B4-BE49-F238E27FC236}">
                <a16:creationId xmlns:a16="http://schemas.microsoft.com/office/drawing/2014/main" id="{6F9C337E-D9F5-449D-B244-72FDB622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57" y="2932145"/>
            <a:ext cx="4953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1D462-797F-4B97-AECB-0F17FA3EA7FA}"/>
              </a:ext>
            </a:extLst>
          </p:cNvPr>
          <p:cNvSpPr txBox="1"/>
          <p:nvPr/>
        </p:nvSpPr>
        <p:spPr>
          <a:xfrm>
            <a:off x="330594" y="995756"/>
            <a:ext cx="11528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 err="1"/>
              <a:t>Attanasi</a:t>
            </a:r>
            <a:r>
              <a:rPr lang="en-US" sz="1600" b="1" dirty="0"/>
              <a:t> et al (2020) Well predictive performance of play-wide and Subarea Random Forest models for Bakken productivity. JPSE.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Random Forest models for different subareas (i.e., field) offers optimal performance over a single play-wide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Effect of predictors (i.e., input) vary based on regions</a:t>
            </a:r>
          </a:p>
        </p:txBody>
      </p:sp>
      <p:pic>
        <p:nvPicPr>
          <p:cNvPr id="7170" name="Picture 2" descr="Fig. 1">
            <a:extLst>
              <a:ext uri="{FF2B5EF4-FFF2-40B4-BE49-F238E27FC236}">
                <a16:creationId xmlns:a16="http://schemas.microsoft.com/office/drawing/2014/main" id="{59FBB567-1427-4ACB-AA99-99653ABE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7" y="2047054"/>
            <a:ext cx="4130249" cy="416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g. 2">
            <a:extLst>
              <a:ext uri="{FF2B5EF4-FFF2-40B4-BE49-F238E27FC236}">
                <a16:creationId xmlns:a16="http://schemas.microsoft.com/office/drawing/2014/main" id="{E961D2CE-9F16-4D60-8937-168DDBF5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92" y="2276668"/>
            <a:ext cx="2151764" cy="346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9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21297-7A60-41B5-B589-C87FE0487D54}"/>
              </a:ext>
            </a:extLst>
          </p:cNvPr>
          <p:cNvSpPr txBox="1"/>
          <p:nvPr/>
        </p:nvSpPr>
        <p:spPr>
          <a:xfrm>
            <a:off x="0" y="-45265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Search: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FFBD8-D098-4F12-8863-173394D7CA6B}"/>
              </a:ext>
            </a:extLst>
          </p:cNvPr>
          <p:cNvSpPr txBox="1"/>
          <p:nvPr/>
        </p:nvSpPr>
        <p:spPr>
          <a:xfrm>
            <a:off x="330594" y="995756"/>
            <a:ext cx="115286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/>
              <a:t>Wang et al (2021) A Novel Reservoir Modeling Method based on Improved Hierarchical XGBoost. 2021 IEEE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Hierarchical XGBoost (h-XGBoost) extract key features from different reservoirs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r>
              <a:rPr lang="en-US" sz="1600" b="1" dirty="0"/>
              <a:t>Shi et al (2019) A hierarchical method based on weighted extreme gradient </a:t>
            </a:r>
            <a:r>
              <a:rPr lang="en-US" sz="1600" b="1" dirty="0" err="1"/>
              <a:t>boostingin</a:t>
            </a:r>
            <a:r>
              <a:rPr lang="en-US" sz="1600" b="1" dirty="0"/>
              <a:t> ECG heartbeat classification. Computer Methods.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Hierarchical XGBoost (h-XGBoost) does a better job than direct XGBoost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A6EF5-081B-498F-89C0-0E6417F3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32" y="2631232"/>
            <a:ext cx="2448032" cy="375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C93BB-F2FD-4150-91E9-F21C3689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9110"/>
            <a:ext cx="4270930" cy="29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22610</TotalTime>
  <Words>2393</Words>
  <Application>Microsoft Office PowerPoint</Application>
  <PresentationFormat>Widescreen</PresentationFormat>
  <Paragraphs>255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Lora</vt:lpstr>
      <vt:lpstr>Nexus Sans Pro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Seto</dc:creator>
  <cp:lastModifiedBy>Syamil Mohd Razak</cp:lastModifiedBy>
  <cp:revision>759</cp:revision>
  <cp:lastPrinted>2018-05-29T20:56:05Z</cp:lastPrinted>
  <dcterms:created xsi:type="dcterms:W3CDTF">2017-10-18T18:28:56Z</dcterms:created>
  <dcterms:modified xsi:type="dcterms:W3CDTF">2022-01-23T01:45:36Z</dcterms:modified>
</cp:coreProperties>
</file>