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7" r:id="rId11"/>
    <p:sldId id="268" r:id="rId12"/>
    <p:sldId id="266" r:id="rId13"/>
    <p:sldId id="264" r:id="rId14"/>
    <p:sldId id="265" r:id="rId15"/>
    <p:sldId id="261" r:id="rId16"/>
  </p:sldIdLst>
  <p:sldSz cx="9144000" cy="5143500" type="screen16x9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 autoAdjust="0"/>
    <p:restoredTop sz="94660"/>
  </p:normalViewPr>
  <p:slideViewPr>
    <p:cSldViewPr>
      <p:cViewPr varScale="1">
        <p:scale>
          <a:sx n="147" d="100"/>
          <a:sy n="147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Imagem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7360"/>
            <a:ext cx="82458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586440"/>
            <a:ext cx="8245800" cy="28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8920" y="1197360"/>
            <a:ext cx="82458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Imagem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  <p:pic>
        <p:nvPicPr>
          <p:cNvPr id="79" name="Imagem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48920" y="1197360"/>
            <a:ext cx="82458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48920" y="586440"/>
            <a:ext cx="8245800" cy="28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Imagem 1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  <p:pic>
        <p:nvPicPr>
          <p:cNvPr id="119" name="Imagem 1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48920" y="1197360"/>
            <a:ext cx="82458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48920" y="586440"/>
            <a:ext cx="8245800" cy="28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1" name="Imagem 1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  <p:pic>
        <p:nvPicPr>
          <p:cNvPr id="162" name="Imagem 1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48920" y="1197360"/>
            <a:ext cx="82458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48920" y="586440"/>
            <a:ext cx="8245800" cy="28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48920" y="586440"/>
            <a:ext cx="8245800" cy="28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1" name="Imagem 20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  <p:pic>
        <p:nvPicPr>
          <p:cNvPr id="202" name="Imagem 2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00" y="1197000"/>
            <a:ext cx="4592520" cy="36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892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366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11148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92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197360"/>
            <a:ext cx="402372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8920" y="3111480"/>
            <a:ext cx="8245800" cy="174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48920" y="2724480"/>
            <a:ext cx="8245800" cy="1374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Clique para editar o formato do texto do títuloClick to edit 
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08/10/18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B97FC6-BB92-4923-9CEC-4B17B6A08482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610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5EEC3C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664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08/10/18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A4EE87-78AD-4587-8E48-A4BFD1783061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2128680" y="281160"/>
            <a:ext cx="6107760" cy="572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5EEC3C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128680" y="1082880"/>
            <a:ext cx="6107760" cy="36252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08/10/18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3C1B8-4DBA-4877-9518-38C1999641A3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1560" y="586440"/>
            <a:ext cx="8093160" cy="610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5EEC3C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36760" y="148860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36760" y="1960920"/>
            <a:ext cx="4039920" cy="227592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0" y="148860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0" y="1960920"/>
            <a:ext cx="4041360" cy="227592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6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08/10/18</a:t>
            </a:r>
            <a:endParaRPr/>
          </a:p>
        </p:txBody>
      </p:sp>
      <p:sp>
        <p:nvSpPr>
          <p:cNvPr id="127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8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E2A58B-060F-49DF-9FEF-53A2B57BF72C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08/10/18</a:t>
            </a:r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D6B494-1140-4B7F-85A5-96190E4BF7F6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Clique para editar o formato do texto do título</a:t>
            </a:r>
            <a:endParaRPr/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48920" y="3372480"/>
            <a:ext cx="7940160" cy="133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 Rafael Teixeira de Oliveira
</a:t>
            </a:r>
            <a:r>
              <a:rPr lang="en-US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Disciplina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 Software </a:t>
            </a:r>
            <a:r>
              <a:rPr lang="en-US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Embarcado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
Data: 17/10/2018
</a:t>
            </a: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Tarefa-04 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Apresentação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Tarefas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02,03 e 05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 smtClean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Ideia</a:t>
            </a:r>
            <a:r>
              <a:rPr lang="en-US" sz="3600" dirty="0" smtClean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3600" dirty="0" smtClean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3600" dirty="0" err="1" smtClean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projeto</a:t>
            </a:r>
            <a:r>
              <a:rPr lang="en-US" sz="3600" dirty="0" smtClean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final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Imagem 4" descr="Ideia projeto final_b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923678"/>
            <a:ext cx="5943600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0" y="0"/>
            <a:ext cx="9144000" cy="5143680"/>
          </a:xfrm>
          <a:prstGeom prst="rect">
            <a:avLst/>
          </a:prstGeom>
        </p:spPr>
        <p:txBody>
          <a:bodyPr anchor="ctr"/>
          <a:lstStyle/>
          <a:p>
            <a:pPr algn="ctr">
              <a:buSzPct val="45000"/>
            </a:pPr>
            <a:r>
              <a:rPr lang="pt-BR" sz="3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Obrigado!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Wingdings" pitchFamily="2" charset="2"/>
              <a:buChar char="q"/>
            </a:pPr>
            <a:r>
              <a:rPr lang="pt-BR" sz="2800" dirty="0">
                <a:solidFill>
                  <a:srgbClr val="FFFFFF"/>
                </a:solidFill>
                <a:latin typeface="+mj-lt"/>
              </a:rPr>
              <a:t>Sensores usados:</a:t>
            </a:r>
            <a:endParaRPr dirty="0">
              <a:latin typeface="+mj-lt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Um </a:t>
            </a:r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joystick;</a:t>
            </a:r>
            <a:endParaRPr dirty="0">
              <a:latin typeface="+mj-lt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Um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botão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.</a:t>
            </a:r>
            <a:endParaRPr dirty="0">
              <a:latin typeface="+mj-lt"/>
            </a:endParaRPr>
          </a:p>
          <a:p>
            <a:pPr>
              <a:buSzPct val="45000"/>
              <a:buFont typeface="Wingdings" pitchFamily="2" charset="2"/>
              <a:buChar char="q"/>
            </a:pPr>
            <a:r>
              <a:rPr lang="en-US" sz="2800" dirty="0" err="1">
                <a:solidFill>
                  <a:srgbClr val="FFFFFF"/>
                </a:solidFill>
                <a:latin typeface="+mj-lt"/>
              </a:rPr>
              <a:t>Atuadores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usados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:</a:t>
            </a:r>
            <a:endParaRPr dirty="0">
              <a:latin typeface="+mj-lt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Um </a:t>
            </a:r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led;</a:t>
            </a:r>
            <a:endParaRPr dirty="0">
              <a:latin typeface="+mj-lt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Um servo motor.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01560" y="281160"/>
            <a:ext cx="794016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TextShape 2"/>
          <p:cNvSpPr txBox="1">
            <a:spLocks/>
          </p:cNvSpPr>
          <p:nvPr/>
        </p:nvSpPr>
        <p:spPr>
          <a:xfrm>
            <a:off x="448920" y="1350000"/>
            <a:ext cx="8245800" cy="3793500"/>
          </a:xfrm>
          <a:prstGeom prst="rect">
            <a:avLst/>
          </a:prstGeom>
        </p:spPr>
        <p:txBody>
          <a:bodyPr anchor="t"/>
          <a:lstStyle/>
          <a:p>
            <a:pPr>
              <a:buSzPct val="45000"/>
              <a:buFont typeface="StarSymbol"/>
              <a:buChar char=""/>
            </a:pPr>
            <a:r>
              <a:rPr lang="pt-BR" sz="2800" dirty="0">
                <a:solidFill>
                  <a:srgbClr val="FFFFFF"/>
                </a:solidFill>
                <a:latin typeface="+mj-lt"/>
              </a:rPr>
              <a:t>O que faz a aplicação?</a:t>
            </a:r>
            <a:endParaRPr sz="1600" dirty="0">
              <a:latin typeface="+mj-lt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j-lt"/>
              </a:rPr>
              <a:t>Um </a:t>
            </a:r>
            <a:r>
              <a:rPr lang="en-US" sz="2000" dirty="0" err="1">
                <a:solidFill>
                  <a:srgbClr val="FFFFFF"/>
                </a:solidFill>
                <a:latin typeface="+mj-lt"/>
              </a:rPr>
              <a:t>botão</a:t>
            </a:r>
            <a:r>
              <a:rPr lang="en-US" sz="2000" dirty="0">
                <a:solidFill>
                  <a:srgbClr val="FFFFFF"/>
                </a:solidFill>
                <a:latin typeface="+mj-lt"/>
              </a:rPr>
              <a:t>, com </a:t>
            </a:r>
            <a:r>
              <a:rPr lang="en-US" sz="2000" dirty="0" err="1">
                <a:solidFill>
                  <a:srgbClr val="FFFFFF"/>
                </a:solidFill>
                <a:latin typeface="+mj-lt"/>
              </a:rPr>
              <a:t>função</a:t>
            </a:r>
            <a:r>
              <a:rPr lang="en-US" sz="2000" dirty="0">
                <a:solidFill>
                  <a:srgbClr val="FFFFFF"/>
                </a:solidFill>
                <a:latin typeface="+mj-lt"/>
              </a:rPr>
              <a:t> de “on/off”;</a:t>
            </a:r>
            <a:endParaRPr sz="1600" dirty="0">
              <a:latin typeface="+mj-lt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+mj-lt"/>
              </a:rPr>
              <a:t>Quando</a:t>
            </a:r>
            <a:r>
              <a:rPr lang="en-US" sz="2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+mj-lt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+mj-lt"/>
              </a:rPr>
              <a:t>estado</a:t>
            </a:r>
            <a:r>
              <a:rPr lang="en-US" sz="2000" dirty="0">
                <a:solidFill>
                  <a:srgbClr val="FFFFFF"/>
                </a:solidFill>
                <a:latin typeface="+mj-lt"/>
              </a:rPr>
              <a:t> “on”:</a:t>
            </a:r>
            <a:endParaRPr sz="1600" dirty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+mj-lt"/>
              </a:rPr>
              <a:t>Recupera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os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valores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do 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joystick (X e Y);</a:t>
            </a:r>
            <a:endParaRPr sz="1600" dirty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+mj-lt"/>
              </a:rPr>
              <a:t>Faz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um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cálculo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com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esses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valores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cujo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resultado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é um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inteiro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que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pertence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intervalo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[0,180];</a:t>
            </a:r>
            <a:endParaRPr sz="1600" dirty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+mj-lt"/>
              </a:rPr>
              <a:t>Esse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valor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será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a nova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angulação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do servo motor;</a:t>
            </a:r>
            <a:endParaRPr sz="1600" dirty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+mj-lt"/>
              </a:rPr>
              <a:t>Caso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esse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valor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passe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de um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determinado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+mj-lt"/>
              </a:rPr>
              <a:t>limiar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 (90º),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ativa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o 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led;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  <a:latin typeface="+mj-lt"/>
              </a:rPr>
              <a:t>Caso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+mj-lt"/>
              </a:rPr>
              <a:t>contrário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+mj-lt"/>
              </a:rPr>
              <a:t>deixa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 o led </a:t>
            </a:r>
            <a:r>
              <a:rPr lang="en-US" dirty="0" err="1" smtClean="0">
                <a:solidFill>
                  <a:srgbClr val="FFFFFF"/>
                </a:solidFill>
                <a:latin typeface="+mj-lt"/>
              </a:rPr>
              <a:t>apagado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.</a:t>
            </a: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Ele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fica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estado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de “on”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por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um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determinado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espaço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 de tempo, no </a:t>
            </a:r>
            <a:r>
              <a:rPr lang="en-US" sz="2000" dirty="0" err="1" smtClean="0">
                <a:solidFill>
                  <a:srgbClr val="FFFFFF"/>
                </a:solidFill>
                <a:latin typeface="+mj-lt"/>
              </a:rPr>
              <a:t>mínimo</a:t>
            </a:r>
            <a:r>
              <a:rPr lang="en-US" sz="2000" dirty="0" smtClean="0">
                <a:solidFill>
                  <a:srgbClr val="FFFFFF"/>
                </a:solidFill>
                <a:latin typeface="+mj-lt"/>
              </a:rPr>
              <a:t>.</a:t>
            </a:r>
            <a:endParaRPr lang="en-US" sz="20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Organização</a:t>
            </a:r>
            <a:r>
              <a:rPr lang="en-US" sz="28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física</a:t>
            </a:r>
            <a:r>
              <a:rPr lang="en-US" sz="28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dos </a:t>
            </a:r>
            <a:r>
              <a:rPr lang="en-US" sz="28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componentes</a:t>
            </a:r>
            <a:endParaRPr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Imagem 4" descr="Sketch Aplicação_bb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23" y="920950"/>
            <a:ext cx="5026845" cy="422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059582"/>
            <a:ext cx="6948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#include &lt;Servo.h&gt;</a:t>
            </a:r>
          </a:p>
          <a:p>
            <a:endParaRPr lang="pt-BR" sz="1600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Servo s;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v, </a:t>
            </a:r>
            <a:r>
              <a:rPr lang="pt-BR" sz="1600" dirty="0" err="1" smtClean="0">
                <a:solidFill>
                  <a:schemeClr val="bg1"/>
                </a:solidFill>
              </a:rPr>
              <a:t>estado_anterior</a:t>
            </a:r>
            <a:r>
              <a:rPr lang="pt-BR" sz="1600" dirty="0" smtClean="0">
                <a:solidFill>
                  <a:schemeClr val="bg1"/>
                </a:solidFill>
              </a:rPr>
              <a:t> = 1;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float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vx</a:t>
            </a:r>
            <a:r>
              <a:rPr lang="pt-BR" sz="1600" dirty="0" smtClean="0">
                <a:solidFill>
                  <a:schemeClr val="bg1"/>
                </a:solidFill>
              </a:rPr>
              <a:t> = 0, </a:t>
            </a:r>
            <a:r>
              <a:rPr lang="pt-BR" sz="1600" dirty="0" err="1" smtClean="0">
                <a:solidFill>
                  <a:schemeClr val="bg1"/>
                </a:solidFill>
              </a:rPr>
              <a:t>vy</a:t>
            </a:r>
            <a:r>
              <a:rPr lang="pt-BR" sz="160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soma;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bool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on_off</a:t>
            </a:r>
            <a:r>
              <a:rPr lang="pt-BR" sz="1600" dirty="0" smtClean="0">
                <a:solidFill>
                  <a:schemeClr val="bg1"/>
                </a:solidFill>
              </a:rPr>
              <a:t> = </a:t>
            </a:r>
            <a:r>
              <a:rPr lang="pt-BR" sz="1600" dirty="0" err="1" smtClean="0">
                <a:solidFill>
                  <a:schemeClr val="bg1"/>
                </a:solidFill>
              </a:rPr>
              <a:t>false</a:t>
            </a:r>
            <a:r>
              <a:rPr lang="pt-BR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unsigned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long</a:t>
            </a:r>
            <a:r>
              <a:rPr lang="pt-BR" sz="1600" dirty="0" smtClean="0">
                <a:solidFill>
                  <a:schemeClr val="bg1"/>
                </a:solidFill>
              </a:rPr>
              <a:t> c;</a:t>
            </a:r>
          </a:p>
          <a:p>
            <a:endParaRPr lang="pt-BR" sz="1600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ISR(TIMER2_</a:t>
            </a:r>
            <a:r>
              <a:rPr lang="pt-BR" sz="1600" dirty="0" err="1" smtClean="0">
                <a:solidFill>
                  <a:schemeClr val="bg1"/>
                </a:solidFill>
              </a:rPr>
              <a:t>OVF_vect</a:t>
            </a:r>
            <a:r>
              <a:rPr lang="pt-BR" sz="1600" dirty="0" smtClean="0">
                <a:solidFill>
                  <a:schemeClr val="bg1"/>
                </a:solidFill>
              </a:rPr>
              <a:t>)        // rotina de interrupção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  </a:t>
            </a:r>
            <a:r>
              <a:rPr lang="pt-BR" sz="1600" dirty="0" err="1" smtClean="0">
                <a:solidFill>
                  <a:schemeClr val="bg1"/>
                </a:solidFill>
              </a:rPr>
              <a:t>if</a:t>
            </a:r>
            <a:r>
              <a:rPr lang="pt-BR" sz="1600" dirty="0" smtClean="0">
                <a:solidFill>
                  <a:schemeClr val="bg1"/>
                </a:solidFill>
              </a:rPr>
              <a:t> (</a:t>
            </a:r>
            <a:r>
              <a:rPr lang="pt-BR" sz="1600" dirty="0" err="1" smtClean="0">
                <a:solidFill>
                  <a:schemeClr val="bg1"/>
                </a:solidFill>
              </a:rPr>
              <a:t>on_off</a:t>
            </a:r>
            <a:r>
              <a:rPr lang="pt-BR" sz="16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    c++;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}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059582"/>
            <a:ext cx="694826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err="1" smtClean="0">
                <a:solidFill>
                  <a:schemeClr val="bg1"/>
                </a:solidFill>
              </a:rPr>
              <a:t>void</a:t>
            </a:r>
            <a:r>
              <a:rPr lang="pt-BR" sz="1700" dirty="0" smtClean="0">
                <a:solidFill>
                  <a:schemeClr val="bg1"/>
                </a:solidFill>
              </a:rPr>
              <a:t> setup ()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{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cli();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DDRD &amp;= ~(1 &lt;&lt; 7); // Isto </a:t>
            </a:r>
            <a:r>
              <a:rPr lang="pt-BR" sz="1700" dirty="0" err="1" smtClean="0">
                <a:solidFill>
                  <a:schemeClr val="bg1"/>
                </a:solidFill>
              </a:rPr>
              <a:t>signfica</a:t>
            </a:r>
            <a:r>
              <a:rPr lang="pt-BR" sz="1700" dirty="0" smtClean="0">
                <a:solidFill>
                  <a:schemeClr val="bg1"/>
                </a:solidFill>
              </a:rPr>
              <a:t> porta digital 7 servindo como entrada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DDRB |= 1 &lt;&lt; 0; // Isto significa porta digital 8 servindo como saída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TCCR2A = 0b0;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TCCR2B = 1 &lt;&lt; CS21; // Modo Normal e </a:t>
            </a:r>
            <a:r>
              <a:rPr lang="pt-BR" sz="1700" dirty="0" err="1" smtClean="0">
                <a:solidFill>
                  <a:schemeClr val="bg1"/>
                </a:solidFill>
              </a:rPr>
              <a:t>Prescaler</a:t>
            </a:r>
            <a:r>
              <a:rPr lang="pt-BR" sz="1700" dirty="0" smtClean="0">
                <a:solidFill>
                  <a:schemeClr val="bg1"/>
                </a:solidFill>
              </a:rPr>
              <a:t> em 8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TIMSK2 = 0b1;       // Habilita interrupção por overflow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TCNT2 = 0;          // Reseta o </a:t>
            </a:r>
            <a:r>
              <a:rPr lang="pt-BR" sz="1700" dirty="0" smtClean="0">
                <a:solidFill>
                  <a:schemeClr val="bg1"/>
                </a:solidFill>
              </a:rPr>
              <a:t>TCNT2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dirty="0" smtClean="0">
                <a:solidFill>
                  <a:schemeClr val="bg1"/>
                </a:solidFill>
              </a:rPr>
              <a:t>  </a:t>
            </a:r>
            <a:r>
              <a:rPr lang="pt-BR" sz="1700" dirty="0" err="1" smtClean="0">
                <a:solidFill>
                  <a:schemeClr val="bg1"/>
                </a:solidFill>
              </a:rPr>
              <a:t>s.attach</a:t>
            </a:r>
            <a:r>
              <a:rPr lang="pt-BR" sz="1700" dirty="0" smtClean="0">
                <a:solidFill>
                  <a:schemeClr val="bg1"/>
                </a:solidFill>
              </a:rPr>
              <a:t>(4);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</a:t>
            </a:r>
            <a:r>
              <a:rPr lang="pt-BR" sz="1700" dirty="0" err="1" smtClean="0">
                <a:solidFill>
                  <a:schemeClr val="bg1"/>
                </a:solidFill>
              </a:rPr>
              <a:t>s.write</a:t>
            </a:r>
            <a:r>
              <a:rPr lang="pt-BR" sz="1700" dirty="0" smtClean="0">
                <a:solidFill>
                  <a:schemeClr val="bg1"/>
                </a:solidFill>
              </a:rPr>
              <a:t>(0);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sei();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c = 0;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}</a:t>
            </a:r>
            <a:endParaRPr lang="pt-BR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059582"/>
            <a:ext cx="694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void</a:t>
            </a:r>
            <a:r>
              <a:rPr lang="pt-BR" dirty="0" smtClean="0">
                <a:solidFill>
                  <a:schemeClr val="bg1"/>
                </a:solidFill>
              </a:rPr>
              <a:t> loop()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{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</a:t>
            </a:r>
            <a:r>
              <a:rPr lang="pt-BR" dirty="0" err="1" smtClean="0">
                <a:solidFill>
                  <a:schemeClr val="bg1"/>
                </a:solidFill>
              </a:rPr>
              <a:t>testaOnOff</a:t>
            </a:r>
            <a:r>
              <a:rPr lang="pt-BR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</a:t>
            </a:r>
            <a:r>
              <a:rPr lang="pt-BR" dirty="0" err="1" smtClean="0">
                <a:solidFill>
                  <a:schemeClr val="bg1"/>
                </a:solidFill>
              </a:rPr>
              <a:t>if</a:t>
            </a:r>
            <a:r>
              <a:rPr lang="pt-BR" dirty="0" smtClean="0">
                <a:solidFill>
                  <a:schemeClr val="bg1"/>
                </a:solidFill>
              </a:rPr>
              <a:t> (</a:t>
            </a:r>
            <a:r>
              <a:rPr lang="pt-BR" dirty="0" err="1" smtClean="0">
                <a:solidFill>
                  <a:schemeClr val="bg1"/>
                </a:solidFill>
              </a:rPr>
              <a:t>on_off</a:t>
            </a:r>
            <a:r>
              <a:rPr lang="pt-BR" dirty="0" smtClean="0">
                <a:solidFill>
                  <a:schemeClr val="bg1"/>
                </a:solidFill>
              </a:rPr>
              <a:t>) {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err="1" smtClean="0">
                <a:solidFill>
                  <a:schemeClr val="bg1"/>
                </a:solidFill>
              </a:rPr>
              <a:t>vx</a:t>
            </a:r>
            <a:r>
              <a:rPr lang="pt-BR" dirty="0" smtClean="0">
                <a:solidFill>
                  <a:schemeClr val="bg1"/>
                </a:solidFill>
              </a:rPr>
              <a:t> = </a:t>
            </a:r>
            <a:r>
              <a:rPr lang="pt-BR" dirty="0" err="1" smtClean="0">
                <a:solidFill>
                  <a:schemeClr val="bg1"/>
                </a:solidFill>
              </a:rPr>
              <a:t>lerAnalogico</a:t>
            </a:r>
            <a:r>
              <a:rPr lang="pt-BR" dirty="0" smtClean="0">
                <a:solidFill>
                  <a:schemeClr val="bg1"/>
                </a:solidFill>
              </a:rPr>
              <a:t>(5);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err="1" smtClean="0">
                <a:solidFill>
                  <a:schemeClr val="bg1"/>
                </a:solidFill>
              </a:rPr>
              <a:t>vy</a:t>
            </a:r>
            <a:r>
              <a:rPr lang="pt-BR" dirty="0" smtClean="0">
                <a:solidFill>
                  <a:schemeClr val="bg1"/>
                </a:solidFill>
              </a:rPr>
              <a:t> = </a:t>
            </a:r>
            <a:r>
              <a:rPr lang="pt-BR" dirty="0" err="1" smtClean="0">
                <a:solidFill>
                  <a:schemeClr val="bg1"/>
                </a:solidFill>
              </a:rPr>
              <a:t>lerAnalogico</a:t>
            </a:r>
            <a:r>
              <a:rPr lang="pt-BR" dirty="0" smtClean="0">
                <a:solidFill>
                  <a:schemeClr val="bg1"/>
                </a:solidFill>
              </a:rPr>
              <a:t>(4);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soma =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vx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vy</a:t>
            </a:r>
            <a:r>
              <a:rPr lang="pt-BR" dirty="0" smtClean="0">
                <a:solidFill>
                  <a:schemeClr val="bg1"/>
                </a:solidFill>
              </a:rPr>
              <a:t>, 0, 2048, 0, 180);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err="1" smtClean="0">
                <a:solidFill>
                  <a:schemeClr val="bg1"/>
                </a:solidFill>
              </a:rPr>
              <a:t>s.write</a:t>
            </a:r>
            <a:r>
              <a:rPr lang="pt-BR" dirty="0" smtClean="0">
                <a:solidFill>
                  <a:schemeClr val="bg1"/>
                </a:solidFill>
              </a:rPr>
              <a:t>(soma);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err="1" smtClean="0">
                <a:solidFill>
                  <a:schemeClr val="bg1"/>
                </a:solidFill>
              </a:rPr>
              <a:t>if</a:t>
            </a:r>
            <a:r>
              <a:rPr lang="pt-BR" dirty="0" smtClean="0">
                <a:solidFill>
                  <a:schemeClr val="bg1"/>
                </a:solidFill>
              </a:rPr>
              <a:t> (soma &gt;= 90)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PORTB |= 1 &lt;&lt; 0; // Comando para fazer acender o </a:t>
            </a:r>
            <a:r>
              <a:rPr lang="pt-BR" dirty="0" err="1" smtClean="0">
                <a:solidFill>
                  <a:schemeClr val="bg1"/>
                </a:solidFill>
              </a:rPr>
              <a:t>led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err="1" smtClean="0">
                <a:solidFill>
                  <a:schemeClr val="bg1"/>
                </a:solidFill>
              </a:rPr>
              <a:t>else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  PORTB &amp;= ~(1 &lt;&lt; 0); // Comando para deixar o </a:t>
            </a:r>
            <a:r>
              <a:rPr lang="pt-BR" dirty="0" err="1" smtClean="0">
                <a:solidFill>
                  <a:schemeClr val="bg1"/>
                </a:solidFill>
              </a:rPr>
              <a:t>led</a:t>
            </a:r>
            <a:r>
              <a:rPr lang="pt-BR" dirty="0" smtClean="0">
                <a:solidFill>
                  <a:schemeClr val="bg1"/>
                </a:solidFill>
              </a:rPr>
              <a:t> apagado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}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}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059582"/>
            <a:ext cx="694826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>
                <a:solidFill>
                  <a:schemeClr val="bg1"/>
                </a:solidFill>
              </a:rPr>
              <a:t>void</a:t>
            </a:r>
            <a:r>
              <a:rPr lang="pt-BR" sz="1500" dirty="0" smtClean="0">
                <a:solidFill>
                  <a:schemeClr val="bg1"/>
                </a:solidFill>
              </a:rPr>
              <a:t> </a:t>
            </a:r>
            <a:r>
              <a:rPr lang="pt-BR" sz="1500" dirty="0" err="1" smtClean="0">
                <a:solidFill>
                  <a:schemeClr val="bg1"/>
                </a:solidFill>
              </a:rPr>
              <a:t>testaOnOff</a:t>
            </a:r>
            <a:r>
              <a:rPr lang="pt-BR" sz="15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v = PIND &gt;&gt; 7; // Lendo o valor que está mapeado para o botão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</a:t>
            </a:r>
            <a:r>
              <a:rPr lang="pt-BR" sz="1500" dirty="0" err="1" smtClean="0">
                <a:solidFill>
                  <a:schemeClr val="bg1"/>
                </a:solidFill>
              </a:rPr>
              <a:t>if</a:t>
            </a:r>
            <a:r>
              <a:rPr lang="pt-BR" sz="1500" dirty="0" smtClean="0">
                <a:solidFill>
                  <a:schemeClr val="bg1"/>
                </a:solidFill>
              </a:rPr>
              <a:t> (!v) {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</a:t>
            </a:r>
            <a:r>
              <a:rPr lang="pt-BR" sz="1500" dirty="0" err="1" smtClean="0">
                <a:solidFill>
                  <a:schemeClr val="bg1"/>
                </a:solidFill>
              </a:rPr>
              <a:t>if</a:t>
            </a:r>
            <a:r>
              <a:rPr lang="pt-BR" sz="1500" dirty="0" smtClean="0">
                <a:solidFill>
                  <a:schemeClr val="bg1"/>
                </a:solidFill>
              </a:rPr>
              <a:t> (</a:t>
            </a:r>
            <a:r>
              <a:rPr lang="pt-BR" sz="1500" dirty="0" err="1" smtClean="0">
                <a:solidFill>
                  <a:schemeClr val="bg1"/>
                </a:solidFill>
              </a:rPr>
              <a:t>estado_anterior</a:t>
            </a:r>
            <a:r>
              <a:rPr lang="pt-BR" sz="15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</a:t>
            </a:r>
            <a:r>
              <a:rPr lang="pt-BR" sz="1500" dirty="0" err="1" smtClean="0">
                <a:solidFill>
                  <a:schemeClr val="bg1"/>
                </a:solidFill>
              </a:rPr>
              <a:t>if</a:t>
            </a:r>
            <a:r>
              <a:rPr lang="pt-BR" sz="1500" dirty="0" smtClean="0">
                <a:solidFill>
                  <a:schemeClr val="bg1"/>
                </a:solidFill>
              </a:rPr>
              <a:t> (</a:t>
            </a:r>
            <a:r>
              <a:rPr lang="pt-BR" sz="1500" dirty="0" err="1" smtClean="0">
                <a:solidFill>
                  <a:schemeClr val="bg1"/>
                </a:solidFill>
              </a:rPr>
              <a:t>on_off</a:t>
            </a:r>
            <a:r>
              <a:rPr lang="pt-BR" sz="15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  </a:t>
            </a:r>
            <a:r>
              <a:rPr lang="pt-BR" sz="1500" dirty="0" err="1" smtClean="0">
                <a:solidFill>
                  <a:schemeClr val="bg1"/>
                </a:solidFill>
              </a:rPr>
              <a:t>if</a:t>
            </a:r>
            <a:r>
              <a:rPr lang="pt-BR" sz="1500" dirty="0" smtClean="0">
                <a:solidFill>
                  <a:schemeClr val="bg1"/>
                </a:solidFill>
              </a:rPr>
              <a:t> (c &gt;= 125000) {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    </a:t>
            </a:r>
            <a:r>
              <a:rPr lang="pt-BR" sz="1500" dirty="0" err="1" smtClean="0">
                <a:solidFill>
                  <a:schemeClr val="bg1"/>
                </a:solidFill>
              </a:rPr>
              <a:t>on_off</a:t>
            </a:r>
            <a:r>
              <a:rPr lang="pt-BR" sz="1500" dirty="0" smtClean="0">
                <a:solidFill>
                  <a:schemeClr val="bg1"/>
                </a:solidFill>
              </a:rPr>
              <a:t> = !</a:t>
            </a:r>
            <a:r>
              <a:rPr lang="pt-BR" sz="1500" dirty="0" err="1" smtClean="0">
                <a:solidFill>
                  <a:schemeClr val="bg1"/>
                </a:solidFill>
              </a:rPr>
              <a:t>on_off</a:t>
            </a:r>
            <a:r>
              <a:rPr lang="pt-BR" sz="1500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    c = 0;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</a:t>
            </a:r>
            <a:r>
              <a:rPr lang="pt-BR" sz="1500" dirty="0" err="1" smtClean="0">
                <a:solidFill>
                  <a:schemeClr val="bg1"/>
                </a:solidFill>
              </a:rPr>
              <a:t>else</a:t>
            </a:r>
            <a:r>
              <a:rPr lang="pt-BR" sz="15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  </a:t>
            </a:r>
            <a:r>
              <a:rPr lang="pt-BR" sz="1500" dirty="0" err="1" smtClean="0">
                <a:solidFill>
                  <a:schemeClr val="bg1"/>
                </a:solidFill>
              </a:rPr>
              <a:t>on_off</a:t>
            </a:r>
            <a:r>
              <a:rPr lang="pt-BR" sz="1500" dirty="0" smtClean="0">
                <a:solidFill>
                  <a:schemeClr val="bg1"/>
                </a:solidFill>
              </a:rPr>
              <a:t> = !</a:t>
            </a:r>
            <a:r>
              <a:rPr lang="pt-BR" sz="1500" dirty="0" err="1" smtClean="0">
                <a:solidFill>
                  <a:schemeClr val="bg1"/>
                </a:solidFill>
              </a:rPr>
              <a:t>on_off</a:t>
            </a:r>
            <a:r>
              <a:rPr lang="pt-BR" sz="1500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  </a:t>
            </a:r>
            <a:r>
              <a:rPr lang="pt-BR" sz="1500" dirty="0" err="1" smtClean="0">
                <a:solidFill>
                  <a:schemeClr val="bg1"/>
                </a:solidFill>
              </a:rPr>
              <a:t>estado_anterior</a:t>
            </a:r>
            <a:r>
              <a:rPr lang="pt-BR" sz="1500" dirty="0" smtClean="0">
                <a:solidFill>
                  <a:schemeClr val="bg1"/>
                </a:solidFill>
              </a:rPr>
              <a:t> = v;</a:t>
            </a:r>
          </a:p>
          <a:p>
            <a:r>
              <a:rPr lang="pt-BR" sz="1500" dirty="0" smtClean="0">
                <a:solidFill>
                  <a:schemeClr val="bg1"/>
                </a:solidFill>
              </a:rPr>
              <a:t>}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8680" y="281160"/>
            <a:ext cx="6566040" cy="763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3600" dirty="0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5EEC3C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28680" y="1044720"/>
            <a:ext cx="6566040" cy="3817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CaixaDeTexto 3"/>
          <p:cNvSpPr txBox="1">
            <a:spLocks/>
          </p:cNvSpPr>
          <p:nvPr/>
        </p:nvSpPr>
        <p:spPr>
          <a:xfrm>
            <a:off x="2195736" y="1059582"/>
            <a:ext cx="69482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err="1" smtClean="0">
                <a:solidFill>
                  <a:schemeClr val="bg1"/>
                </a:solidFill>
              </a:rPr>
              <a:t>int</a:t>
            </a:r>
            <a:r>
              <a:rPr lang="pt-BR" sz="1700" dirty="0" smtClean="0">
                <a:solidFill>
                  <a:schemeClr val="bg1"/>
                </a:solidFill>
              </a:rPr>
              <a:t> </a:t>
            </a:r>
            <a:r>
              <a:rPr lang="pt-BR" sz="1700" dirty="0" err="1" smtClean="0">
                <a:solidFill>
                  <a:schemeClr val="bg1"/>
                </a:solidFill>
              </a:rPr>
              <a:t>lerAnalogico</a:t>
            </a:r>
            <a:r>
              <a:rPr lang="pt-BR" sz="1700" dirty="0" smtClean="0">
                <a:solidFill>
                  <a:schemeClr val="bg1"/>
                </a:solidFill>
              </a:rPr>
              <a:t>(</a:t>
            </a:r>
            <a:r>
              <a:rPr lang="pt-BR" sz="1700" dirty="0" err="1" smtClean="0">
                <a:solidFill>
                  <a:schemeClr val="bg1"/>
                </a:solidFill>
              </a:rPr>
              <a:t>int</a:t>
            </a:r>
            <a:r>
              <a:rPr lang="pt-BR" sz="1700" dirty="0" smtClean="0">
                <a:solidFill>
                  <a:schemeClr val="bg1"/>
                </a:solidFill>
              </a:rPr>
              <a:t> porta){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ADMUX   = porta;              	// para indicar porta analógica que será usada   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ADMUX  |= (1 &lt;&lt; REFS0);  // usa a voltagem </a:t>
            </a:r>
            <a:r>
              <a:rPr lang="pt-BR" sz="1700" dirty="0" err="1" smtClean="0">
                <a:solidFill>
                  <a:schemeClr val="bg1"/>
                </a:solidFill>
              </a:rPr>
              <a:t>pinada</a:t>
            </a:r>
            <a:r>
              <a:rPr lang="pt-BR" sz="1700" dirty="0" smtClean="0">
                <a:solidFill>
                  <a:schemeClr val="bg1"/>
                </a:solidFill>
              </a:rPr>
              <a:t> como referência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ADCSRA |= (1 &lt;&lt; ADEN);   // habilita o conversor analógico digital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ADCSRA |= (1 &lt;&lt; ADSC);        	// começa a conversão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</a:t>
            </a:r>
            <a:r>
              <a:rPr lang="pt-BR" sz="1700" dirty="0" err="1" smtClean="0">
                <a:solidFill>
                  <a:schemeClr val="bg1"/>
                </a:solidFill>
              </a:rPr>
              <a:t>while</a:t>
            </a:r>
            <a:r>
              <a:rPr lang="pt-BR" sz="1700" dirty="0" smtClean="0">
                <a:solidFill>
                  <a:schemeClr val="bg1"/>
                </a:solidFill>
              </a:rPr>
              <a:t>(ADCSRA &amp; (1 &lt;&lt; ADSC));  	// espera terminar a conversão</a:t>
            </a:r>
          </a:p>
          <a:p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dirty="0" smtClean="0">
                <a:solidFill>
                  <a:schemeClr val="bg1"/>
                </a:solidFill>
              </a:rPr>
              <a:t>  </a:t>
            </a:r>
            <a:r>
              <a:rPr lang="pt-BR" sz="1700" dirty="0" err="1" smtClean="0">
                <a:solidFill>
                  <a:schemeClr val="bg1"/>
                </a:solidFill>
              </a:rPr>
              <a:t>int</a:t>
            </a:r>
            <a:r>
              <a:rPr lang="pt-BR" sz="1700" dirty="0" smtClean="0">
                <a:solidFill>
                  <a:schemeClr val="bg1"/>
                </a:solidFill>
              </a:rPr>
              <a:t> v = ADCL;		// pega os bits menos significativos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v = (ADCH &lt;&lt; 8) + v;   	// soma com os bits mais significativos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  </a:t>
            </a:r>
            <a:r>
              <a:rPr lang="pt-BR" sz="1700" dirty="0" err="1" smtClean="0">
                <a:solidFill>
                  <a:schemeClr val="bg1"/>
                </a:solidFill>
              </a:rPr>
              <a:t>return</a:t>
            </a:r>
            <a:r>
              <a:rPr lang="pt-BR" sz="1700" dirty="0" smtClean="0">
                <a:solidFill>
                  <a:schemeClr val="bg1"/>
                </a:solidFill>
              </a:rPr>
              <a:t> v;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}</a:t>
            </a:r>
            <a:endParaRPr lang="pt-BR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481</Words>
  <Application>Microsoft Office PowerPoint</Application>
  <PresentationFormat>Apresentação na tela (16:9)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Rafael</cp:lastModifiedBy>
  <cp:revision>20</cp:revision>
  <dcterms:modified xsi:type="dcterms:W3CDTF">2018-10-17T05:48:35Z</dcterms:modified>
</cp:coreProperties>
</file>