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797675" cy="9926638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86486" autoAdjust="0"/>
  </p:normalViewPr>
  <p:slideViewPr>
    <p:cSldViewPr>
      <p:cViewPr varScale="1">
        <p:scale>
          <a:sx n="115" d="100"/>
          <a:sy n="115" d="100"/>
        </p:scale>
        <p:origin x="-56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8ED9-4B5D-432E-B8BD-3B3E334BB77A}" type="datetimeFigureOut">
              <a:rPr lang="et-EE" smtClean="0"/>
              <a:pPr/>
              <a:t>21.09.2019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t.peakonto@gmail.com" TargetMode="External"/><Relationship Id="rId2" Type="http://schemas.openxmlformats.org/officeDocument/2006/relationships/hyperlink" Target="file:///C:\quadratic_surface_ggb\tonu@tlu.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bb56r6hr" TargetMode="External"/><Relationship Id="rId2" Type="http://schemas.openxmlformats.org/officeDocument/2006/relationships/hyperlink" Target="https://www.geogebra.org/m/ehd8ff4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t-tondilt/Constructing-Quadratic-Surface-with-Nine-Points-in-GeoGebr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ConicSe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Constructing </a:t>
            </a:r>
            <a:r>
              <a:rPr lang="en-GB" b="1" dirty="0"/>
              <a:t>Quadratic Surface with Nine Points in </a:t>
            </a:r>
            <a:r>
              <a:rPr lang="en-GB" b="1" dirty="0" err="1"/>
              <a:t>GeoGebra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291830"/>
            <a:ext cx="7776864" cy="93727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err="1"/>
              <a:t>Tõnu</a:t>
            </a:r>
            <a:r>
              <a:rPr lang="en-GB" sz="2400" dirty="0"/>
              <a:t> </a:t>
            </a:r>
            <a:r>
              <a:rPr lang="en-GB" sz="2400" dirty="0" err="1" smtClean="0"/>
              <a:t>Tõnso</a:t>
            </a:r>
            <a:r>
              <a:rPr lang="et-EE" sz="2400" dirty="0" smtClean="0"/>
              <a:t>,</a:t>
            </a:r>
            <a:r>
              <a:rPr lang="en-GB" sz="2400" dirty="0" smtClean="0"/>
              <a:t> </a:t>
            </a:r>
            <a:r>
              <a:rPr lang="en-GB" sz="2400" dirty="0"/>
              <a:t>Tallinn University, lecturer, </a:t>
            </a:r>
            <a:r>
              <a:rPr lang="en-GB" sz="2400" u="sng" dirty="0">
                <a:hlinkClick r:id="rId2"/>
              </a:rPr>
              <a:t>tonu@tlu.ee</a:t>
            </a:r>
            <a:endParaRPr lang="et-EE" sz="2400" dirty="0"/>
          </a:p>
          <a:p>
            <a:r>
              <a:rPr lang="en-GB" sz="2400" dirty="0" err="1"/>
              <a:t>Rando</a:t>
            </a:r>
            <a:r>
              <a:rPr lang="en-GB" sz="2400" dirty="0"/>
              <a:t> </a:t>
            </a:r>
            <a:r>
              <a:rPr lang="en-GB" sz="2400" dirty="0" err="1"/>
              <a:t>Tõnso</a:t>
            </a:r>
            <a:r>
              <a:rPr lang="en-GB" sz="2400" dirty="0"/>
              <a:t>, University of </a:t>
            </a:r>
            <a:r>
              <a:rPr lang="en-GB" sz="2400" dirty="0" err="1"/>
              <a:t>Tartu</a:t>
            </a:r>
            <a:r>
              <a:rPr lang="en-GB" sz="2400" dirty="0"/>
              <a:t>, IT student, </a:t>
            </a:r>
            <a:r>
              <a:rPr lang="en-GB" sz="2400" u="sng" dirty="0">
                <a:hlinkClick r:id="rId3"/>
              </a:rPr>
              <a:t>rt.peakonto@gmail.com</a:t>
            </a:r>
            <a:endParaRPr lang="et-EE" sz="2400" dirty="0"/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Testing possibilities and limits of GeoGebra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771550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The 10</a:t>
            </a:r>
            <a:r>
              <a:rPr lang="en-GB" baseline="30000" dirty="0" smtClean="0"/>
              <a:t>th</a:t>
            </a:r>
            <a:r>
              <a:rPr lang="en-GB" dirty="0" smtClean="0"/>
              <a:t> order determinant is a sum of up to</a:t>
            </a:r>
            <a:r>
              <a:rPr lang="et-EE" dirty="0" smtClean="0"/>
              <a:t> 10!</a:t>
            </a:r>
            <a:r>
              <a:rPr lang="en-GB" dirty="0" smtClean="0"/>
              <a:t> =</a:t>
            </a:r>
            <a:r>
              <a:rPr lang="et-EE" dirty="0" smtClean="0"/>
              <a:t> </a:t>
            </a:r>
            <a:r>
              <a:rPr lang="en-GB" dirty="0" smtClean="0"/>
              <a:t>3628800 terms, each term being a product of nine numbers and one monomial from the first row. </a:t>
            </a:r>
            <a:endParaRPr lang="et-EE" dirty="0" smtClean="0"/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Computing the 10</a:t>
            </a:r>
            <a:r>
              <a:rPr lang="en-GB" baseline="30000" dirty="0" smtClean="0"/>
              <a:t>th</a:t>
            </a:r>
            <a:r>
              <a:rPr lang="en-GB" dirty="0" smtClean="0"/>
              <a:t> order determinant, simplifying the obtained expression and creating a 3D image of the 2</a:t>
            </a:r>
            <a:r>
              <a:rPr lang="en-GB" baseline="30000" dirty="0" smtClean="0"/>
              <a:t>nd</a:t>
            </a:r>
            <a:r>
              <a:rPr lang="en-GB" dirty="0" smtClean="0"/>
              <a:t> order surface </a:t>
            </a:r>
            <a:r>
              <a:rPr lang="et-EE" dirty="0" smtClean="0"/>
              <a:t>are usually complicated tasks.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Some computer algebra systems can do </a:t>
            </a:r>
            <a:r>
              <a:rPr lang="et-EE" dirty="0" smtClean="0"/>
              <a:t>these things</a:t>
            </a:r>
            <a:r>
              <a:rPr lang="en-GB" dirty="0" smtClean="0"/>
              <a:t>. Our interest was to examine if </a:t>
            </a:r>
            <a:r>
              <a:rPr lang="en-GB" dirty="0" err="1" smtClean="0"/>
              <a:t>GeoGebra</a:t>
            </a:r>
            <a:r>
              <a:rPr lang="en-GB" dirty="0" smtClean="0"/>
              <a:t> can do </a:t>
            </a:r>
            <a:r>
              <a:rPr lang="et-EE" dirty="0" smtClean="0"/>
              <a:t>it</a:t>
            </a:r>
            <a:r>
              <a:rPr lang="en-GB" dirty="0" smtClean="0"/>
              <a:t>. The answer is yes; however, certain problems appeared as well.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t-EE" dirty="0" smtClean="0"/>
              <a:t>Our demonstration: </a:t>
            </a:r>
            <a:r>
              <a:rPr lang="et-EE" dirty="0" smtClean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www.geogebra.org/m/ehd8ff4q</a:t>
            </a:r>
            <a:endParaRPr lang="et-EE" dirty="0" smtClean="0"/>
          </a:p>
          <a:p>
            <a:pPr>
              <a:buNone/>
            </a:pPr>
            <a:r>
              <a:rPr lang="et-EE" dirty="0" smtClean="0"/>
              <a:t>Our demonstration + examples: </a:t>
            </a:r>
            <a:r>
              <a:rPr lang="et-EE" dirty="0" smtClean="0">
                <a:hlinkClick r:id="rId3"/>
              </a:rPr>
              <a:t>https://</a:t>
            </a:r>
            <a:r>
              <a:rPr lang="et-EE" dirty="0" smtClean="0">
                <a:hlinkClick r:id="rId3"/>
              </a:rPr>
              <a:t>www.geogebra.org/m/bb56r6hr</a:t>
            </a:r>
            <a:endParaRPr lang="et-EE" dirty="0" smtClean="0"/>
          </a:p>
          <a:p>
            <a:pPr>
              <a:buNone/>
            </a:pPr>
            <a:r>
              <a:rPr lang="et-EE" smtClean="0"/>
              <a:t>A folder containing all materials: </a:t>
            </a:r>
            <a:r>
              <a:rPr lang="et-EE" smtClean="0">
                <a:hlinkClick r:id="rId4"/>
              </a:rPr>
              <a:t>https</a:t>
            </a:r>
            <a:r>
              <a:rPr lang="et-EE" smtClean="0">
                <a:hlinkClick r:id="rId4"/>
              </a:rPr>
              <a:t>://</a:t>
            </a:r>
            <a:r>
              <a:rPr lang="et-EE" smtClean="0">
                <a:hlinkClick r:id="rId4"/>
              </a:rPr>
              <a:t>github.com/rt-tondilt/Constructing-Quadratic-Surface-with-Nine-Points-in-GeoGebra</a:t>
            </a:r>
            <a:endParaRPr lang="et-EE" smtClean="0"/>
          </a:p>
          <a:p>
            <a:pPr>
              <a:buNone/>
            </a:pPr>
            <a:endParaRPr lang="et-EE" dirty="0" smtClean="0"/>
          </a:p>
          <a:p>
            <a:pPr>
              <a:buNone/>
            </a:pPr>
            <a:endParaRPr lang="et-E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576064"/>
          </a:xfrm>
        </p:spPr>
        <p:txBody>
          <a:bodyPr>
            <a:normAutofit/>
          </a:bodyPr>
          <a:lstStyle/>
          <a:p>
            <a:r>
              <a:rPr lang="et-EE" sz="2200" b="1" dirty="0" smtClean="0"/>
              <a:t>T</a:t>
            </a:r>
            <a:r>
              <a:rPr lang="en-GB" sz="2200" b="1" dirty="0" err="1" smtClean="0"/>
              <a:t>ool</a:t>
            </a:r>
            <a:r>
              <a:rPr lang="en-GB" sz="2200" b="1" dirty="0" smtClean="0"/>
              <a:t> </a:t>
            </a:r>
            <a:r>
              <a:rPr lang="en-GB" sz="2200" b="1" dirty="0"/>
              <a:t>for conic passing through 5 points: </a:t>
            </a:r>
            <a:endParaRPr lang="et-EE" sz="2200" b="1" dirty="0"/>
          </a:p>
        </p:txBody>
      </p:sp>
      <p:pic>
        <p:nvPicPr>
          <p:cNvPr id="4" name="Content Placeholder 3" descr="GeoGebra5punk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99542"/>
            <a:ext cx="7864938" cy="4106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157592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</a:rPr>
              <a:t>onic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section is a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 quadratic curve,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 which has general form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363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The coefficients in (1) cannot all be zero.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we know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which coefficient is nonzero, then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we can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divide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all coefficients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by it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reduce the number of unknown coefficients to five. 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99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Thus, five points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GB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GB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are sufficient to uniquely determine a conic.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1982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Substituing these points into conics equation, we get 5 equations: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131590"/>
            <a:ext cx="6971048" cy="32038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15592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Equation (1) and five equations (2) form a homogeneous system of six equations in six variables: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795886"/>
            <a:ext cx="7908571" cy="335238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157592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Homogeneous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system of six equations in six 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unknowns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131590"/>
            <a:ext cx="4714875" cy="206692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39552" y="357986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Since the solution vector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 = (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must be non-zero,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the determinant of the coefficient matrix must be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771550"/>
            <a:ext cx="4981575" cy="20669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1560" y="300379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 Math" pitchFamily="18" charset="0"/>
                <a:ea typeface="Cambria Math" pitchFamily="18" charset="0"/>
              </a:rPr>
              <a:t>This is </a:t>
            </a:r>
            <a:r>
              <a:rPr lang="en-GB" sz="2000" i="1" dirty="0">
                <a:latin typeface="Cambria Math" pitchFamily="18" charset="0"/>
                <a:ea typeface="Cambria Math" pitchFamily="18" charset="0"/>
              </a:rPr>
              <a:t>equation for conic passing through 5 points</a:t>
            </a:r>
            <a:r>
              <a:rPr lang="en-GB" sz="2000" dirty="0">
                <a:latin typeface="Cambria Math" pitchFamily="18" charset="0"/>
                <a:ea typeface="Cambria Math" pitchFamily="18" charset="0"/>
              </a:rPr>
              <a:t>. </a:t>
            </a:r>
            <a:endParaRPr lang="et-EE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50785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Formula (3)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is well-known and can be found in web </a:t>
            </a:r>
            <a:r>
              <a:rPr lang="en-GB" dirty="0" err="1" smtClean="0">
                <a:latin typeface="Cambria Math" pitchFamily="18" charset="0"/>
                <a:ea typeface="Cambria Math" pitchFamily="18" charset="0"/>
              </a:rPr>
              <a:t>encyclopedia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dirty="0" err="1" smtClean="0">
                <a:latin typeface="Cambria Math" pitchFamily="18" charset="0"/>
                <a:ea typeface="Cambria Math" pitchFamily="18" charset="0"/>
              </a:rPr>
              <a:t>MathWorld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t-EE" dirty="0" smtClean="0">
                <a:latin typeface="Cambria Math" pitchFamily="18" charset="0"/>
                <a:ea typeface="Cambria Math" pitchFamily="18" charset="0"/>
                <a:hlinkClick r:id="rId3"/>
              </a:rPr>
              <a:t>http://mathworld.wolfram.com/ConicSection.html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352928" cy="648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Cambria Math" pitchFamily="18" charset="0"/>
                <a:ea typeface="Cambria Math" pitchFamily="18" charset="0"/>
              </a:rPr>
              <a:t>The general equation for a quadratic surface (also called quadric) is a quadratic equation in three variables involving ten coefficients: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5167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The coefficients in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(4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cannot all be 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we know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which coefficient is nonzero, then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we can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divide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all coefficients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by it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reduce the number of unknown coefficients to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nine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. </a:t>
            </a:r>
            <a:endParaRPr lang="et-EE" dirty="0" smtClean="0">
              <a:latin typeface="Cambria Math" pitchFamily="18" charset="0"/>
              <a:ea typeface="Cambria Math" pitchFamily="18" charset="0"/>
            </a:endParaRPr>
          </a:p>
          <a:p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85978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Nine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points 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GB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GB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are sufficient to uniquely determine a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quadric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9548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29994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Equation (4) and nine equtions (5) form a homogeneous system of ten equations in ten variables.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579862"/>
            <a:ext cx="7469524" cy="324762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939902"/>
            <a:ext cx="6657619" cy="324762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491630"/>
            <a:ext cx="7420954" cy="335238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7"/>
            <a:ext cx="7643192" cy="432048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 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7534"/>
            <a:ext cx="8157592" cy="3600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Homogeneous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system of 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ten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equations in 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ten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unknowns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2" name="TextBox 21"/>
          <p:cNvSpPr txBox="1"/>
          <p:nvPr/>
        </p:nvSpPr>
        <p:spPr>
          <a:xfrm>
            <a:off x="539552" y="429994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Since the solution vector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 = (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 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) must be non-zero,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the determinant of the coefficient matrix must be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4" y="987575"/>
            <a:ext cx="5605238" cy="309352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points: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" name="TextBox 16"/>
          <p:cNvSpPr txBox="1"/>
          <p:nvPr/>
        </p:nvSpPr>
        <p:spPr>
          <a:xfrm>
            <a:off x="611560" y="444395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This is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equation for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quadratic surface p</a:t>
            </a:r>
            <a:r>
              <a:rPr lang="en-GB" i="1" dirty="0" err="1" smtClean="0">
                <a:latin typeface="Cambria Math" pitchFamily="18" charset="0"/>
                <a:ea typeface="Cambria Math" pitchFamily="18" charset="0"/>
              </a:rPr>
              <a:t>assing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through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points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. 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3" y="915566"/>
            <a:ext cx="5866667" cy="332190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24936" cy="432048"/>
          </a:xfrm>
        </p:spPr>
        <p:txBody>
          <a:bodyPr>
            <a:noAutofit/>
          </a:bodyPr>
          <a:lstStyle/>
          <a:p>
            <a:pPr algn="l"/>
            <a:r>
              <a:rPr lang="et-EE" sz="2400" b="1" dirty="0" smtClean="0"/>
              <a:t>Do </a:t>
            </a:r>
            <a:r>
              <a:rPr lang="en-GB" sz="2400" b="1" dirty="0" smtClean="0"/>
              <a:t>arbitrary 9 points determine </a:t>
            </a:r>
            <a:r>
              <a:rPr lang="et-EE" sz="2400" b="1" dirty="0" smtClean="0"/>
              <a:t>a quadric?</a:t>
            </a:r>
            <a:endParaRPr lang="et-EE" sz="24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77155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arbitrary 5 points on plane determine unique conic section?</a:t>
            </a:r>
            <a:endParaRPr lang="et-EE" dirty="0" smtClean="0"/>
          </a:p>
          <a:p>
            <a:r>
              <a:rPr lang="et-EE" dirty="0" smtClean="0"/>
              <a:t>Do </a:t>
            </a:r>
            <a:r>
              <a:rPr lang="en-GB" dirty="0" smtClean="0"/>
              <a:t>arbitrary 9 points in space determine </a:t>
            </a:r>
            <a:r>
              <a:rPr lang="en-GB" dirty="0" err="1" smtClean="0"/>
              <a:t>uni</a:t>
            </a:r>
            <a:r>
              <a:rPr lang="et-EE" dirty="0" smtClean="0"/>
              <a:t>q</a:t>
            </a:r>
            <a:r>
              <a:rPr lang="en-GB" dirty="0" smtClean="0"/>
              <a:t>u</a:t>
            </a:r>
            <a:r>
              <a:rPr lang="et-EE" dirty="0" smtClean="0"/>
              <a:t>e quadratic surface?</a:t>
            </a:r>
            <a:endParaRPr lang="et-EE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41962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answer to both questions is negative.</a:t>
            </a:r>
            <a:endParaRPr lang="et-EE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185167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</a:t>
            </a:r>
            <a:r>
              <a:rPr lang="et-EE" dirty="0" smtClean="0"/>
              <a:t>there are</a:t>
            </a:r>
            <a:r>
              <a:rPr lang="en-US" dirty="0" smtClean="0"/>
              <a:t> 5 points on the plane such that arbitrary 4 points of them are not located on a straight line. Then there exists exactly one conic section, passing through all 5 points.</a:t>
            </a:r>
            <a:endParaRPr lang="et-EE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393990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Both statements are given in </a:t>
            </a:r>
            <a:r>
              <a:rPr lang="et-EE" dirty="0" smtClean="0"/>
              <a:t>estonian </a:t>
            </a:r>
            <a:r>
              <a:rPr lang="en-GB" dirty="0" smtClean="0"/>
              <a:t>analytic geometry textbook [</a:t>
            </a:r>
            <a:r>
              <a:rPr lang="en-GB" dirty="0" err="1" smtClean="0"/>
              <a:t>Lumiste</a:t>
            </a:r>
            <a:r>
              <a:rPr lang="en-GB" dirty="0" smtClean="0"/>
              <a:t>, </a:t>
            </a:r>
            <a:r>
              <a:rPr lang="en-GB" dirty="0" err="1" smtClean="0"/>
              <a:t>Ariva</a:t>
            </a:r>
            <a:r>
              <a:rPr lang="en-GB" dirty="0" smtClean="0"/>
              <a:t>, </a:t>
            </a:r>
            <a:r>
              <a:rPr lang="en-GB" dirty="0" err="1" smtClean="0"/>
              <a:t>Analüütiline</a:t>
            </a:r>
            <a:r>
              <a:rPr lang="en-GB" dirty="0" smtClean="0"/>
              <a:t> </a:t>
            </a:r>
            <a:r>
              <a:rPr lang="en-GB" dirty="0" err="1" smtClean="0"/>
              <a:t>Geomeetria</a:t>
            </a:r>
            <a:r>
              <a:rPr lang="en-GB" dirty="0" smtClean="0"/>
              <a:t>, p 397-398], first of them is also proved there.</a:t>
            </a:r>
            <a:endParaRPr lang="et-EE" dirty="0"/>
          </a:p>
        </p:txBody>
      </p:sp>
      <p:sp>
        <p:nvSpPr>
          <p:cNvPr id="17" name="Rectangle 16"/>
          <p:cNvSpPr/>
          <p:nvPr/>
        </p:nvSpPr>
        <p:spPr>
          <a:xfrm>
            <a:off x="467544" y="293179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Assume </a:t>
            </a:r>
            <a:r>
              <a:rPr lang="et-EE" dirty="0" smtClean="0"/>
              <a:t>there are</a:t>
            </a:r>
            <a:r>
              <a:rPr lang="en-US" dirty="0" smtClean="0"/>
              <a:t> 9 points in</a:t>
            </a:r>
            <a:r>
              <a:rPr lang="et-EE" dirty="0" smtClean="0"/>
              <a:t> the</a:t>
            </a:r>
            <a:r>
              <a:rPr lang="en-US" dirty="0" smtClean="0"/>
              <a:t> space such that </a:t>
            </a:r>
            <a:r>
              <a:rPr lang="en-US" i="1" dirty="0" smtClean="0"/>
              <a:t>k</a:t>
            </a:r>
            <a:r>
              <a:rPr lang="en-US" dirty="0" smtClean="0"/>
              <a:t> points are not located on one plane while remaining 9-</a:t>
            </a:r>
            <a:r>
              <a:rPr lang="en-US" i="1" dirty="0" smtClean="0"/>
              <a:t>k</a:t>
            </a:r>
            <a:r>
              <a:rPr lang="en-US" dirty="0" smtClean="0"/>
              <a:t> points lie on the straight line. Then there exists exactly one second order surface, passing through all 9 points.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  <p:bldP spid="2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775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Constructing Quadratic Surface with Nine Points in GeoGebra</vt:lpstr>
      <vt:lpstr>Tool for conic passing through 5 points: </vt:lpstr>
      <vt:lpstr>Equation of conic passing through 5 points:</vt:lpstr>
      <vt:lpstr>Equation of conic passing through 5 points:</vt:lpstr>
      <vt:lpstr>Equation of conic passing through 5 points:</vt:lpstr>
      <vt:lpstr>Equation of quadratic surface passing through 9 points:</vt:lpstr>
      <vt:lpstr>Equation of quadratic surface passing through 9 points :</vt:lpstr>
      <vt:lpstr>Equation of quadratic surface passing through 9 points:</vt:lpstr>
      <vt:lpstr>Do arbitrary 9 points determine a quadric?</vt:lpstr>
      <vt:lpstr>Testing possibilities and limits of GeoGebra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Quadratic Surface with Nine Points in GeoGebra</dc:title>
  <dc:creator>Kasutaja</dc:creator>
  <cp:lastModifiedBy>Rando</cp:lastModifiedBy>
  <cp:revision>58</cp:revision>
  <dcterms:created xsi:type="dcterms:W3CDTF">2019-09-19T11:06:12Z</dcterms:created>
  <dcterms:modified xsi:type="dcterms:W3CDTF">2019-09-20T22:04:25Z</dcterms:modified>
</cp:coreProperties>
</file>