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797675" cy="9926638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9" autoAdjust="0"/>
    <p:restoredTop sz="86486" autoAdjust="0"/>
  </p:normalViewPr>
  <p:slideViewPr>
    <p:cSldViewPr>
      <p:cViewPr varScale="1">
        <p:scale>
          <a:sx n="85" d="100"/>
          <a:sy n="85" d="100"/>
        </p:scale>
        <p:origin x="-62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20.09.2019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20.09.2019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20.09.2019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20.09.2019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20.09.2019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20.09.2019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20.09.2019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20.09.2019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20.09.2019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20.09.2019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8ED9-4B5D-432E-B8BD-3B3E334BB77A}" type="datetimeFigureOut">
              <a:rPr lang="et-EE" smtClean="0"/>
              <a:pPr/>
              <a:t>20.09.2019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D8ED9-4B5D-432E-B8BD-3B3E334BB77A}" type="datetimeFigureOut">
              <a:rPr lang="et-EE" smtClean="0"/>
              <a:pPr/>
              <a:t>20.09.2019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2395F-47CA-4787-AF72-3052CBF3EC22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t.peakonto@gmail.com" TargetMode="External"/><Relationship Id="rId2" Type="http://schemas.openxmlformats.org/officeDocument/2006/relationships/hyperlink" Target="file:///C:\quadratic_surface_ggb\tonu@tlu.e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ConicSec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Constructing </a:t>
            </a:r>
            <a:r>
              <a:rPr lang="en-GB" b="1" dirty="0"/>
              <a:t>Quadratic Surface with Nine Points in </a:t>
            </a:r>
            <a:r>
              <a:rPr lang="en-GB" b="1" dirty="0" err="1"/>
              <a:t>GeoGebra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291830"/>
            <a:ext cx="7776864" cy="937270"/>
          </a:xfrm>
        </p:spPr>
        <p:txBody>
          <a:bodyPr>
            <a:normAutofit fontScale="85000" lnSpcReduction="10000"/>
          </a:bodyPr>
          <a:lstStyle/>
          <a:p>
            <a:r>
              <a:rPr lang="en-GB" sz="2400" dirty="0" err="1"/>
              <a:t>Tõnu</a:t>
            </a:r>
            <a:r>
              <a:rPr lang="en-GB" sz="2400" dirty="0"/>
              <a:t> </a:t>
            </a:r>
            <a:r>
              <a:rPr lang="en-GB" sz="2400" dirty="0" err="1" smtClean="0"/>
              <a:t>Tõnso</a:t>
            </a:r>
            <a:r>
              <a:rPr lang="et-EE" sz="2400" dirty="0" smtClean="0"/>
              <a:t>,</a:t>
            </a:r>
            <a:r>
              <a:rPr lang="en-GB" sz="2400" dirty="0" smtClean="0"/>
              <a:t> </a:t>
            </a:r>
            <a:r>
              <a:rPr lang="en-GB" sz="2400" dirty="0"/>
              <a:t>Tallinn University, lecturer, </a:t>
            </a:r>
            <a:r>
              <a:rPr lang="en-GB" sz="2400" u="sng" dirty="0">
                <a:hlinkClick r:id="rId2"/>
              </a:rPr>
              <a:t>tonu@tlu.ee</a:t>
            </a:r>
            <a:endParaRPr lang="et-EE" sz="2400" dirty="0"/>
          </a:p>
          <a:p>
            <a:r>
              <a:rPr lang="en-GB" sz="2400" dirty="0" err="1"/>
              <a:t>Rando</a:t>
            </a:r>
            <a:r>
              <a:rPr lang="en-GB" sz="2400" dirty="0"/>
              <a:t> </a:t>
            </a:r>
            <a:r>
              <a:rPr lang="en-GB" sz="2400" dirty="0" err="1"/>
              <a:t>Tõnso</a:t>
            </a:r>
            <a:r>
              <a:rPr lang="en-GB" sz="2400" dirty="0"/>
              <a:t>, University of </a:t>
            </a:r>
            <a:r>
              <a:rPr lang="en-GB" sz="2400" dirty="0" err="1"/>
              <a:t>Tartu</a:t>
            </a:r>
            <a:r>
              <a:rPr lang="en-GB" sz="2400" dirty="0"/>
              <a:t>, IT student, </a:t>
            </a:r>
            <a:r>
              <a:rPr lang="en-GB" sz="2400" u="sng" dirty="0">
                <a:hlinkClick r:id="rId3"/>
              </a:rPr>
              <a:t>rt.peakonto@gmail.com</a:t>
            </a:r>
            <a:endParaRPr lang="et-EE" sz="2400" dirty="0"/>
          </a:p>
          <a:p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43192" cy="493563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Testing possibilities and limits of GeoGebra</a:t>
            </a:r>
            <a:endParaRPr lang="et-EE" sz="22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609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771550"/>
            <a:ext cx="8064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GB" dirty="0" smtClean="0"/>
              <a:t>The 10</a:t>
            </a:r>
            <a:r>
              <a:rPr lang="en-GB" baseline="30000" dirty="0" smtClean="0"/>
              <a:t>th</a:t>
            </a:r>
            <a:r>
              <a:rPr lang="en-GB" dirty="0" smtClean="0"/>
              <a:t> order determinant is a sum of up to</a:t>
            </a:r>
            <a:r>
              <a:rPr lang="et-EE" dirty="0" smtClean="0"/>
              <a:t> 10!</a:t>
            </a:r>
            <a:r>
              <a:rPr lang="en-GB" dirty="0" smtClean="0"/>
              <a:t> =</a:t>
            </a:r>
            <a:r>
              <a:rPr lang="et-EE" dirty="0" smtClean="0"/>
              <a:t> </a:t>
            </a:r>
            <a:r>
              <a:rPr lang="en-GB" dirty="0" smtClean="0"/>
              <a:t>3628800 terms, each term being a product of nine numbers and one monomial from the first row. </a:t>
            </a:r>
            <a:endParaRPr lang="et-EE" dirty="0" smtClean="0"/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GB" dirty="0" smtClean="0"/>
              <a:t>Computing the 10</a:t>
            </a:r>
            <a:r>
              <a:rPr lang="en-GB" baseline="30000" dirty="0" smtClean="0"/>
              <a:t>th</a:t>
            </a:r>
            <a:r>
              <a:rPr lang="en-GB" dirty="0" smtClean="0"/>
              <a:t> order determinant, simplifying the obtained expression and creating a 3D image of the 2</a:t>
            </a:r>
            <a:r>
              <a:rPr lang="en-GB" baseline="30000" dirty="0" smtClean="0"/>
              <a:t>nd</a:t>
            </a:r>
            <a:r>
              <a:rPr lang="en-GB" dirty="0" smtClean="0"/>
              <a:t> order surface </a:t>
            </a:r>
            <a:r>
              <a:rPr lang="et-EE" dirty="0" smtClean="0"/>
              <a:t>are usually complicated tasks.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GB" dirty="0" smtClean="0"/>
              <a:t>Some computer algebra systems can do </a:t>
            </a:r>
            <a:r>
              <a:rPr lang="et-EE" dirty="0" smtClean="0"/>
              <a:t>these things</a:t>
            </a:r>
            <a:r>
              <a:rPr lang="en-GB" dirty="0" smtClean="0"/>
              <a:t>. Our interest was to examine if </a:t>
            </a:r>
            <a:r>
              <a:rPr lang="en-GB" dirty="0" err="1" smtClean="0"/>
              <a:t>GeoGebra</a:t>
            </a:r>
            <a:r>
              <a:rPr lang="en-GB" dirty="0" smtClean="0"/>
              <a:t> can do </a:t>
            </a:r>
            <a:r>
              <a:rPr lang="et-EE" dirty="0" smtClean="0"/>
              <a:t>it</a:t>
            </a:r>
            <a:r>
              <a:rPr lang="en-GB" dirty="0" smtClean="0"/>
              <a:t>. The answer is yes; however, certain problems appeared as well.</a:t>
            </a:r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576064"/>
          </a:xfrm>
        </p:spPr>
        <p:txBody>
          <a:bodyPr>
            <a:normAutofit/>
          </a:bodyPr>
          <a:lstStyle/>
          <a:p>
            <a:r>
              <a:rPr lang="et-EE" sz="2200" b="1" dirty="0" smtClean="0"/>
              <a:t>T</a:t>
            </a:r>
            <a:r>
              <a:rPr lang="en-GB" sz="2200" b="1" dirty="0" err="1" smtClean="0"/>
              <a:t>ool</a:t>
            </a:r>
            <a:r>
              <a:rPr lang="en-GB" sz="2200" b="1" dirty="0" smtClean="0"/>
              <a:t> </a:t>
            </a:r>
            <a:r>
              <a:rPr lang="en-GB" sz="2200" b="1" dirty="0"/>
              <a:t>for conic passing through 5 points: </a:t>
            </a:r>
            <a:endParaRPr lang="et-EE" sz="2200" b="1" dirty="0"/>
          </a:p>
        </p:txBody>
      </p:sp>
      <p:pic>
        <p:nvPicPr>
          <p:cNvPr id="4" name="Content Placeholder 3" descr="GeoGebra5punkt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699542"/>
            <a:ext cx="7864938" cy="41062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43192" cy="493563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Equation of conic passing through 5 points:</a:t>
            </a:r>
            <a:endParaRPr lang="et-EE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9542"/>
            <a:ext cx="8157592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800" dirty="0" err="1" smtClean="0">
                <a:latin typeface="Cambria Math" pitchFamily="18" charset="0"/>
                <a:ea typeface="Cambria Math" pitchFamily="18" charset="0"/>
              </a:rPr>
              <a:t>onic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section is a</a:t>
            </a: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 quadratic curve,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 which has general form</a:t>
            </a:r>
            <a:endParaRPr lang="et-EE" sz="18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6363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mbria Math" pitchFamily="18" charset="0"/>
                <a:ea typeface="Cambria Math" pitchFamily="18" charset="0"/>
              </a:rPr>
              <a:t>The coefficients in (1) cannot all be zero.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If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we know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which coefficient is nonzero, then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we can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divide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all coefficients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by it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and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reduce the number of unknown coefficients to five. 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9974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mbria Math" pitchFamily="18" charset="0"/>
                <a:ea typeface="Cambria Math" pitchFamily="18" charset="0"/>
              </a:rPr>
              <a:t>Thus, five points </a:t>
            </a:r>
            <a:r>
              <a:rPr lang="en-GB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GB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GB" dirty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GB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 and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 are sufficient to uniquely determine a conic.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21982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Cambria Math" pitchFamily="18" charset="0"/>
                <a:ea typeface="Cambria Math" pitchFamily="18" charset="0"/>
              </a:rPr>
              <a:t>Substituing these points into conics equation, we get 5 equations: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131590"/>
            <a:ext cx="6971048" cy="32038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415592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Cambria Math" pitchFamily="18" charset="0"/>
                <a:ea typeface="Cambria Math" pitchFamily="18" charset="0"/>
              </a:rPr>
              <a:t>Equation (1) and five equations (2) form a homogeneous system of six equations in six variables: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3795886"/>
            <a:ext cx="7908571" cy="335238"/>
          </a:xfrm>
          <a:prstGeom prst="rect">
            <a:avLst/>
          </a:prstGeom>
          <a:noFill/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720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43192" cy="493563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Equation of conic passing through 5 points:</a:t>
            </a:r>
            <a:endParaRPr lang="et-EE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9542"/>
            <a:ext cx="8157592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Homogeneous</a:t>
            </a:r>
            <a:r>
              <a:rPr lang="en-GB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sz="1800" dirty="0">
                <a:latin typeface="Cambria Math" pitchFamily="18" charset="0"/>
                <a:ea typeface="Cambria Math" pitchFamily="18" charset="0"/>
              </a:rPr>
              <a:t>system of six equations in six </a:t>
            </a:r>
            <a:r>
              <a:rPr lang="en-GB" sz="1800" dirty="0" smtClean="0">
                <a:latin typeface="Cambria Math" pitchFamily="18" charset="0"/>
                <a:ea typeface="Cambria Math" pitchFamily="18" charset="0"/>
              </a:rPr>
              <a:t>unknowns</a:t>
            </a: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t-EE" sz="18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131590"/>
            <a:ext cx="4714875" cy="2066925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39552" y="357986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itchFamily="18" charset="0"/>
                <a:ea typeface="Cambria Math" pitchFamily="18" charset="0"/>
              </a:rPr>
              <a:t>Since the solution vector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 = (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must be non-zero, </a:t>
            </a:r>
            <a:r>
              <a:rPr lang="en-GB" dirty="0">
                <a:latin typeface="Cambria Math" pitchFamily="18" charset="0"/>
                <a:ea typeface="Cambria Math" pitchFamily="18" charset="0"/>
              </a:rPr>
              <a:t>the determinant of the coefficient matrix must be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zero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43192" cy="493563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Equation of conic passing through 5 points:</a:t>
            </a:r>
            <a:endParaRPr lang="et-EE" sz="22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771550"/>
            <a:ext cx="4981575" cy="206692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11560" y="3003798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 Math" pitchFamily="18" charset="0"/>
                <a:ea typeface="Cambria Math" pitchFamily="18" charset="0"/>
              </a:rPr>
              <a:t>This is </a:t>
            </a:r>
            <a:r>
              <a:rPr lang="en-GB" sz="2000" i="1" dirty="0">
                <a:latin typeface="Cambria Math" pitchFamily="18" charset="0"/>
                <a:ea typeface="Cambria Math" pitchFamily="18" charset="0"/>
              </a:rPr>
              <a:t>equation for conic passing through 5 points</a:t>
            </a:r>
            <a:r>
              <a:rPr lang="en-GB" sz="2000" dirty="0">
                <a:latin typeface="Cambria Math" pitchFamily="18" charset="0"/>
                <a:ea typeface="Cambria Math" pitchFamily="18" charset="0"/>
              </a:rPr>
              <a:t>. </a:t>
            </a:r>
            <a:endParaRPr lang="et-EE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350785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Cambria Math" pitchFamily="18" charset="0"/>
                <a:ea typeface="Cambria Math" pitchFamily="18" charset="0"/>
              </a:rPr>
              <a:t>Formula (3)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is well-known and can be found in web </a:t>
            </a:r>
            <a:r>
              <a:rPr lang="en-GB" dirty="0" err="1" smtClean="0">
                <a:latin typeface="Cambria Math" pitchFamily="18" charset="0"/>
                <a:ea typeface="Cambria Math" pitchFamily="18" charset="0"/>
              </a:rPr>
              <a:t>encyclopedia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dirty="0" err="1" smtClean="0">
                <a:latin typeface="Cambria Math" pitchFamily="18" charset="0"/>
                <a:ea typeface="Cambria Math" pitchFamily="18" charset="0"/>
              </a:rPr>
              <a:t>MathWorld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t-EE" dirty="0" smtClean="0">
                <a:latin typeface="Cambria Math" pitchFamily="18" charset="0"/>
                <a:ea typeface="Cambria Math" pitchFamily="18" charset="0"/>
                <a:hlinkClick r:id="rId3"/>
              </a:rPr>
              <a:t>http://mathworld.wolfram.com/ConicSection.html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43192" cy="493563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Equation of quadratic surface passing through 9 points:</a:t>
            </a:r>
            <a:endParaRPr lang="et-EE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9542"/>
            <a:ext cx="8352928" cy="6480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Cambria Math" pitchFamily="18" charset="0"/>
                <a:ea typeface="Cambria Math" pitchFamily="18" charset="0"/>
              </a:rPr>
              <a:t>The general equation for a quadratic surface (also called quadric) is a quadratic equation in three variables involving ten coefficients:</a:t>
            </a:r>
            <a:endParaRPr lang="et-EE" sz="18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85167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mbria Math" pitchFamily="18" charset="0"/>
                <a:ea typeface="Cambria Math" pitchFamily="18" charset="0"/>
              </a:rPr>
              <a:t>The coefficients in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(4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 cannot all be zero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. 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If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we know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which coefficient is nonzero, then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we can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divide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all coefficients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by it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and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reduce the number of unknown coefficients to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nine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. </a:t>
            </a:r>
            <a:endParaRPr lang="et-EE" dirty="0" smtClean="0">
              <a:latin typeface="Cambria Math" pitchFamily="18" charset="0"/>
              <a:ea typeface="Cambria Math" pitchFamily="18" charset="0"/>
            </a:endParaRPr>
          </a:p>
          <a:p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85978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Cambria Math" pitchFamily="18" charset="0"/>
                <a:ea typeface="Cambria Math" pitchFamily="18" charset="0"/>
              </a:rPr>
              <a:t>Nine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points 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GB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GB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) are sufficient to uniquely determine a 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quadric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19548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429994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Cambria Math" pitchFamily="18" charset="0"/>
                <a:ea typeface="Cambria Math" pitchFamily="18" charset="0"/>
              </a:rPr>
              <a:t>Equation (4) and nine equtions (5) form a homogeneous system of ten equations in ten variables.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5720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57200" y="1771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3579862"/>
            <a:ext cx="7469524" cy="324762"/>
          </a:xfrm>
          <a:prstGeom prst="rect">
            <a:avLst/>
          </a:prstGeom>
          <a:noFill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3939902"/>
            <a:ext cx="6657619" cy="324762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45720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491630"/>
            <a:ext cx="7420954" cy="335238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5720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7"/>
            <a:ext cx="7643192" cy="432048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Equation of quadratic surface passing through 9 points :</a:t>
            </a:r>
            <a:endParaRPr lang="et-EE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7534"/>
            <a:ext cx="8157592" cy="3600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Homogeneous</a:t>
            </a:r>
            <a:r>
              <a:rPr lang="en-GB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sz="1800" dirty="0">
                <a:latin typeface="Cambria Math" pitchFamily="18" charset="0"/>
                <a:ea typeface="Cambria Math" pitchFamily="18" charset="0"/>
              </a:rPr>
              <a:t>system of </a:t>
            </a: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ten</a:t>
            </a:r>
            <a:r>
              <a:rPr lang="en-GB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sz="1800" dirty="0">
                <a:latin typeface="Cambria Math" pitchFamily="18" charset="0"/>
                <a:ea typeface="Cambria Math" pitchFamily="18" charset="0"/>
              </a:rPr>
              <a:t>equations in </a:t>
            </a: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ten</a:t>
            </a:r>
            <a:r>
              <a:rPr lang="en-GB" sz="1800" dirty="0" smtClean="0">
                <a:latin typeface="Cambria Math" pitchFamily="18" charset="0"/>
                <a:ea typeface="Cambria Math" pitchFamily="18" charset="0"/>
              </a:rPr>
              <a:t> unknowns</a:t>
            </a:r>
            <a:r>
              <a:rPr lang="et-EE" sz="1800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t-EE" sz="18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2" name="TextBox 21"/>
          <p:cNvSpPr txBox="1"/>
          <p:nvPr/>
        </p:nvSpPr>
        <p:spPr>
          <a:xfrm>
            <a:off x="539552" y="429994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itchFamily="18" charset="0"/>
                <a:ea typeface="Cambria Math" pitchFamily="18" charset="0"/>
              </a:rPr>
              <a:t>Since the solution vector 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 = (</a:t>
            </a:r>
            <a:r>
              <a:rPr lang="et-EE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t-EE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 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t-EE" baseline="-25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) must be non-zero, </a:t>
            </a:r>
            <a:r>
              <a:rPr lang="en-GB" dirty="0">
                <a:latin typeface="Cambria Math" pitchFamily="18" charset="0"/>
                <a:ea typeface="Cambria Math" pitchFamily="18" charset="0"/>
              </a:rPr>
              <a:t>the determinant of the coefficient matrix must be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zero</a:t>
            </a:r>
            <a:r>
              <a:rPr lang="et-EE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4" y="987575"/>
            <a:ext cx="5605238" cy="3093525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7200" y="2609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43192" cy="493563"/>
          </a:xfrm>
        </p:spPr>
        <p:txBody>
          <a:bodyPr>
            <a:normAutofit/>
          </a:bodyPr>
          <a:lstStyle/>
          <a:p>
            <a:pPr algn="l"/>
            <a:r>
              <a:rPr lang="et-EE" sz="2200" b="1" dirty="0" smtClean="0"/>
              <a:t>Equation of quadratic surface passing through 9 points:</a:t>
            </a:r>
            <a:endParaRPr lang="et-EE" sz="22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" name="TextBox 16"/>
          <p:cNvSpPr txBox="1"/>
          <p:nvPr/>
        </p:nvSpPr>
        <p:spPr>
          <a:xfrm>
            <a:off x="611560" y="444395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itchFamily="18" charset="0"/>
                <a:ea typeface="Cambria Math" pitchFamily="18" charset="0"/>
              </a:rPr>
              <a:t>This is </a:t>
            </a:r>
            <a:r>
              <a:rPr lang="en-GB" i="1" dirty="0">
                <a:latin typeface="Cambria Math" pitchFamily="18" charset="0"/>
                <a:ea typeface="Cambria Math" pitchFamily="18" charset="0"/>
              </a:rPr>
              <a:t>equation for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quadratic surface p</a:t>
            </a:r>
            <a:r>
              <a:rPr lang="en-GB" i="1" dirty="0" err="1" smtClean="0">
                <a:latin typeface="Cambria Math" pitchFamily="18" charset="0"/>
                <a:ea typeface="Cambria Math" pitchFamily="18" charset="0"/>
              </a:rPr>
              <a:t>assing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i="1" dirty="0">
                <a:latin typeface="Cambria Math" pitchFamily="18" charset="0"/>
                <a:ea typeface="Cambria Math" pitchFamily="18" charset="0"/>
              </a:rPr>
              <a:t>through </a:t>
            </a:r>
            <a:r>
              <a:rPr lang="et-EE" i="1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GB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i="1" dirty="0">
                <a:latin typeface="Cambria Math" pitchFamily="18" charset="0"/>
                <a:ea typeface="Cambria Math" pitchFamily="18" charset="0"/>
              </a:rPr>
              <a:t>points</a:t>
            </a:r>
            <a:r>
              <a:rPr lang="en-GB" dirty="0">
                <a:latin typeface="Cambria Math" pitchFamily="18" charset="0"/>
                <a:ea typeface="Cambria Math" pitchFamily="18" charset="0"/>
              </a:rPr>
              <a:t>. </a:t>
            </a:r>
            <a:endParaRPr lang="et-E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3" y="915566"/>
            <a:ext cx="5866667" cy="3321906"/>
          </a:xfrm>
          <a:prstGeom prst="rect">
            <a:avLst/>
          </a:prstGeom>
          <a:noFill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609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24936" cy="432048"/>
          </a:xfrm>
        </p:spPr>
        <p:txBody>
          <a:bodyPr>
            <a:noAutofit/>
          </a:bodyPr>
          <a:lstStyle/>
          <a:p>
            <a:pPr algn="l"/>
            <a:r>
              <a:rPr lang="et-EE" sz="2400" b="1" dirty="0" smtClean="0"/>
              <a:t>Do </a:t>
            </a:r>
            <a:r>
              <a:rPr lang="en-GB" sz="2400" b="1" dirty="0" smtClean="0"/>
              <a:t>arbitrary 9 points determine </a:t>
            </a:r>
            <a:r>
              <a:rPr lang="et-EE" sz="2400" b="1" dirty="0" smtClean="0"/>
              <a:t>a quadric?</a:t>
            </a:r>
            <a:endParaRPr lang="et-EE" sz="24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609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77155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 arbitrary 5 points on plane determine unique conic section?</a:t>
            </a:r>
            <a:endParaRPr lang="et-EE" dirty="0" smtClean="0"/>
          </a:p>
          <a:p>
            <a:r>
              <a:rPr lang="et-EE" dirty="0" smtClean="0"/>
              <a:t>Do </a:t>
            </a:r>
            <a:r>
              <a:rPr lang="en-GB" dirty="0" smtClean="0"/>
              <a:t>arbitrary 9 points in space determine </a:t>
            </a:r>
            <a:r>
              <a:rPr lang="en-GB" dirty="0" err="1" smtClean="0"/>
              <a:t>uni</a:t>
            </a:r>
            <a:r>
              <a:rPr lang="et-EE" dirty="0" smtClean="0"/>
              <a:t>q</a:t>
            </a:r>
            <a:r>
              <a:rPr lang="en-GB" dirty="0" smtClean="0"/>
              <a:t>u</a:t>
            </a:r>
            <a:r>
              <a:rPr lang="et-EE" dirty="0" smtClean="0"/>
              <a:t>e quadratic surface?</a:t>
            </a:r>
            <a:endParaRPr lang="et-EE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41962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answer to both questions is negative.</a:t>
            </a:r>
            <a:endParaRPr lang="et-EE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185167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</a:t>
            </a:r>
            <a:r>
              <a:rPr lang="et-EE" dirty="0" smtClean="0"/>
              <a:t>there are</a:t>
            </a:r>
            <a:r>
              <a:rPr lang="en-US" dirty="0" smtClean="0"/>
              <a:t> 5 points on the plane such that arbitrary 4 points of them are not located on a straight line. Then there exists exactly one conic section, passing through all 5 points.</a:t>
            </a:r>
            <a:endParaRPr lang="et-EE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393990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Both statements are given in </a:t>
            </a:r>
            <a:r>
              <a:rPr lang="et-EE" dirty="0" smtClean="0"/>
              <a:t>estonian </a:t>
            </a:r>
            <a:r>
              <a:rPr lang="en-GB" dirty="0" smtClean="0"/>
              <a:t>analytic geometry textbook [</a:t>
            </a:r>
            <a:r>
              <a:rPr lang="en-GB" dirty="0" err="1" smtClean="0"/>
              <a:t>Lumiste</a:t>
            </a:r>
            <a:r>
              <a:rPr lang="en-GB" dirty="0" smtClean="0"/>
              <a:t>, </a:t>
            </a:r>
            <a:r>
              <a:rPr lang="en-GB" dirty="0" err="1" smtClean="0"/>
              <a:t>Ariva</a:t>
            </a:r>
            <a:r>
              <a:rPr lang="en-GB" dirty="0" smtClean="0"/>
              <a:t>, </a:t>
            </a:r>
            <a:r>
              <a:rPr lang="en-GB" dirty="0" err="1" smtClean="0"/>
              <a:t>Analüütiline</a:t>
            </a:r>
            <a:r>
              <a:rPr lang="en-GB" dirty="0" smtClean="0"/>
              <a:t> </a:t>
            </a:r>
            <a:r>
              <a:rPr lang="en-GB" dirty="0" err="1" smtClean="0"/>
              <a:t>Geomeetria</a:t>
            </a:r>
            <a:r>
              <a:rPr lang="en-GB" dirty="0" smtClean="0"/>
              <a:t>, p 397-398], first of them is also proved there.</a:t>
            </a:r>
            <a:endParaRPr lang="et-EE" dirty="0"/>
          </a:p>
        </p:txBody>
      </p:sp>
      <p:sp>
        <p:nvSpPr>
          <p:cNvPr id="17" name="Rectangle 16"/>
          <p:cNvSpPr/>
          <p:nvPr/>
        </p:nvSpPr>
        <p:spPr>
          <a:xfrm>
            <a:off x="467544" y="2931790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Assume </a:t>
            </a:r>
            <a:r>
              <a:rPr lang="et-EE" dirty="0" smtClean="0"/>
              <a:t>there are</a:t>
            </a:r>
            <a:r>
              <a:rPr lang="en-US" dirty="0" smtClean="0"/>
              <a:t> 9 points in</a:t>
            </a:r>
            <a:r>
              <a:rPr lang="et-EE" dirty="0" smtClean="0"/>
              <a:t> the</a:t>
            </a:r>
            <a:r>
              <a:rPr lang="en-US" dirty="0" smtClean="0"/>
              <a:t> space such that </a:t>
            </a:r>
            <a:r>
              <a:rPr lang="en-US" i="1" dirty="0" smtClean="0"/>
              <a:t>k</a:t>
            </a:r>
            <a:r>
              <a:rPr lang="en-US" dirty="0" smtClean="0"/>
              <a:t> points are not located on one plane while remaining 9-</a:t>
            </a:r>
            <a:r>
              <a:rPr lang="en-US" i="1" dirty="0" smtClean="0"/>
              <a:t>k</a:t>
            </a:r>
            <a:r>
              <a:rPr lang="en-US" dirty="0" smtClean="0"/>
              <a:t> points lie on the straight line. Then there exists exactly one second order surface, passing through all 9 points.</a:t>
            </a:r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3" grpId="0"/>
      <p:bldP spid="2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752</Words>
  <Application>Microsoft Office PowerPoint</Application>
  <PresentationFormat>On-screen Show (16:9)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Constructing Quadratic Surface with Nine Points in GeoGebra</vt:lpstr>
      <vt:lpstr>Tool for conic passing through 5 points: </vt:lpstr>
      <vt:lpstr>Equation of conic passing through 5 points:</vt:lpstr>
      <vt:lpstr>Equation of conic passing through 5 points:</vt:lpstr>
      <vt:lpstr>Equation of conic passing through 5 points:</vt:lpstr>
      <vt:lpstr>Equation of quadratic surface passing through 9 points:</vt:lpstr>
      <vt:lpstr>Equation of quadratic surface passing through 9 points :</vt:lpstr>
      <vt:lpstr>Equation of quadratic surface passing through 9 points:</vt:lpstr>
      <vt:lpstr>Do arbitrary 9 points determine a quadric?</vt:lpstr>
      <vt:lpstr>Testing possibilities and limits of GeoGebra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Quadratic Surface with Nine Points in GeoGebra</dc:title>
  <dc:creator>Kasutaja</dc:creator>
  <cp:lastModifiedBy>Kasutaja</cp:lastModifiedBy>
  <cp:revision>57</cp:revision>
  <dcterms:created xsi:type="dcterms:W3CDTF">2019-09-19T11:06:12Z</dcterms:created>
  <dcterms:modified xsi:type="dcterms:W3CDTF">2019-09-20T19:50:12Z</dcterms:modified>
</cp:coreProperties>
</file>