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09" r:id="rId2"/>
    <p:sldId id="310" r:id="rId3"/>
    <p:sldId id="258" r:id="rId4"/>
    <p:sldId id="312" r:id="rId5"/>
    <p:sldId id="313" r:id="rId6"/>
    <p:sldId id="316" r:id="rId7"/>
    <p:sldId id="314" r:id="rId8"/>
    <p:sldId id="315" r:id="rId9"/>
    <p:sldId id="311" r:id="rId10"/>
    <p:sldId id="297" r:id="rId11"/>
  </p:sldIdLst>
  <p:sldSz cx="18288000" cy="10287000"/>
  <p:notesSz cx="6858000" cy="9144000"/>
  <p:embeddedFontLst>
    <p:embeddedFont>
      <p:font typeface="Blinker" panose="020B0604020202020204" charset="0"/>
      <p:regular r:id="rId13"/>
    </p:embeddedFont>
    <p:embeddedFont>
      <p:font typeface="Blinker Bold" panose="020B0604020202020204" charset="0"/>
      <p:regular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786-4426-48F4-9E34-33B09C3417CA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609-DBFB-4F57-8F91-5B4C93C12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#download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cran.r-project.org/bin/windows/base/ol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studio/cheatsheets/main/data-transformation.pdf" TargetMode="External"/><Relationship Id="rId2" Type="http://schemas.openxmlformats.org/officeDocument/2006/relationships/hyperlink" Target="https://beatrizmilz.github.io/slidesR/git_rstudio/11-2021-ENCE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s://lscholtus.gitlab.io/mosaicdata/ggplot2-cheatsheet-2.0.pdf" TargetMode="External"/><Relationship Id="rId4" Type="http://schemas.openxmlformats.org/officeDocument/2006/relationships/hyperlink" Target="https://raw.githubusercontent.com/rstudio/cheatsheets/main/tidy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CC93-5672-015C-76CE-5038D152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DD4428-D50E-8A6A-7F9B-0E0FC1081803}"/>
              </a:ext>
            </a:extLst>
          </p:cNvPr>
          <p:cNvGrpSpPr/>
          <p:nvPr/>
        </p:nvGrpSpPr>
        <p:grpSpPr>
          <a:xfrm>
            <a:off x="-21992" y="-9526"/>
            <a:ext cx="6454197" cy="10296526"/>
            <a:chOff x="0" y="708640"/>
            <a:chExt cx="5353493" cy="8540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FAC253A-C69B-EDF1-648F-B4F0CF155B6F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455C0A7-E041-6E37-DF15-EBDF7BC58FE3}"/>
              </a:ext>
            </a:extLst>
          </p:cNvPr>
          <p:cNvGrpSpPr/>
          <p:nvPr/>
        </p:nvGrpSpPr>
        <p:grpSpPr>
          <a:xfrm rot="5400000">
            <a:off x="-1521735" y="1475715"/>
            <a:ext cx="7912213" cy="4941731"/>
            <a:chOff x="0" y="0"/>
            <a:chExt cx="8209447" cy="480717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F47C57-0D69-199D-75D7-910667C746E2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0CE0D18-DFBD-D23A-8234-9B19A483FF7F}"/>
              </a:ext>
            </a:extLst>
          </p:cNvPr>
          <p:cNvSpPr txBox="1"/>
          <p:nvPr/>
        </p:nvSpPr>
        <p:spPr>
          <a:xfrm>
            <a:off x="7966628" y="4147977"/>
            <a:ext cx="9315598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8800" dirty="0">
                <a:solidFill>
                  <a:srgbClr val="000000"/>
                </a:solidFill>
                <a:latin typeface="Blinker Bold"/>
              </a:rPr>
              <a:t>Econometria </a:t>
            </a:r>
          </a:p>
          <a:p>
            <a:pPr algn="r"/>
            <a:r>
              <a:rPr lang="pt-BR" sz="6000" dirty="0">
                <a:solidFill>
                  <a:srgbClr val="000000"/>
                </a:solidFill>
                <a:latin typeface="Blinker Bold"/>
              </a:rPr>
              <a:t>Conceitos introdutórios </a:t>
            </a:r>
            <a:endParaRPr lang="en-US" sz="6000" dirty="0">
              <a:solidFill>
                <a:srgbClr val="000000"/>
              </a:solidFill>
              <a:latin typeface="Blinker Bold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8E7C09-38D7-91E5-FFC9-AE935234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12F77AE-2359-2AAB-B10A-613A5DF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F54F5-A317-0B02-7A96-EAD2F990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895350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B80052-4FB8-5F5D-2205-FFFAA62E6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t="3372" r="19221" b="-1036"/>
          <a:stretch/>
        </p:blipFill>
        <p:spPr>
          <a:xfrm>
            <a:off x="2985918" y="219652"/>
            <a:ext cx="6276151" cy="4903631"/>
          </a:xfrm>
          <a:prstGeom prst="triangle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5D672BC-A03C-B593-1A9F-5D251B26D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4697"/>
          <a:stretch/>
        </p:blipFill>
        <p:spPr bwMode="auto">
          <a:xfrm>
            <a:off x="-46019" y="5450218"/>
            <a:ext cx="6093603" cy="4874882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C2F8E83-B2E7-DBBC-301C-2A377C2B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9" r="29219" b="-69"/>
          <a:stretch/>
        </p:blipFill>
        <p:spPr bwMode="auto">
          <a:xfrm>
            <a:off x="6150457" y="0"/>
            <a:ext cx="5987086" cy="4789669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1925137-D37B-ADA8-FBD2-A511E8F5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22254"/>
          <a:stretch/>
        </p:blipFill>
        <p:spPr bwMode="auto">
          <a:xfrm>
            <a:off x="3039399" y="5182003"/>
            <a:ext cx="6016370" cy="4813096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4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E234-BEAE-019F-4182-AAFB375A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691EF94D-C621-BAF2-40F2-BCDD3A4DF0BC}"/>
              </a:ext>
            </a:extLst>
          </p:cNvPr>
          <p:cNvGrpSpPr/>
          <p:nvPr/>
        </p:nvGrpSpPr>
        <p:grpSpPr>
          <a:xfrm>
            <a:off x="11415" y="5143501"/>
            <a:ext cx="4331986" cy="5143942"/>
            <a:chOff x="0" y="0"/>
            <a:chExt cx="8209447" cy="480717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A1A8A23-CBC4-09C0-8952-DA068BAFD34E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0A2BD9-F29D-4B6B-A6C9-AE02D78E4FB8}"/>
              </a:ext>
            </a:extLst>
          </p:cNvPr>
          <p:cNvGrpSpPr/>
          <p:nvPr/>
        </p:nvGrpSpPr>
        <p:grpSpPr>
          <a:xfrm rot="10800000">
            <a:off x="11053924" y="0"/>
            <a:ext cx="7261751" cy="9105900"/>
            <a:chOff x="0" y="0"/>
            <a:chExt cx="8209447" cy="480717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19DBB8-F6B2-414E-07A7-32CD70132B3D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5209DF60-7BC1-87B8-9D2B-0B1C503B6AC9}"/>
              </a:ext>
            </a:extLst>
          </p:cNvPr>
          <p:cNvGrpSpPr/>
          <p:nvPr/>
        </p:nvGrpSpPr>
        <p:grpSpPr>
          <a:xfrm rot="16200000">
            <a:off x="11708961" y="3675170"/>
            <a:ext cx="7564149" cy="5649279"/>
            <a:chOff x="0" y="708640"/>
            <a:chExt cx="5353493" cy="8540548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B57ECCA2-0039-6223-731E-012A5F0809C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E923B711-2E5C-9E5D-FD03-5734A2E8F0B8}"/>
              </a:ext>
            </a:extLst>
          </p:cNvPr>
          <p:cNvSpPr txBox="1"/>
          <p:nvPr/>
        </p:nvSpPr>
        <p:spPr>
          <a:xfrm>
            <a:off x="5423575" y="4839120"/>
            <a:ext cx="8604287" cy="141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pt-BR" sz="13000" dirty="0">
                <a:solidFill>
                  <a:srgbClr val="000000"/>
                </a:solidFill>
                <a:latin typeface="Blinker Bold"/>
              </a:rPr>
              <a:t>Obrigado</a:t>
            </a:r>
            <a:r>
              <a:rPr lang="en-US" sz="13000" dirty="0">
                <a:solidFill>
                  <a:srgbClr val="000000"/>
                </a:solidFill>
                <a:latin typeface="Blinker Bold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C40-1191-22D7-6844-F119231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5E2AC-B6D6-7A2F-9423-4463CCD7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48F7EB28-D2E3-EBA6-76BD-FE35ABD0D1B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Como instalar o 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21CC9D2-050B-EC81-0843-51C13D802A98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0D43A68-61F3-591D-1DE2-7C16C8D7D9E9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3EEE56E3-ECB2-29E1-22D8-337173BB425C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21377F3-7507-5C92-AE27-03E63994B9B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B1E20223-A2C5-08EA-009F-63CBCA4261CD}"/>
              </a:ext>
            </a:extLst>
          </p:cNvPr>
          <p:cNvSpPr txBox="1"/>
          <p:nvPr/>
        </p:nvSpPr>
        <p:spPr>
          <a:xfrm>
            <a:off x="1143000" y="3223652"/>
            <a:ext cx="16916400" cy="5084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Instalação realizada em duas etapas: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Primeiro instalar o software R: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https://cran.r-project.org/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Segundo instalar a interface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: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https://posit.co/download/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-desktop/#download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OBS: Versões alternativas de R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https://cran.r-project.org/bin/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windows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/base/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old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Após instalar o R e 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você deverá instalar e ler os pacotes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 A função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install.packages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() instala pacotes no R.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A função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library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() lê pacotes no ambiente do 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891D2-392D-D4C0-242B-DF02074C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Definição de econometria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C0B8F503-1B6C-63E0-BECB-2D355845BD92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BF28D5-F3C6-CC3C-BF1C-52085C60BAF0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640D3F0-BDE6-D6A6-6EC0-6997B5672347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8DBA3B9A-2E29-BEC0-2C49-EFBBAD36EA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91B4DCCE-D36B-1F07-0BBD-35512D9DF218}"/>
              </a:ext>
            </a:extLst>
          </p:cNvPr>
          <p:cNvSpPr txBox="1"/>
          <p:nvPr/>
        </p:nvSpPr>
        <p:spPr>
          <a:xfrm>
            <a:off x="1028700" y="3709261"/>
            <a:ext cx="16230600" cy="2868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“A econometria é baseada no desenvolvimento de métodos estatísticos para estimar relações econômicas, testar teorias, avaliar e implementar políticas de governo e de negócios. A aplicação mais comum da econometria é a previsão de importantes variáveis macroeconômicas, tais como taxa de juros, taxas de inflação e PIB” (</a:t>
            </a:r>
            <a:r>
              <a:rPr lang="pt-BR" sz="3200" dirty="0" err="1"/>
              <a:t>Wooldridge</a:t>
            </a:r>
            <a:r>
              <a:rPr lang="pt-BR" sz="3200" dirty="0"/>
              <a:t>, 2014)</a:t>
            </a:r>
            <a:endParaRPr lang="pt-BR" sz="3200" dirty="0">
              <a:solidFill>
                <a:srgbClr val="000000"/>
              </a:solidFill>
              <a:latin typeface="Blink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1CC15-0B5A-7B90-D5FB-0827A96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Passos da análise econômica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838200" y="2122476"/>
            <a:ext cx="16230600" cy="5823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1) Definir cuidadosamente o problema de pesquisa;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2) Construir teoricamente o modelo;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3) Formular a hipótese de interesse;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4) Especificar a forma funcional do modelo;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5) Coletar e preparar a base dos dados;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6) Usar o método econométrico para estimar os parâmetros e testar as hipóteses de interesse;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7) Analisar os resultados, o que implica apresentar e discutir as estimativas realizadas;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8) Apresentar uma conclusão acerca dos principais resultados alcançados.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FEA73-9612-EB53-4C0C-1F2D151A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F9FE5EA0-003B-643E-0F13-B60219EF2BA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Dados 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88075FE-F377-68A0-1E0A-F22DCF9AC39E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36C7650-777F-AEB8-2746-761E6A971EE8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043A93D-75A0-A655-F168-97E8CE0BA31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9BE4FF14-AD40-CC88-67EB-304ADBD4086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5F7A133-CCA1-2E1D-21FC-37549E1422A7}"/>
                  </a:ext>
                </a:extLst>
              </p:cNvPr>
              <p:cNvSpPr txBox="1"/>
              <p:nvPr/>
            </p:nvSpPr>
            <p:spPr>
              <a:xfrm>
                <a:off x="174594" y="1712355"/>
                <a:ext cx="16230600" cy="744633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Corte transversal (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cross-section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)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Séries de tempo: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Dados em painel (longitudinais)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pt-B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</p:txBody>
          </p:sp>
        </mc:Choice>
        <mc:Fallback xmlns="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5F7A133-CCA1-2E1D-21FC-37549E14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4" y="1712355"/>
                <a:ext cx="16230600" cy="7446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C478D68-7F9E-B1B4-19E7-BAA63E2F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D57A8B9-C6A1-9F04-C691-5D29D6037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/>
          <a:stretch/>
        </p:blipFill>
        <p:spPr>
          <a:xfrm>
            <a:off x="7811523" y="1128311"/>
            <a:ext cx="7766019" cy="1829244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AC37A8FA-F6EF-D16D-0C29-EE91B7BC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998392"/>
            <a:ext cx="3004896" cy="27449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70BC8D-2766-E854-B038-18C30454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523" y="7134268"/>
            <a:ext cx="7963339" cy="27264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8513FA3-72CC-994F-43FB-4EB2EEA16EE1}"/>
              </a:ext>
            </a:extLst>
          </p:cNvPr>
          <p:cNvSpPr/>
          <p:nvPr/>
        </p:nvSpPr>
        <p:spPr>
          <a:xfrm>
            <a:off x="6705600" y="1712355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597B1B3-D46E-FDF4-0D81-8750EE93CE44}"/>
              </a:ext>
            </a:extLst>
          </p:cNvPr>
          <p:cNvSpPr/>
          <p:nvPr/>
        </p:nvSpPr>
        <p:spPr>
          <a:xfrm>
            <a:off x="5965794" y="5230461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E380268-8464-A11F-3423-97F300149776}"/>
              </a:ext>
            </a:extLst>
          </p:cNvPr>
          <p:cNvSpPr/>
          <p:nvPr/>
        </p:nvSpPr>
        <p:spPr>
          <a:xfrm>
            <a:off x="5909620" y="8267520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1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Principais comandos de inicialização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914400" y="1866900"/>
            <a:ext cx="10515600" cy="8245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7074" lvl="1" indent="-457200" algn="just">
              <a:lnSpc>
                <a:spcPct val="150000"/>
              </a:lnSpc>
              <a:buAutoNum type="arabicParenR"/>
            </a:pP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setwd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declara o diretório, opção extra(“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Ctrl+Shif+H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”)</a:t>
            </a:r>
          </a:p>
          <a:p>
            <a:pPr marL="727074" lvl="1" indent="-457200" algn="just">
              <a:lnSpc>
                <a:spcPct val="150000"/>
              </a:lnSpc>
              <a:buAutoNum type="arabicParenR"/>
            </a:pP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install.packages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(“pacote")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instala o pacote, opção extra:</a:t>
            </a:r>
          </a:p>
          <a:p>
            <a:pPr marL="727074" lvl="1" indent="-457200" algn="just">
              <a:lnSpc>
                <a:spcPct val="150000"/>
              </a:lnSpc>
              <a:buAutoNum type="arabicParenR"/>
            </a:pP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library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(pacote)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libera as funções presentes no pacote.</a:t>
            </a:r>
          </a:p>
          <a:p>
            <a:pPr marL="727074" lvl="1" indent="-457200" algn="just">
              <a:lnSpc>
                <a:spcPct val="150000"/>
              </a:lnSpc>
              <a:buAutoNum type="arabicParenR"/>
            </a:pPr>
            <a:r>
              <a:rPr lang="pt-BR" sz="2400" b="1" dirty="0">
                <a:solidFill>
                  <a:srgbClr val="000000"/>
                </a:solidFill>
                <a:latin typeface="Blinker"/>
              </a:rPr>
              <a:t>Importação de dados no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: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latin typeface="Blinker"/>
              </a:rPr>
              <a:t>Formatos Comuns de Dados</a:t>
            </a:r>
          </a:p>
          <a:p>
            <a:pPr marL="727074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CSV (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Comma-Separated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Values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Excel (XLS, XLSX)</a:t>
            </a:r>
          </a:p>
          <a:p>
            <a:pPr marL="727074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Texto (TXT)</a:t>
            </a:r>
          </a:p>
          <a:p>
            <a:pPr marL="727074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DTA (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Stata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latin typeface="Blinker"/>
              </a:rPr>
              <a:t>5) Pipe 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Facilitar a leitura e escrita de código em R ao permitir a passagem de um objeto de uma função para outra sem a necessidade de criar variáveis intermediárias. 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(%&gt;% ou |&gt;)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BC780B-AFD6-DC4A-F2BD-AFEACC55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746072"/>
            <a:ext cx="4601217" cy="2238687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F7F9C21-8F21-3772-72FD-323D57A3AB57}"/>
              </a:ext>
            </a:extLst>
          </p:cNvPr>
          <p:cNvSpPr/>
          <p:nvPr/>
        </p:nvSpPr>
        <p:spPr>
          <a:xfrm>
            <a:off x="11430000" y="1943100"/>
            <a:ext cx="6858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62FA0D3-7E02-9267-41C3-206723D4F6C2}"/>
              </a:ext>
            </a:extLst>
          </p:cNvPr>
          <p:cNvSpPr/>
          <p:nvPr/>
        </p:nvSpPr>
        <p:spPr>
          <a:xfrm>
            <a:off x="9934866" y="2577524"/>
            <a:ext cx="762000" cy="325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469E3123-8498-7026-1743-04A05B4411EE}"/>
              </a:ext>
            </a:extLst>
          </p:cNvPr>
          <p:cNvSpPr/>
          <p:nvPr/>
        </p:nvSpPr>
        <p:spPr>
          <a:xfrm>
            <a:off x="3971635" y="6210486"/>
            <a:ext cx="380999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4B79B01-504B-5D73-38A0-24149E4B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34" y="5143500"/>
            <a:ext cx="4172532" cy="26673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A0C51F5-C130-B3C2-A8F8-70DD8B88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3453" y="4850880"/>
            <a:ext cx="7580160" cy="3690048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20E5EB3-025E-0360-415B-EE60BCA893D0}"/>
              </a:ext>
            </a:extLst>
          </p:cNvPr>
          <p:cNvSpPr/>
          <p:nvPr/>
        </p:nvSpPr>
        <p:spPr>
          <a:xfrm>
            <a:off x="9744367" y="6267822"/>
            <a:ext cx="380999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78D3652-AEA3-3DE2-8FB4-D33230D71E6E}"/>
              </a:ext>
            </a:extLst>
          </p:cNvPr>
          <p:cNvSpPr/>
          <p:nvPr/>
        </p:nvSpPr>
        <p:spPr>
          <a:xfrm>
            <a:off x="17317813" y="4991100"/>
            <a:ext cx="741587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Principais funções do </a:t>
            </a:r>
            <a:r>
              <a:rPr lang="pt-BR" sz="7000" dirty="0" err="1">
                <a:solidFill>
                  <a:srgbClr val="000000"/>
                </a:solidFill>
                <a:latin typeface="Blinker Bold"/>
              </a:rPr>
              <a:t>dplyr</a:t>
            </a:r>
            <a:endParaRPr lang="pt-BR" sz="7000" dirty="0">
              <a:solidFill>
                <a:srgbClr val="000000"/>
              </a:solidFill>
              <a:latin typeface="Blinker Bold"/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914400" y="1866900"/>
            <a:ext cx="10515600" cy="8245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1)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filter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Filtra linhas de um data frame baseado em condições.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filter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condition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&gt;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2) 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select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Seleciona colunas específicas de um data frame.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select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col1, col2)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3)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mutate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Adiciona novas colunas ou modifica as existentes.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mutate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new_col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col1 + col2)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4)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summarise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Cria um resumo estatístico de diferentes variáveis.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summarise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average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mean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, na.rm = TRUE))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5)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arrange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Ordena as linhas de um data frame.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arrange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6)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group_by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Agrupa o data frame por uma ou mais colunas.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group_by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group_col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7)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join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(inclui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inner_join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left_Join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e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full_join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.) Descrição: Junta dois data frames baseado em colunas-chave.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inner_join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(data1, data2,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by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"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key_col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96CFF2-ADF7-41C4-A1E4-9AEED52E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692133"/>
            <a:ext cx="5690242" cy="1468449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3D0B70A-E3FD-54AA-B535-9928C67F0653}"/>
              </a:ext>
            </a:extLst>
          </p:cNvPr>
          <p:cNvSpPr/>
          <p:nvPr/>
        </p:nvSpPr>
        <p:spPr>
          <a:xfrm>
            <a:off x="9644062" y="245413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Principais funções do </a:t>
            </a:r>
            <a:r>
              <a:rPr lang="pt-BR" sz="7000" dirty="0" err="1">
                <a:solidFill>
                  <a:srgbClr val="000000"/>
                </a:solidFill>
                <a:latin typeface="Blinker Bold"/>
              </a:rPr>
              <a:t>tidyr</a:t>
            </a:r>
            <a:endParaRPr lang="pt-BR" sz="7000" dirty="0">
              <a:solidFill>
                <a:srgbClr val="000000"/>
              </a:solidFill>
              <a:latin typeface="Blinker Bold"/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668796" y="2073035"/>
            <a:ext cx="10185462" cy="7691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1)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pivot_longer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Uma alternativa mais flexível para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gather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() que "alonga" os dados. 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pivot_longer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cols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c(col1, col2),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names_to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"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key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",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values_to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"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")</a:t>
            </a: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 2)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pivot_wider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Uma alternativa mais flexível para spread() que "alarga" os dados. 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pivot_wider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names_from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key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values_from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 3)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replace_na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Substitui valores NA em um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dataframe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. 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replace_na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replace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list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(col1 = "default", col2 = 0))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4)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drop_na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Remove linhas com qualquer valor NA. 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drop_na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col1, col2)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5)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fill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Preenche valores NA utilizando um método especificado. 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fill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, .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direction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"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down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8354BD-6A30-9CCD-4994-DA6E5473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767" y="1805521"/>
            <a:ext cx="4699424" cy="217694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A435300-AD4D-6855-8B86-DA0F3E711593}"/>
              </a:ext>
            </a:extLst>
          </p:cNvPr>
          <p:cNvSpPr/>
          <p:nvPr/>
        </p:nvSpPr>
        <p:spPr>
          <a:xfrm>
            <a:off x="11215749" y="2512991"/>
            <a:ext cx="451767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34E3F37-AB5C-3781-19E4-C85BFD54173B}"/>
              </a:ext>
            </a:extLst>
          </p:cNvPr>
          <p:cNvSpPr/>
          <p:nvPr/>
        </p:nvSpPr>
        <p:spPr>
          <a:xfrm>
            <a:off x="10978585" y="4914900"/>
            <a:ext cx="397854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26AC5E1-EBAA-7441-29E3-E23129E67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359" y="4130985"/>
            <a:ext cx="5386987" cy="37557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C54611F-3DD6-2D98-ED77-891715435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999" y="8327164"/>
            <a:ext cx="2533649" cy="1676399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338524C5-BA39-5A41-0C2A-54DCB73961BB}"/>
              </a:ext>
            </a:extLst>
          </p:cNvPr>
          <p:cNvSpPr/>
          <p:nvPr/>
        </p:nvSpPr>
        <p:spPr>
          <a:xfrm>
            <a:off x="10978585" y="9029700"/>
            <a:ext cx="688931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6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Extensões e materiais de pacotes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0F8153A9-1709-859B-5C51-2C2178FD1138}"/>
              </a:ext>
            </a:extLst>
          </p:cNvPr>
          <p:cNvSpPr txBox="1"/>
          <p:nvPr/>
        </p:nvSpPr>
        <p:spPr>
          <a:xfrm>
            <a:off x="1143000" y="2038831"/>
            <a:ext cx="16916400" cy="4345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Passos para conectar 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Github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ao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https://beatrizmilz.github.io/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2"/>
              </a:rPr>
              <a:t>slidesR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2"/>
              </a:rPr>
              <a:t>git_rstudio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/11-2021-ENCE.html#1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Dplyr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https://raw.githubusercontent.com/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cheatsheets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main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/data-transformation.pdf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Tidyr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https://raw.githubusercontent.com/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cheatsheets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main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/tidyr.pdf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Ggplot2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5"/>
              </a:rPr>
              <a:t>https://lscholtus.gitlab.io/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5"/>
              </a:rPr>
              <a:t>mosaicdata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5"/>
              </a:rPr>
              <a:t>/ggplot2-cheatsheet-2.0.pdf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911</Words>
  <Application>Microsoft Office PowerPoint</Application>
  <PresentationFormat>Personalizar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Blinker Bold</vt:lpstr>
      <vt:lpstr>Blinker</vt:lpstr>
      <vt:lpstr>Wingdings</vt:lpstr>
      <vt:lpstr>Cambria Math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Apresentação de Persona do Usuário Geométrico Corporativo Simples em Laranja e Amarelo</dc:title>
  <dc:creator>Ronaldo Torres</dc:creator>
  <cp:lastModifiedBy>Ronaldo Torres</cp:lastModifiedBy>
  <cp:revision>38</cp:revision>
  <dcterms:created xsi:type="dcterms:W3CDTF">2006-08-16T00:00:00Z</dcterms:created>
  <dcterms:modified xsi:type="dcterms:W3CDTF">2024-04-29T13:56:35Z</dcterms:modified>
  <dc:identifier>DAFxuyoFtks</dc:identifier>
</cp:coreProperties>
</file>