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309" r:id="rId2"/>
    <p:sldId id="310" r:id="rId3"/>
    <p:sldId id="311" r:id="rId4"/>
    <p:sldId id="258" r:id="rId5"/>
    <p:sldId id="312" r:id="rId6"/>
    <p:sldId id="313" r:id="rId7"/>
    <p:sldId id="297" r:id="rId8"/>
  </p:sldIdLst>
  <p:sldSz cx="18288000" cy="10287000"/>
  <p:notesSz cx="6858000" cy="9144000"/>
  <p:embeddedFontLst>
    <p:embeddedFont>
      <p:font typeface="Blinker" panose="020B0604020202020204" charset="0"/>
      <p:regular r:id="rId10"/>
    </p:embeddedFont>
    <p:embeddedFont>
      <p:font typeface="Blinker Bold" panose="020B0604020202020204" charset="0"/>
      <p:regular r:id="rId11"/>
    </p:embeddedFont>
    <p:embeddedFont>
      <p:font typeface="Cambria Math" panose="02040503050406030204" pitchFamily="18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786-4426-48F4-9E34-33B09C3417CA}" type="datetimeFigureOut">
              <a:rPr lang="pt-BR" smtClean="0"/>
              <a:t>17/03/2024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8609-DBFB-4F57-8F91-5B4C93C123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618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41"/>
            <a:ext cx="2057401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5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4"/>
            <a:ext cx="404177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#download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hyperlink" Target="https://cran.r-project.org/bin/windows/base/old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rstudio/cheatsheets/main/data-transformation.pdf" TargetMode="External"/><Relationship Id="rId2" Type="http://schemas.openxmlformats.org/officeDocument/2006/relationships/hyperlink" Target="https://beatrizmilz.github.io/slidesR/git_rstudio/11-2021-ENCE.html#1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hyperlink" Target="https://lscholtus.gitlab.io/mosaicdata/ggplot2-cheatsheet-2.0.pdf" TargetMode="External"/><Relationship Id="rId4" Type="http://schemas.openxmlformats.org/officeDocument/2006/relationships/hyperlink" Target="https://raw.githubusercontent.com/rstudio/cheatsheets/main/tidyr.pd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CCC93-5672-015C-76CE-5038D1529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ADD4428-D50E-8A6A-7F9B-0E0FC1081803}"/>
              </a:ext>
            </a:extLst>
          </p:cNvPr>
          <p:cNvGrpSpPr/>
          <p:nvPr/>
        </p:nvGrpSpPr>
        <p:grpSpPr>
          <a:xfrm>
            <a:off x="-21992" y="-9526"/>
            <a:ext cx="6454197" cy="10296526"/>
            <a:chOff x="0" y="708640"/>
            <a:chExt cx="5353493" cy="8540548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FAC253A-C69B-EDF1-648F-B4F0CF155B6F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455C0A7-E041-6E37-DF15-EBDF7BC58FE3}"/>
              </a:ext>
            </a:extLst>
          </p:cNvPr>
          <p:cNvGrpSpPr/>
          <p:nvPr/>
        </p:nvGrpSpPr>
        <p:grpSpPr>
          <a:xfrm rot="5400000">
            <a:off x="-1521735" y="1475715"/>
            <a:ext cx="7912213" cy="4941731"/>
            <a:chOff x="0" y="0"/>
            <a:chExt cx="8209447" cy="4807171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DF47C57-0D69-199D-75D7-910667C746E2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F0CE0D18-DFBD-D23A-8234-9B19A483FF7F}"/>
              </a:ext>
            </a:extLst>
          </p:cNvPr>
          <p:cNvSpPr txBox="1"/>
          <p:nvPr/>
        </p:nvSpPr>
        <p:spPr>
          <a:xfrm>
            <a:off x="7966628" y="4147977"/>
            <a:ext cx="9315598" cy="2277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pt-BR" sz="8800" dirty="0">
                <a:solidFill>
                  <a:srgbClr val="000000"/>
                </a:solidFill>
                <a:latin typeface="Blinker Bold"/>
              </a:rPr>
              <a:t>Econometria </a:t>
            </a:r>
          </a:p>
          <a:p>
            <a:pPr algn="r"/>
            <a:r>
              <a:rPr lang="pt-BR" sz="6000" dirty="0">
                <a:solidFill>
                  <a:srgbClr val="000000"/>
                </a:solidFill>
                <a:latin typeface="Blinker Bold"/>
              </a:rPr>
              <a:t>Conceitos introdutórios </a:t>
            </a:r>
            <a:endParaRPr lang="en-US" sz="6000" dirty="0">
              <a:solidFill>
                <a:srgbClr val="000000"/>
              </a:solidFill>
              <a:latin typeface="Blinker Bold"/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28E7C09-38D7-91E5-FFC9-AE9352340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A12F77AE-2359-2AAB-B10A-613A5DFE0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EF54F5-A317-0B02-7A96-EAD2F990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3600" y="8953500"/>
            <a:ext cx="462915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AB80052-4FB8-5F5D-2205-FFFAA62E66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735" t="3372" r="19221" b="-1036"/>
          <a:stretch/>
        </p:blipFill>
        <p:spPr>
          <a:xfrm>
            <a:off x="2985918" y="219652"/>
            <a:ext cx="6276151" cy="4903631"/>
          </a:xfrm>
          <a:prstGeom prst="triangle">
            <a:avLst/>
          </a:prstGeom>
        </p:spPr>
      </p:pic>
      <p:pic>
        <p:nvPicPr>
          <p:cNvPr id="3086" name="Picture 14">
            <a:extLst>
              <a:ext uri="{FF2B5EF4-FFF2-40B4-BE49-F238E27FC236}">
                <a16:creationId xmlns:a16="http://schemas.microsoft.com/office/drawing/2014/main" id="{A5D672BC-A03C-B593-1A9F-5D251B26D2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7" r="14697"/>
          <a:stretch/>
        </p:blipFill>
        <p:spPr bwMode="auto">
          <a:xfrm>
            <a:off x="-46019" y="5450218"/>
            <a:ext cx="6093603" cy="4874882"/>
          </a:xfrm>
          <a:prstGeom prst="triangl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>
            <a:extLst>
              <a:ext uri="{FF2B5EF4-FFF2-40B4-BE49-F238E27FC236}">
                <a16:creationId xmlns:a16="http://schemas.microsoft.com/office/drawing/2014/main" id="{7C2F8E83-B2E7-DBBC-301C-2A377C2B2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69" r="29219" b="-69"/>
          <a:stretch/>
        </p:blipFill>
        <p:spPr bwMode="auto">
          <a:xfrm>
            <a:off x="6150457" y="0"/>
            <a:ext cx="5987086" cy="4789669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>
            <a:extLst>
              <a:ext uri="{FF2B5EF4-FFF2-40B4-BE49-F238E27FC236}">
                <a16:creationId xmlns:a16="http://schemas.microsoft.com/office/drawing/2014/main" id="{71925137-D37B-ADA8-FBD2-A511E8F59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254" b="22254"/>
          <a:stretch/>
        </p:blipFill>
        <p:spPr bwMode="auto">
          <a:xfrm>
            <a:off x="3039399" y="5182003"/>
            <a:ext cx="6016370" cy="4813096"/>
          </a:xfrm>
          <a:prstGeom prst="flowChartMerg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54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5E2AC-B6D6-7A2F-9423-4463CCD7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48F7EB28-D2E3-EBA6-76BD-FE35ABD0D1B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Como instalar o R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E21CC9D2-050B-EC81-0843-51C13D802A98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90D43A68-61F3-591D-1DE2-7C16C8D7D9E9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3EEE56E3-ECB2-29E1-22D8-337173BB425C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021377F3-7507-5C92-AE27-03E63994B9B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B1E20223-A2C5-08EA-009F-63CBCA4261CD}"/>
              </a:ext>
            </a:extLst>
          </p:cNvPr>
          <p:cNvSpPr txBox="1"/>
          <p:nvPr/>
        </p:nvSpPr>
        <p:spPr>
          <a:xfrm>
            <a:off x="1143000" y="3223652"/>
            <a:ext cx="16916400" cy="50844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>
              <a:lnSpc>
                <a:spcPct val="15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Instalação realizada em duas etapas: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Primeiro instalar o software R: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https://cran.r-project.org/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Segundo instalar a interface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: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https://posit.co/download/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-desktop/#download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OBS: Versões alternativas de R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https://cran.r-project.org/bin/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windows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/base/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old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539749" lvl="1" indent="-269875">
              <a:lnSpc>
                <a:spcPct val="150000"/>
              </a:lnSpc>
              <a:buFont typeface="Arial"/>
              <a:buChar char="•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Após instalar o R e 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você deverá instalar e ler os pacotes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 A função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install.packages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() instala pacotes no R.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A função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library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() lê pacotes no ambiente do 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891D2-392D-D4C0-242B-DF02074C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9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77D4-E4CA-31A9-C924-A95B50273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8B179028-B227-CF10-BD32-1C868A89F5F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Extensões e materiais de pacotes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09DE5411-0C03-53A6-322B-4BBBA903D289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3048E3BD-DA98-279D-56C4-53D1BB7FBC4D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CE1BDE-82BD-68EE-E46E-F68D88640D79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6835A09A-5A5C-68D2-763B-5ADF6F856F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0F8153A9-1709-859B-5C51-2C2178FD1138}"/>
              </a:ext>
            </a:extLst>
          </p:cNvPr>
          <p:cNvSpPr txBox="1"/>
          <p:nvPr/>
        </p:nvSpPr>
        <p:spPr>
          <a:xfrm>
            <a:off x="1143000" y="2038831"/>
            <a:ext cx="16916400" cy="4345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Passos para conectar 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Github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ao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https://beatrizmilz.github.io/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2"/>
              </a:rPr>
              <a:t>slidesR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2"/>
              </a:rPr>
              <a:t>git_rstudio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2"/>
              </a:rPr>
              <a:t>/11-2021-ENCE.html#1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Dplyr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https://raw.githubusercontent.com/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cheatsheets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3"/>
              </a:rPr>
              <a:t>main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3"/>
              </a:rPr>
              <a:t>/data-transformation.pdf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</a:t>
            </a:r>
            <a:r>
              <a:rPr lang="pt-BR" sz="3200" dirty="0" err="1">
                <a:solidFill>
                  <a:srgbClr val="000000"/>
                </a:solidFill>
                <a:latin typeface="Blinker"/>
              </a:rPr>
              <a:t>Tidyr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https://raw.githubusercontent.com/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rstudio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cheatsheets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4"/>
              </a:rPr>
              <a:t>main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4"/>
              </a:rPr>
              <a:t>/tidyr.pdf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  <a:p>
            <a:pPr marL="727074" lvl="1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Comandos Ggplot2 (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5"/>
              </a:rPr>
              <a:t>https://lscholtus.gitlab.io/</a:t>
            </a:r>
            <a:r>
              <a:rPr lang="pt-BR" sz="3200" dirty="0" err="1">
                <a:solidFill>
                  <a:srgbClr val="000000"/>
                </a:solidFill>
                <a:latin typeface="Blinker"/>
                <a:hlinkClick r:id="rId5"/>
              </a:rPr>
              <a:t>mosaicdata</a:t>
            </a:r>
            <a:r>
              <a:rPr lang="pt-BR" sz="3200" dirty="0">
                <a:solidFill>
                  <a:srgbClr val="000000"/>
                </a:solidFill>
                <a:latin typeface="Blinker"/>
                <a:hlinkClick r:id="rId5"/>
              </a:rPr>
              <a:t>/ggplot2-cheatsheet-2.0.pdf</a:t>
            </a:r>
            <a:r>
              <a:rPr lang="pt-BR" sz="3200" dirty="0">
                <a:solidFill>
                  <a:srgbClr val="000000"/>
                </a:solidFill>
                <a:latin typeface="Blinker"/>
              </a:rPr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A755E-3322-383F-9D7E-EB1A03368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0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/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Definição de econometria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C0B8F503-1B6C-63E0-BECB-2D355845BD92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4BBF28D5-F3C6-CC3C-BF1C-52085C60BAF0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640D3F0-BDE6-D6A6-6EC0-6997B5672347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8DBA3B9A-2E29-BEC0-2C49-EFBBAD36EA79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91B4DCCE-D36B-1F07-0BBD-35512D9DF218}"/>
              </a:ext>
            </a:extLst>
          </p:cNvPr>
          <p:cNvSpPr txBox="1"/>
          <p:nvPr/>
        </p:nvSpPr>
        <p:spPr>
          <a:xfrm>
            <a:off x="1028700" y="3709261"/>
            <a:ext cx="16230600" cy="2868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“A econometria é baseada no desenvolvimento de métodos estatísticos para estimar relações econômicas, testar teorias, avaliar e implementar políticas de governo e de negócios. A aplicação mais comum da econometria é a previsão de importantes variáveis macroeconômicas, tais como taxa de juros, taxas de inflação e PIB” (</a:t>
            </a:r>
            <a:r>
              <a:rPr lang="pt-BR" sz="3200" dirty="0" err="1"/>
              <a:t>Wooldridge</a:t>
            </a:r>
            <a:r>
              <a:rPr lang="pt-BR" sz="3200" dirty="0"/>
              <a:t>, 2014)</a:t>
            </a:r>
            <a:endParaRPr lang="pt-BR" sz="3200" dirty="0">
              <a:solidFill>
                <a:srgbClr val="000000"/>
              </a:solidFill>
              <a:latin typeface="Blinker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1CC15-0B5A-7B90-D5FB-0827A96E6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87F50-F733-F1D5-E110-BB56E694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621C9388-8A60-B1B1-F227-C06920513A9F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Passos da análise econômica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FE920EEC-F64E-6C04-A3EA-22BECFAD1BCB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D497C47-B1D1-0B73-63E6-40888EF96F15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F9307C9B-F0CF-7F47-A733-31360B334B4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EDB434AA-481E-8022-FB23-DD49B5340200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4" name="TextBox 18">
            <a:extLst>
              <a:ext uri="{FF2B5EF4-FFF2-40B4-BE49-F238E27FC236}">
                <a16:creationId xmlns:a16="http://schemas.microsoft.com/office/drawing/2014/main" id="{2D4DDB13-E8C7-D18C-F72D-7FE484967369}"/>
              </a:ext>
            </a:extLst>
          </p:cNvPr>
          <p:cNvSpPr txBox="1"/>
          <p:nvPr/>
        </p:nvSpPr>
        <p:spPr>
          <a:xfrm>
            <a:off x="838200" y="2122476"/>
            <a:ext cx="16230600" cy="58231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1) Definir cuidadosamente o problema de pesquisa;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2) Construir teoricamente o modelo;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3) Formular a hipótese de interesse;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4) Especificar a forma funcional do modelo; 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5) Coletar e preparar a base dos dados;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6) Usar o método econométrico para estimar os parâmetros e testar as hipóteses de interesse;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7) Analisar os resultados, o que implica apresentar e discutir as estimativas realizadas;</a:t>
            </a:r>
          </a:p>
          <a:p>
            <a:pPr marL="269874" lvl="1" algn="just">
              <a:lnSpc>
                <a:spcPct val="150000"/>
              </a:lnSpc>
            </a:pPr>
            <a:r>
              <a:rPr lang="pt-BR" sz="3200" dirty="0">
                <a:solidFill>
                  <a:srgbClr val="000000"/>
                </a:solidFill>
                <a:latin typeface="Blinker"/>
              </a:rPr>
              <a:t>8) Apresentar uma conclusão acerca dos principais resultados alcançados.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1FBEE-3995-5D5D-07B6-B83B49B4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640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FEA73-9612-EB53-4C0C-1F2D151AC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8">
            <a:extLst>
              <a:ext uri="{FF2B5EF4-FFF2-40B4-BE49-F238E27FC236}">
                <a16:creationId xmlns:a16="http://schemas.microsoft.com/office/drawing/2014/main" id="{F9FE5EA0-003B-643E-0F13-B60219EF2BA9}"/>
              </a:ext>
            </a:extLst>
          </p:cNvPr>
          <p:cNvSpPr txBox="1"/>
          <p:nvPr/>
        </p:nvSpPr>
        <p:spPr>
          <a:xfrm>
            <a:off x="668796" y="522629"/>
            <a:ext cx="14342604" cy="10772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pt-BR" sz="7000" dirty="0">
                <a:solidFill>
                  <a:srgbClr val="000000"/>
                </a:solidFill>
                <a:latin typeface="Blinker Bold"/>
              </a:rPr>
              <a:t>Dados 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A88075FE-F377-68A0-1E0A-F22DCF9AC39E}"/>
              </a:ext>
            </a:extLst>
          </p:cNvPr>
          <p:cNvGrpSpPr/>
          <p:nvPr/>
        </p:nvGrpSpPr>
        <p:grpSpPr>
          <a:xfrm rot="10800000">
            <a:off x="14579538" y="0"/>
            <a:ext cx="3708462" cy="4130984"/>
            <a:chOff x="9671104" y="-2744183"/>
            <a:chExt cx="8209447" cy="4807171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E36C7650-777F-AEB8-2746-761E6A971EE8}"/>
                </a:ext>
              </a:extLst>
            </p:cNvPr>
            <p:cNvSpPr/>
            <p:nvPr/>
          </p:nvSpPr>
          <p:spPr>
            <a:xfrm>
              <a:off x="9671104" y="-2744183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12" name="Group 2">
            <a:extLst>
              <a:ext uri="{FF2B5EF4-FFF2-40B4-BE49-F238E27FC236}">
                <a16:creationId xmlns:a16="http://schemas.microsoft.com/office/drawing/2014/main" id="{9043A93D-75A0-A655-F168-97E8CE0BA314}"/>
              </a:ext>
            </a:extLst>
          </p:cNvPr>
          <p:cNvGrpSpPr/>
          <p:nvPr/>
        </p:nvGrpSpPr>
        <p:grpSpPr>
          <a:xfrm>
            <a:off x="0" y="6156455"/>
            <a:ext cx="3581400" cy="4130546"/>
            <a:chOff x="0" y="708640"/>
            <a:chExt cx="5353493" cy="8540548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9BE4FF14-AD40-CC88-67EB-304ADBD4086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5F7A133-CCA1-2E1D-21FC-37549E1422A7}"/>
                  </a:ext>
                </a:extLst>
              </p:cNvPr>
              <p:cNvSpPr txBox="1"/>
              <p:nvPr/>
            </p:nvSpPr>
            <p:spPr>
              <a:xfrm>
                <a:off x="174594" y="1712355"/>
                <a:ext cx="16230600" cy="744633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Corte transversal (</a:t>
                </a:r>
                <a:r>
                  <a:rPr lang="pt-BR" sz="3200" dirty="0" err="1">
                    <a:solidFill>
                      <a:srgbClr val="000000"/>
                    </a:solidFill>
                    <a:latin typeface="Blinker"/>
                  </a:rPr>
                  <a:t>cross-section</a:t>
                </a: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)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pt-BR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Séries de tempo: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269874" lvl="1" algn="just">
                  <a:lnSpc>
                    <a:spcPct val="150000"/>
                  </a:lnSpc>
                </a:pPr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  <a:p>
                <a:pPr marL="727074" lvl="1" indent="-4572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pt-BR" sz="3200" dirty="0">
                    <a:solidFill>
                      <a:srgbClr val="000000"/>
                    </a:solidFill>
                    <a:latin typeface="Blinker"/>
                  </a:rPr>
                  <a:t>Dados em painel (longitudinais)</a:t>
                </a:r>
              </a:p>
              <a:p>
                <a:pPr marL="269874"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pt-BR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pt-BR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pt-BR" sz="3200" dirty="0">
                  <a:solidFill>
                    <a:srgbClr val="000000"/>
                  </a:solidFill>
                  <a:latin typeface="Blinker"/>
                </a:endParaRPr>
              </a:p>
            </p:txBody>
          </p:sp>
        </mc:Choice>
        <mc:Fallback>
          <p:sp>
            <p:nvSpPr>
              <p:cNvPr id="14" name="TextBox 18">
                <a:extLst>
                  <a:ext uri="{FF2B5EF4-FFF2-40B4-BE49-F238E27FC236}">
                    <a16:creationId xmlns:a16="http://schemas.microsoft.com/office/drawing/2014/main" id="{05F7A133-CCA1-2E1D-21FC-37549E142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4" y="1712355"/>
                <a:ext cx="16230600" cy="74463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C478D68-7F9E-B1B4-19E7-BAA63E2F8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D57A8B9-C6A1-9F04-C691-5D29D60373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93"/>
          <a:stretch/>
        </p:blipFill>
        <p:spPr>
          <a:xfrm>
            <a:off x="7811523" y="1128311"/>
            <a:ext cx="7766019" cy="1829244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AC37A8FA-F6EF-D16D-0C29-EE91B7BCBB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0" y="3998392"/>
            <a:ext cx="3004896" cy="27449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270BC8D-2766-E854-B038-18C304549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1523" y="7134268"/>
            <a:ext cx="7963339" cy="272643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38513FA3-72CC-994F-43FB-4EB2EEA16EE1}"/>
              </a:ext>
            </a:extLst>
          </p:cNvPr>
          <p:cNvSpPr/>
          <p:nvPr/>
        </p:nvSpPr>
        <p:spPr>
          <a:xfrm>
            <a:off x="6705600" y="1712355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F597B1B3-D46E-FDF4-0D81-8750EE93CE44}"/>
              </a:ext>
            </a:extLst>
          </p:cNvPr>
          <p:cNvSpPr/>
          <p:nvPr/>
        </p:nvSpPr>
        <p:spPr>
          <a:xfrm>
            <a:off x="5965794" y="5230461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3E380268-8464-A11F-3423-97F300149776}"/>
              </a:ext>
            </a:extLst>
          </p:cNvPr>
          <p:cNvSpPr/>
          <p:nvPr/>
        </p:nvSpPr>
        <p:spPr>
          <a:xfrm>
            <a:off x="5909620" y="8267520"/>
            <a:ext cx="533400" cy="4101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51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1E234-BEAE-019F-4182-AAFB375A6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4">
            <a:extLst>
              <a:ext uri="{FF2B5EF4-FFF2-40B4-BE49-F238E27FC236}">
                <a16:creationId xmlns:a16="http://schemas.microsoft.com/office/drawing/2014/main" id="{691EF94D-C621-BAF2-40F2-BCDD3A4DF0BC}"/>
              </a:ext>
            </a:extLst>
          </p:cNvPr>
          <p:cNvGrpSpPr/>
          <p:nvPr/>
        </p:nvGrpSpPr>
        <p:grpSpPr>
          <a:xfrm>
            <a:off x="11415" y="5143501"/>
            <a:ext cx="4331986" cy="5143942"/>
            <a:chOff x="0" y="0"/>
            <a:chExt cx="8209447" cy="4807171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A1A8A23-CBC4-09C0-8952-DA068BAFD34E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2" name="Group 4">
            <a:extLst>
              <a:ext uri="{FF2B5EF4-FFF2-40B4-BE49-F238E27FC236}">
                <a16:creationId xmlns:a16="http://schemas.microsoft.com/office/drawing/2014/main" id="{0E0A2BD9-F29D-4B6B-A6C9-AE02D78E4FB8}"/>
              </a:ext>
            </a:extLst>
          </p:cNvPr>
          <p:cNvGrpSpPr/>
          <p:nvPr/>
        </p:nvGrpSpPr>
        <p:grpSpPr>
          <a:xfrm rot="10800000">
            <a:off x="11053924" y="0"/>
            <a:ext cx="7261751" cy="9105900"/>
            <a:chOff x="0" y="0"/>
            <a:chExt cx="8209447" cy="4807171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C519DBB8-F6B2-414E-07A7-32CD70132B3D}"/>
                </a:ext>
              </a:extLst>
            </p:cNvPr>
            <p:cNvSpPr/>
            <p:nvPr/>
          </p:nvSpPr>
          <p:spPr>
            <a:xfrm>
              <a:off x="0" y="0"/>
              <a:ext cx="8209447" cy="4807171"/>
            </a:xfrm>
            <a:custGeom>
              <a:avLst/>
              <a:gdLst/>
              <a:ahLst/>
              <a:cxnLst/>
              <a:rect l="l" t="t" r="r" b="b"/>
              <a:pathLst>
                <a:path w="8209447" h="4807171">
                  <a:moveTo>
                    <a:pt x="8209447" y="4807171"/>
                  </a:moveTo>
                  <a:lnTo>
                    <a:pt x="0" y="4807171"/>
                  </a:lnTo>
                  <a:lnTo>
                    <a:pt x="0" y="0"/>
                  </a:lnTo>
                  <a:lnTo>
                    <a:pt x="8209447" y="48071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grpSp>
        <p:nvGrpSpPr>
          <p:cNvPr id="24" name="Group 2">
            <a:extLst>
              <a:ext uri="{FF2B5EF4-FFF2-40B4-BE49-F238E27FC236}">
                <a16:creationId xmlns:a16="http://schemas.microsoft.com/office/drawing/2014/main" id="{5209DF60-7BC1-87B8-9D2B-0B1C503B6AC9}"/>
              </a:ext>
            </a:extLst>
          </p:cNvPr>
          <p:cNvGrpSpPr/>
          <p:nvPr/>
        </p:nvGrpSpPr>
        <p:grpSpPr>
          <a:xfrm rot="16200000">
            <a:off x="11708961" y="3675170"/>
            <a:ext cx="7564149" cy="5649279"/>
            <a:chOff x="0" y="708640"/>
            <a:chExt cx="5353493" cy="8540548"/>
          </a:xfrm>
        </p:grpSpPr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B57ECCA2-0039-6223-731E-012A5F0809C1}"/>
                </a:ext>
              </a:extLst>
            </p:cNvPr>
            <p:cNvSpPr/>
            <p:nvPr/>
          </p:nvSpPr>
          <p:spPr>
            <a:xfrm>
              <a:off x="0" y="708640"/>
              <a:ext cx="5353493" cy="8540548"/>
            </a:xfrm>
            <a:custGeom>
              <a:avLst/>
              <a:gdLst/>
              <a:ahLst/>
              <a:cxnLst/>
              <a:rect l="l" t="t" r="r" b="b"/>
              <a:pathLst>
                <a:path w="5353493" h="9373274">
                  <a:moveTo>
                    <a:pt x="5353493" y="9373274"/>
                  </a:moveTo>
                  <a:lnTo>
                    <a:pt x="0" y="9373274"/>
                  </a:lnTo>
                  <a:lnTo>
                    <a:pt x="0" y="0"/>
                  </a:lnTo>
                  <a:lnTo>
                    <a:pt x="5353493" y="9373274"/>
                  </a:ln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2" name="TextBox 17">
            <a:extLst>
              <a:ext uri="{FF2B5EF4-FFF2-40B4-BE49-F238E27FC236}">
                <a16:creationId xmlns:a16="http://schemas.microsoft.com/office/drawing/2014/main" id="{E923B711-2E5C-9E5D-FD03-5734A2E8F0B8}"/>
              </a:ext>
            </a:extLst>
          </p:cNvPr>
          <p:cNvSpPr txBox="1"/>
          <p:nvPr/>
        </p:nvSpPr>
        <p:spPr>
          <a:xfrm>
            <a:off x="5423575" y="4839120"/>
            <a:ext cx="8604287" cy="1419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559"/>
              </a:lnSpc>
              <a:spcBef>
                <a:spcPct val="0"/>
              </a:spcBef>
            </a:pPr>
            <a:r>
              <a:rPr lang="pt-BR" sz="13000" dirty="0">
                <a:solidFill>
                  <a:srgbClr val="000000"/>
                </a:solidFill>
                <a:latin typeface="Blinker Bold"/>
              </a:rPr>
              <a:t>Obrigado</a:t>
            </a:r>
            <a:r>
              <a:rPr lang="en-US" sz="13000" dirty="0">
                <a:solidFill>
                  <a:srgbClr val="000000"/>
                </a:solidFill>
                <a:latin typeface="Blinker Bold"/>
              </a:rPr>
              <a:t>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203C40-1191-22D7-6844-F1192315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0600" y="8267700"/>
            <a:ext cx="1676400" cy="1676400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508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6059</TotalTime>
  <Words>394</Words>
  <Application>Microsoft Office PowerPoint</Application>
  <PresentationFormat>Personalizar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Blinker Bold</vt:lpstr>
      <vt:lpstr>Wingdings</vt:lpstr>
      <vt:lpstr>Blinker</vt:lpstr>
      <vt:lpstr>Cambria Math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Cópia de Apresentação de Persona do Usuário Geométrico Corporativo Simples em Laranja e Amarelo</dc:title>
  <cp:lastModifiedBy>Ronaldo Torres</cp:lastModifiedBy>
  <cp:revision>37</cp:revision>
  <dcterms:created xsi:type="dcterms:W3CDTF">2006-08-16T00:00:00Z</dcterms:created>
  <dcterms:modified xsi:type="dcterms:W3CDTF">2024-03-18T02:19:13Z</dcterms:modified>
  <dc:identifier>DAFxuyoFtks</dc:identifier>
</cp:coreProperties>
</file>