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309" r:id="rId2"/>
    <p:sldId id="316" r:id="rId3"/>
    <p:sldId id="317" r:id="rId4"/>
    <p:sldId id="320" r:id="rId5"/>
    <p:sldId id="319" r:id="rId6"/>
    <p:sldId id="297" r:id="rId7"/>
  </p:sldIdLst>
  <p:sldSz cx="18288000" cy="10287000"/>
  <p:notesSz cx="6858000" cy="9144000"/>
  <p:embeddedFontLst>
    <p:embeddedFont>
      <p:font typeface="Blinker" panose="020B0604020202020204" charset="0"/>
      <p:regular r:id="rId9"/>
    </p:embeddedFont>
    <p:embeddedFont>
      <p:font typeface="Blinker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786-4426-48F4-9E34-33B09C3417CA}" type="datetimeFigureOut">
              <a:rPr lang="pt-BR" smtClean="0"/>
              <a:t>06/05/2024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8609-DBFB-4F57-8F91-5B4C93C12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61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78609-DBFB-4F57-8F91-5B4C93C1237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55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41"/>
            <a:ext cx="20574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CCC93-5672-015C-76CE-5038D1529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ADD4428-D50E-8A6A-7F9B-0E0FC1081803}"/>
              </a:ext>
            </a:extLst>
          </p:cNvPr>
          <p:cNvGrpSpPr/>
          <p:nvPr/>
        </p:nvGrpSpPr>
        <p:grpSpPr>
          <a:xfrm>
            <a:off x="-21992" y="-9526"/>
            <a:ext cx="6454197" cy="10296526"/>
            <a:chOff x="0" y="708640"/>
            <a:chExt cx="5353493" cy="854054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FAC253A-C69B-EDF1-648F-B4F0CF155B6F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455C0A7-E041-6E37-DF15-EBDF7BC58FE3}"/>
              </a:ext>
            </a:extLst>
          </p:cNvPr>
          <p:cNvGrpSpPr/>
          <p:nvPr/>
        </p:nvGrpSpPr>
        <p:grpSpPr>
          <a:xfrm rot="5400000">
            <a:off x="-1521735" y="1475715"/>
            <a:ext cx="7912213" cy="4941731"/>
            <a:chOff x="0" y="0"/>
            <a:chExt cx="8209447" cy="480717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DF47C57-0D69-199D-75D7-910667C746E2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F0CE0D18-DFBD-D23A-8234-9B19A483FF7F}"/>
              </a:ext>
            </a:extLst>
          </p:cNvPr>
          <p:cNvSpPr txBox="1"/>
          <p:nvPr/>
        </p:nvSpPr>
        <p:spPr>
          <a:xfrm>
            <a:off x="7966628" y="4147977"/>
            <a:ext cx="9315598" cy="3200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pt-BR" sz="8800" dirty="0">
                <a:solidFill>
                  <a:srgbClr val="000000"/>
                </a:solidFill>
                <a:latin typeface="Blinker Bold"/>
              </a:rPr>
              <a:t>Econometria </a:t>
            </a:r>
          </a:p>
          <a:p>
            <a:pPr algn="r"/>
            <a:r>
              <a:rPr lang="pt-BR" sz="6000" dirty="0">
                <a:solidFill>
                  <a:srgbClr val="000000"/>
                </a:solidFill>
                <a:latin typeface="Blinker Bold"/>
              </a:rPr>
              <a:t>Conceitos introdutórios</a:t>
            </a:r>
          </a:p>
          <a:p>
            <a:pPr algn="r"/>
            <a:r>
              <a:rPr lang="pt-BR" sz="6000">
                <a:solidFill>
                  <a:srgbClr val="000000"/>
                </a:solidFill>
                <a:latin typeface="Blinker Bold"/>
              </a:rPr>
              <a:t>Parte II </a:t>
            </a:r>
            <a:endParaRPr lang="en-US" sz="6000" dirty="0">
              <a:solidFill>
                <a:srgbClr val="000000"/>
              </a:solidFill>
              <a:latin typeface="Blinker Bold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28E7C09-38D7-91E5-FFC9-AE9352340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A12F77AE-2359-2AAB-B10A-613A5DFE0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EF54F5-A317-0B02-7A96-EAD2F990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8953500"/>
            <a:ext cx="46291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AB80052-4FB8-5F5D-2205-FFFAA62E6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5" t="3372" r="19221" b="-1036"/>
          <a:stretch/>
        </p:blipFill>
        <p:spPr>
          <a:xfrm>
            <a:off x="2985918" y="219652"/>
            <a:ext cx="6276151" cy="4903631"/>
          </a:xfrm>
          <a:prstGeom prst="triangle">
            <a:avLst/>
          </a:prstGeom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5D672BC-A03C-B593-1A9F-5D251B26D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r="14697"/>
          <a:stretch/>
        </p:blipFill>
        <p:spPr bwMode="auto">
          <a:xfrm>
            <a:off x="-46019" y="5450218"/>
            <a:ext cx="6093603" cy="4874882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7C2F8E83-B2E7-DBBC-301C-2A377C2B2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69" r="29219" b="-69"/>
          <a:stretch/>
        </p:blipFill>
        <p:spPr bwMode="auto">
          <a:xfrm>
            <a:off x="6150457" y="0"/>
            <a:ext cx="5987086" cy="4789669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71925137-D37B-ADA8-FBD2-A511E8F59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4" b="22254"/>
          <a:stretch/>
        </p:blipFill>
        <p:spPr bwMode="auto">
          <a:xfrm>
            <a:off x="3039399" y="5182003"/>
            <a:ext cx="6016370" cy="4813096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4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87F50-F733-F1D5-E110-BB56E694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621C9388-8A60-B1B1-F227-C06920513A9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Principais funções complementares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FE920EEC-F64E-6C04-A3EA-22BECFAD1BCB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497C47-B1D1-0B73-63E6-40888EF96F15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307C9B-F0CF-7F47-A733-31360B334B4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DB434AA-481E-8022-FB23-DD49B5340200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2D4DDB13-E8C7-D18C-F72D-7FE484967369}"/>
              </a:ext>
            </a:extLst>
          </p:cNvPr>
          <p:cNvSpPr txBox="1"/>
          <p:nvPr/>
        </p:nvSpPr>
        <p:spPr>
          <a:xfrm>
            <a:off x="843390" y="1799677"/>
            <a:ext cx="15234810" cy="8453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1) </a:t>
            </a:r>
            <a:r>
              <a:rPr lang="pt-BR" sz="2300" b="1" dirty="0" err="1">
                <a:solidFill>
                  <a:srgbClr val="000000"/>
                </a:solidFill>
                <a:latin typeface="Blinker"/>
              </a:rPr>
              <a:t>glimpse</a:t>
            </a:r>
            <a:r>
              <a:rPr lang="pt-BR" sz="23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(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pocete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 </a:t>
            </a:r>
            <a:r>
              <a:rPr lang="pt-BR" sz="2300" b="1" dirty="0" err="1">
                <a:solidFill>
                  <a:srgbClr val="000000"/>
                </a:solidFill>
                <a:latin typeface="Blinker"/>
              </a:rPr>
              <a:t>dplyr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)Descrição: Fornece uma visão rápida e compacta da estrutura de um objeto de dados, mostrando as primeiras entradas de cada coluna e os tipos de dados.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glimpse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(data)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2) </a:t>
            </a:r>
            <a:r>
              <a:rPr lang="pt-BR" sz="2300" b="1" dirty="0" err="1">
                <a:solidFill>
                  <a:srgbClr val="000000"/>
                </a:solidFill>
                <a:latin typeface="Blinker"/>
              </a:rPr>
              <a:t>str</a:t>
            </a:r>
            <a:r>
              <a:rPr lang="pt-BR" sz="23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Descrição: Mostra a estrutura interna de um objeto R de forma compacta e informativa. É útil para entender rapidamente a composição e as características dos objetos, como listas, vetores e data frames.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str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(data)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 </a:t>
            </a:r>
            <a:r>
              <a:rPr lang="pt-BR" sz="2300" b="1" dirty="0">
                <a:solidFill>
                  <a:srgbClr val="000000"/>
                </a:solidFill>
                <a:latin typeface="Blinker"/>
              </a:rPr>
              <a:t>3) </a:t>
            </a:r>
            <a:r>
              <a:rPr lang="pt-BR" sz="2300" b="1" dirty="0" err="1">
                <a:solidFill>
                  <a:srgbClr val="000000"/>
                </a:solidFill>
                <a:latin typeface="Blinker"/>
              </a:rPr>
              <a:t>ifelse</a:t>
            </a:r>
            <a:r>
              <a:rPr lang="pt-BR" sz="23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Descrição: Avalia uma condição e retorna um valor se a condição for verdadeira e outro valor se for falsa. É útil para operações vetorizadas, substituindo os valores de um vetor com base em condições especificadas.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ifelse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(condição, 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valor_se_verdadeiro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, 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valor_se_falso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b="1" dirty="0">
                <a:solidFill>
                  <a:srgbClr val="000000"/>
                </a:solidFill>
                <a:latin typeface="Blinker"/>
              </a:rPr>
              <a:t>4) </a:t>
            </a:r>
            <a:r>
              <a:rPr lang="pt-BR" sz="2300" b="1" dirty="0" err="1">
                <a:solidFill>
                  <a:srgbClr val="000000"/>
                </a:solidFill>
                <a:latin typeface="Blinker"/>
              </a:rPr>
              <a:t>as.numeric</a:t>
            </a:r>
            <a:r>
              <a:rPr lang="pt-BR" sz="23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Descrição: Converte um objeto em R para o tipo de dados numérico. Essencial para operações que exigem números, especialmente quando os dados vêm como caracteres ou fatores.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as.numeric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(dados)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5) </a:t>
            </a:r>
            <a:r>
              <a:rPr lang="pt-BR" sz="2300" b="1" dirty="0" err="1">
                <a:solidFill>
                  <a:srgbClr val="000000"/>
                </a:solidFill>
                <a:latin typeface="Blinker"/>
              </a:rPr>
              <a:t>options</a:t>
            </a:r>
            <a:r>
              <a:rPr lang="pt-BR" sz="2300" b="1" dirty="0">
                <a:solidFill>
                  <a:srgbClr val="000000"/>
                </a:solidFill>
                <a:latin typeface="Blinker"/>
              </a:rPr>
              <a:t>(</a:t>
            </a:r>
            <a:r>
              <a:rPr lang="pt-BR" sz="2300" b="1" dirty="0" err="1">
                <a:solidFill>
                  <a:srgbClr val="000000"/>
                </a:solidFill>
                <a:latin typeface="Blinker"/>
              </a:rPr>
              <a:t>scipen</a:t>
            </a:r>
            <a:r>
              <a:rPr lang="pt-BR" sz="2300" b="1" dirty="0">
                <a:solidFill>
                  <a:srgbClr val="000000"/>
                </a:solidFill>
                <a:latin typeface="Blinker"/>
              </a:rPr>
              <a:t>=999) 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Descrição: Configura a opção 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scipen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 para controlar a penalidade para a notação científica em R. Um valor maior favorece a representação de números em formato decimal ao invés de notação científica.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 Exemplo: 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options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(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scipen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=999)</a:t>
            </a:r>
          </a:p>
          <a:p>
            <a:pPr marL="269874" lvl="1" algn="just">
              <a:lnSpc>
                <a:spcPct val="150000"/>
              </a:lnSpc>
            </a:pPr>
            <a:endParaRPr lang="pt-BR" sz="2400" dirty="0">
              <a:solidFill>
                <a:srgbClr val="000000"/>
              </a:solidFill>
              <a:latin typeface="Blink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1FBEE-3995-5D5D-07B6-B83B49B4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9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87F50-F733-F1D5-E110-BB56E694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621C9388-8A60-B1B1-F227-C06920513A9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Principais funções regressão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FE920EEC-F64E-6C04-A3EA-22BECFAD1BCB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497C47-B1D1-0B73-63E6-40888EF96F15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307C9B-F0CF-7F47-A733-31360B334B4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DB434AA-481E-8022-FB23-DD49B5340200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2D4DDB13-E8C7-D18C-F72D-7FE484967369}"/>
              </a:ext>
            </a:extLst>
          </p:cNvPr>
          <p:cNvSpPr txBox="1"/>
          <p:nvPr/>
        </p:nvSpPr>
        <p:spPr>
          <a:xfrm>
            <a:off x="668796" y="2073035"/>
            <a:ext cx="15790404" cy="1597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1)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lm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Ajusta um modelo linear entre uma variável dependente e uma ou mais variáveis independentes. É amplamente usada em análise estatística para estimar os coeficientes das variáveis preditoras.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lm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(formula, data)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1FBEE-3995-5D5D-07B6-B83B49B4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 Tutorial Series: Multiple Linear Regression | R-bloggers">
            <a:extLst>
              <a:ext uri="{FF2B5EF4-FFF2-40B4-BE49-F238E27FC236}">
                <a16:creationId xmlns:a16="http://schemas.microsoft.com/office/drawing/2014/main" id="{77C314CE-A53B-8ADF-B7D2-365C7F7B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579028"/>
            <a:ext cx="7527797" cy="466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FEA6EAA6-C000-C98E-D071-AA5D381DE36C}"/>
              </a:ext>
            </a:extLst>
          </p:cNvPr>
          <p:cNvSpPr/>
          <p:nvPr/>
        </p:nvSpPr>
        <p:spPr>
          <a:xfrm rot="8578879">
            <a:off x="6998644" y="4337775"/>
            <a:ext cx="45719" cy="4825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have Esquerda 21">
            <a:extLst>
              <a:ext uri="{FF2B5EF4-FFF2-40B4-BE49-F238E27FC236}">
                <a16:creationId xmlns:a16="http://schemas.microsoft.com/office/drawing/2014/main" id="{857A18B6-A91E-1389-395E-58CBDBFD7AEF}"/>
              </a:ext>
            </a:extLst>
          </p:cNvPr>
          <p:cNvSpPr/>
          <p:nvPr/>
        </p:nvSpPr>
        <p:spPr>
          <a:xfrm rot="5400000">
            <a:off x="8342133" y="3786234"/>
            <a:ext cx="625155" cy="1629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837D0C7-B94E-57FF-C1B6-DE99721AE1A6}"/>
              </a:ext>
            </a:extLst>
          </p:cNvPr>
          <p:cNvSpPr/>
          <p:nvPr/>
        </p:nvSpPr>
        <p:spPr>
          <a:xfrm>
            <a:off x="7435510" y="3319487"/>
            <a:ext cx="2438400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Variáveis Independentes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095C15A8-E7D4-11D6-4EAD-63C97B7380A4}"/>
              </a:ext>
            </a:extLst>
          </p:cNvPr>
          <p:cNvSpPr/>
          <p:nvPr/>
        </p:nvSpPr>
        <p:spPr>
          <a:xfrm>
            <a:off x="4417993" y="3673785"/>
            <a:ext cx="2438400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Variável dependente</a:t>
            </a:r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489C7CE1-D907-1A2B-EF96-9B3B872A8B84}"/>
              </a:ext>
            </a:extLst>
          </p:cNvPr>
          <p:cNvSpPr/>
          <p:nvPr/>
        </p:nvSpPr>
        <p:spPr>
          <a:xfrm rot="13210071">
            <a:off x="11045817" y="4473072"/>
            <a:ext cx="45719" cy="4825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762EFB3D-F9C5-4C7D-7B6B-89F6CAA3EA3D}"/>
              </a:ext>
            </a:extLst>
          </p:cNvPr>
          <p:cNvSpPr/>
          <p:nvPr/>
        </p:nvSpPr>
        <p:spPr>
          <a:xfrm>
            <a:off x="10896840" y="3670093"/>
            <a:ext cx="2438400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Base de dados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EB08059-8337-4C7F-88AC-A21286A93DB7}"/>
              </a:ext>
            </a:extLst>
          </p:cNvPr>
          <p:cNvSpPr/>
          <p:nvPr/>
        </p:nvSpPr>
        <p:spPr>
          <a:xfrm>
            <a:off x="6856393" y="6667500"/>
            <a:ext cx="1373207" cy="10668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72323FAF-9229-B06D-BD2C-8FBC4B7CC479}"/>
              </a:ext>
            </a:extLst>
          </p:cNvPr>
          <p:cNvSpPr/>
          <p:nvPr/>
        </p:nvSpPr>
        <p:spPr>
          <a:xfrm rot="5400000" flipH="1">
            <a:off x="5839273" y="5936672"/>
            <a:ext cx="62565" cy="18252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0B196AC-488E-F923-D4AB-1084B6164272}"/>
              </a:ext>
            </a:extLst>
          </p:cNvPr>
          <p:cNvSpPr/>
          <p:nvPr/>
        </p:nvSpPr>
        <p:spPr>
          <a:xfrm>
            <a:off x="2398817" y="6360794"/>
            <a:ext cx="2438400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Coeficientes estimados (Betas)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9DED1A5-6B86-48F3-B30F-7FDB5370DA15}"/>
              </a:ext>
            </a:extLst>
          </p:cNvPr>
          <p:cNvSpPr/>
          <p:nvPr/>
        </p:nvSpPr>
        <p:spPr>
          <a:xfrm>
            <a:off x="10555156" y="6667500"/>
            <a:ext cx="1560884" cy="10982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D01D7627-474B-37B2-59FA-D76A190A6B9D}"/>
              </a:ext>
            </a:extLst>
          </p:cNvPr>
          <p:cNvSpPr/>
          <p:nvPr/>
        </p:nvSpPr>
        <p:spPr>
          <a:xfrm rot="16200000">
            <a:off x="12380377" y="6952503"/>
            <a:ext cx="45719" cy="4825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C0B869A0-61E8-C6B7-2A56-330186C87BF5}"/>
              </a:ext>
            </a:extLst>
          </p:cNvPr>
          <p:cNvSpPr/>
          <p:nvPr/>
        </p:nvSpPr>
        <p:spPr>
          <a:xfrm>
            <a:off x="12692354" y="6713695"/>
            <a:ext cx="2438400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Valor-p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E03FA62-DCFE-CEA4-2B13-698F274ACEA6}"/>
              </a:ext>
            </a:extLst>
          </p:cNvPr>
          <p:cNvSpPr/>
          <p:nvPr/>
        </p:nvSpPr>
        <p:spPr>
          <a:xfrm>
            <a:off x="6587649" y="8578261"/>
            <a:ext cx="5496509" cy="33651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Seta: para a Direita 35">
            <a:extLst>
              <a:ext uri="{FF2B5EF4-FFF2-40B4-BE49-F238E27FC236}">
                <a16:creationId xmlns:a16="http://schemas.microsoft.com/office/drawing/2014/main" id="{C315667A-FA37-21BC-F299-F31252F28C10}"/>
              </a:ext>
            </a:extLst>
          </p:cNvPr>
          <p:cNvSpPr/>
          <p:nvPr/>
        </p:nvSpPr>
        <p:spPr>
          <a:xfrm>
            <a:off x="12282502" y="8647846"/>
            <a:ext cx="330105" cy="1682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1B141982-4C2B-4422-E93E-4DFA94AAD923}"/>
              </a:ext>
            </a:extLst>
          </p:cNvPr>
          <p:cNvSpPr/>
          <p:nvPr/>
        </p:nvSpPr>
        <p:spPr>
          <a:xfrm>
            <a:off x="12801193" y="8213965"/>
            <a:ext cx="2438400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coeficiente de determinação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779DB3C2-BCB1-23DD-BD94-9CB20BD32372}"/>
              </a:ext>
            </a:extLst>
          </p:cNvPr>
          <p:cNvSpPr/>
          <p:nvPr/>
        </p:nvSpPr>
        <p:spPr>
          <a:xfrm>
            <a:off x="5399084" y="8971800"/>
            <a:ext cx="6564316" cy="26971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EB4C87B1-47B6-9903-CCAB-AC929C5777B1}"/>
              </a:ext>
            </a:extLst>
          </p:cNvPr>
          <p:cNvSpPr/>
          <p:nvPr/>
        </p:nvSpPr>
        <p:spPr>
          <a:xfrm rot="10800000">
            <a:off x="5021569" y="9044236"/>
            <a:ext cx="330105" cy="1682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F5908937-6C16-5041-73CD-58733041E0A4}"/>
              </a:ext>
            </a:extLst>
          </p:cNvPr>
          <p:cNvSpPr/>
          <p:nvPr/>
        </p:nvSpPr>
        <p:spPr>
          <a:xfrm>
            <a:off x="2465181" y="8703400"/>
            <a:ext cx="2438400" cy="914400"/>
          </a:xfrm>
          <a:prstGeom prst="ellips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 valor e P-valor da F estatística</a:t>
            </a:r>
          </a:p>
        </p:txBody>
      </p:sp>
    </p:spTree>
    <p:extLst>
      <p:ext uri="{BB962C8B-B14F-4D97-AF65-F5344CB8AC3E}">
        <p14:creationId xmlns:p14="http://schemas.microsoft.com/office/powerpoint/2010/main" val="152329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87F50-F733-F1D5-E110-BB56E694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621C9388-8A60-B1B1-F227-C06920513A9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Regressão linear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FE920EEC-F64E-6C04-A3EA-22BECFAD1BCB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497C47-B1D1-0B73-63E6-40888EF96F15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307C9B-F0CF-7F47-A733-31360B334B4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DB434AA-481E-8022-FB23-DD49B5340200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381FBEE-3995-5D5D-07B6-B83B49B4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8D5904D-7ED6-CABA-BA73-B9D9E86D3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580797"/>
            <a:ext cx="11430000" cy="853965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3EEFF65-CA2A-7622-759D-EEC8524EC366}"/>
              </a:ext>
            </a:extLst>
          </p:cNvPr>
          <p:cNvSpPr/>
          <p:nvPr/>
        </p:nvSpPr>
        <p:spPr>
          <a:xfrm>
            <a:off x="14579538" y="1485900"/>
            <a:ext cx="584262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97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87F50-F733-F1D5-E110-BB56E694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621C9388-8A60-B1B1-F227-C06920513A9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Regressão linear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FE920EEC-F64E-6C04-A3EA-22BECFAD1BCB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497C47-B1D1-0B73-63E6-40888EF96F15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307C9B-F0CF-7F47-A733-31360B334B4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DB434AA-481E-8022-FB23-DD49B5340200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381FBEE-3995-5D5D-07B6-B83B49B4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3EEFF65-CA2A-7622-759D-EEC8524EC366}"/>
              </a:ext>
            </a:extLst>
          </p:cNvPr>
          <p:cNvSpPr/>
          <p:nvPr/>
        </p:nvSpPr>
        <p:spPr>
          <a:xfrm>
            <a:off x="14579538" y="1485900"/>
            <a:ext cx="584262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9A162DF-B53F-E581-DC3B-57CD145A2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476500"/>
            <a:ext cx="11634933" cy="69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8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1E234-BEAE-019F-4182-AAFB375A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>
            <a:extLst>
              <a:ext uri="{FF2B5EF4-FFF2-40B4-BE49-F238E27FC236}">
                <a16:creationId xmlns:a16="http://schemas.microsoft.com/office/drawing/2014/main" id="{691EF94D-C621-BAF2-40F2-BCDD3A4DF0BC}"/>
              </a:ext>
            </a:extLst>
          </p:cNvPr>
          <p:cNvGrpSpPr/>
          <p:nvPr/>
        </p:nvGrpSpPr>
        <p:grpSpPr>
          <a:xfrm>
            <a:off x="11415" y="5143501"/>
            <a:ext cx="4331986" cy="5143942"/>
            <a:chOff x="0" y="0"/>
            <a:chExt cx="8209447" cy="4807171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A1A8A23-CBC4-09C0-8952-DA068BAFD34E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0E0A2BD9-F29D-4B6B-A6C9-AE02D78E4FB8}"/>
              </a:ext>
            </a:extLst>
          </p:cNvPr>
          <p:cNvGrpSpPr/>
          <p:nvPr/>
        </p:nvGrpSpPr>
        <p:grpSpPr>
          <a:xfrm rot="10800000">
            <a:off x="11053924" y="0"/>
            <a:ext cx="7261751" cy="9105900"/>
            <a:chOff x="0" y="0"/>
            <a:chExt cx="8209447" cy="480717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519DBB8-F6B2-414E-07A7-32CD70132B3D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4" name="Group 2">
            <a:extLst>
              <a:ext uri="{FF2B5EF4-FFF2-40B4-BE49-F238E27FC236}">
                <a16:creationId xmlns:a16="http://schemas.microsoft.com/office/drawing/2014/main" id="{5209DF60-7BC1-87B8-9D2B-0B1C503B6AC9}"/>
              </a:ext>
            </a:extLst>
          </p:cNvPr>
          <p:cNvGrpSpPr/>
          <p:nvPr/>
        </p:nvGrpSpPr>
        <p:grpSpPr>
          <a:xfrm rot="16200000">
            <a:off x="11708961" y="3675170"/>
            <a:ext cx="7564149" cy="5649279"/>
            <a:chOff x="0" y="708640"/>
            <a:chExt cx="5353493" cy="8540548"/>
          </a:xfrm>
        </p:grpSpPr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B57ECCA2-0039-6223-731E-012A5F0809C1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extBox 17">
            <a:extLst>
              <a:ext uri="{FF2B5EF4-FFF2-40B4-BE49-F238E27FC236}">
                <a16:creationId xmlns:a16="http://schemas.microsoft.com/office/drawing/2014/main" id="{E923B711-2E5C-9E5D-FD03-5734A2E8F0B8}"/>
              </a:ext>
            </a:extLst>
          </p:cNvPr>
          <p:cNvSpPr txBox="1"/>
          <p:nvPr/>
        </p:nvSpPr>
        <p:spPr>
          <a:xfrm>
            <a:off x="5423575" y="4839120"/>
            <a:ext cx="8604287" cy="1419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pt-BR" sz="13000" dirty="0">
                <a:solidFill>
                  <a:srgbClr val="000000"/>
                </a:solidFill>
                <a:latin typeface="Blinker Bold"/>
              </a:rPr>
              <a:t>Obrigado</a:t>
            </a:r>
            <a:r>
              <a:rPr lang="en-US" sz="13000" dirty="0">
                <a:solidFill>
                  <a:srgbClr val="000000"/>
                </a:solidFill>
                <a:latin typeface="Blinker Bold"/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03C40-1191-22D7-6844-F1192315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0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6249</TotalTime>
  <Words>332</Words>
  <Application>Microsoft Office PowerPoint</Application>
  <PresentationFormat>Personalizar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Blinker</vt:lpstr>
      <vt:lpstr>Blinker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Apresentação de Persona do Usuário Geométrico Corporativo Simples em Laranja e Amarelo</dc:title>
  <dc:creator>Ronaldo Torres</dc:creator>
  <cp:lastModifiedBy>Ronaldo Torres</cp:lastModifiedBy>
  <cp:revision>40</cp:revision>
  <dcterms:created xsi:type="dcterms:W3CDTF">2006-08-16T00:00:00Z</dcterms:created>
  <dcterms:modified xsi:type="dcterms:W3CDTF">2024-05-06T15:04:10Z</dcterms:modified>
  <dc:identifier>DAFxuyoFtks</dc:identifier>
</cp:coreProperties>
</file>