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309" r:id="rId2"/>
    <p:sldId id="311" r:id="rId3"/>
    <p:sldId id="316" r:id="rId4"/>
    <p:sldId id="297" r:id="rId5"/>
  </p:sldIdLst>
  <p:sldSz cx="18288000" cy="10287000"/>
  <p:notesSz cx="6858000" cy="9144000"/>
  <p:embeddedFontLst>
    <p:embeddedFont>
      <p:font typeface="Blinker" panose="020B0604020202020204" charset="0"/>
      <p:regular r:id="rId7"/>
    </p:embeddedFont>
    <p:embeddedFont>
      <p:font typeface="Blinker Bold" panose="020B0604020202020204" charset="0"/>
      <p:regular r:id="rId8"/>
    </p:embeddedFont>
    <p:embeddedFont>
      <p:font typeface="Cambria Math" panose="02040503050406030204" pitchFamily="18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786-4426-48F4-9E34-33B09C3417CA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8609-DBFB-4F57-8F91-5B4C93C12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1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41"/>
            <a:ext cx="20574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CCC93-5672-015C-76CE-5038D1529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DD4428-D50E-8A6A-7F9B-0E0FC1081803}"/>
              </a:ext>
            </a:extLst>
          </p:cNvPr>
          <p:cNvGrpSpPr/>
          <p:nvPr/>
        </p:nvGrpSpPr>
        <p:grpSpPr>
          <a:xfrm>
            <a:off x="-21992" y="-9526"/>
            <a:ext cx="6454197" cy="10296526"/>
            <a:chOff x="0" y="708640"/>
            <a:chExt cx="5353493" cy="854054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FAC253A-C69B-EDF1-648F-B4F0CF155B6F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455C0A7-E041-6E37-DF15-EBDF7BC58FE3}"/>
              </a:ext>
            </a:extLst>
          </p:cNvPr>
          <p:cNvGrpSpPr/>
          <p:nvPr/>
        </p:nvGrpSpPr>
        <p:grpSpPr>
          <a:xfrm rot="5400000">
            <a:off x="-1521735" y="1475715"/>
            <a:ext cx="7912213" cy="4941731"/>
            <a:chOff x="0" y="0"/>
            <a:chExt cx="8209447" cy="480717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DF47C57-0D69-199D-75D7-910667C746E2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F0CE0D18-DFBD-D23A-8234-9B19A483FF7F}"/>
              </a:ext>
            </a:extLst>
          </p:cNvPr>
          <p:cNvSpPr txBox="1"/>
          <p:nvPr/>
        </p:nvSpPr>
        <p:spPr>
          <a:xfrm>
            <a:off x="7966628" y="4147977"/>
            <a:ext cx="9315598" cy="2277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pt-BR" sz="8800" dirty="0">
                <a:solidFill>
                  <a:srgbClr val="000000"/>
                </a:solidFill>
                <a:latin typeface="Blinker Bold"/>
              </a:rPr>
              <a:t>Econometria </a:t>
            </a:r>
          </a:p>
          <a:p>
            <a:pPr algn="r"/>
            <a:endParaRPr lang="en-US" sz="6000" dirty="0">
              <a:solidFill>
                <a:srgbClr val="000000"/>
              </a:solidFill>
              <a:latin typeface="Blinker Bold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28E7C09-38D7-91E5-FFC9-AE935234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A12F77AE-2359-2AAB-B10A-613A5DFE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EF54F5-A317-0B02-7A96-EAD2F990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8953500"/>
            <a:ext cx="46291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B80052-4FB8-5F5D-2205-FFFAA62E6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5" t="3372" r="19221" b="-1036"/>
          <a:stretch/>
        </p:blipFill>
        <p:spPr>
          <a:xfrm>
            <a:off x="2985918" y="219652"/>
            <a:ext cx="6276151" cy="4903631"/>
          </a:xfrm>
          <a:prstGeom prst="triangle">
            <a:avLst/>
          </a:prstGeom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5D672BC-A03C-B593-1A9F-5D251B26D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r="14697"/>
          <a:stretch/>
        </p:blipFill>
        <p:spPr bwMode="auto">
          <a:xfrm>
            <a:off x="-46019" y="5450218"/>
            <a:ext cx="6093603" cy="4874882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C2F8E83-B2E7-DBBC-301C-2A377C2B2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69" r="29219" b="-69"/>
          <a:stretch/>
        </p:blipFill>
        <p:spPr bwMode="auto">
          <a:xfrm>
            <a:off x="6150457" y="0"/>
            <a:ext cx="5987086" cy="4789669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71925137-D37B-ADA8-FBD2-A511E8F59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4" b="22254"/>
          <a:stretch/>
        </p:blipFill>
        <p:spPr bwMode="auto">
          <a:xfrm>
            <a:off x="3039399" y="5182003"/>
            <a:ext cx="6016370" cy="4813096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4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477D4-E4CA-31A9-C924-A95B5027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8B179028-B227-CF10-BD32-1C868A89F5F9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 err="1">
                <a:solidFill>
                  <a:srgbClr val="000000"/>
                </a:solidFill>
                <a:latin typeface="Blinker Bold"/>
              </a:rPr>
              <a:t>Dummys</a:t>
            </a:r>
            <a:endParaRPr lang="pt-BR" sz="7000" dirty="0">
              <a:solidFill>
                <a:srgbClr val="000000"/>
              </a:solidFill>
              <a:latin typeface="Blinker Bold"/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09DE5411-0C03-53A6-322B-4BBBA903D289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048E3BD-DA98-279D-56C4-53D1BB7FBC4D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CE1BDE-82BD-68EE-E46E-F68D88640D79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835A09A-5A5C-68D2-763B-5ADF6F856F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0F8153A9-1709-859B-5C51-2C2178FD1138}"/>
              </a:ext>
            </a:extLst>
          </p:cNvPr>
          <p:cNvSpPr txBox="1"/>
          <p:nvPr/>
        </p:nvSpPr>
        <p:spPr>
          <a:xfrm>
            <a:off x="985837" y="2065492"/>
            <a:ext cx="16916400" cy="9516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/>
              <a:t>Variáveis qualitativas (</a:t>
            </a:r>
            <a:r>
              <a:rPr lang="pt-BR" sz="3200" i="1" dirty="0" err="1"/>
              <a:t>dummy</a:t>
            </a:r>
            <a:r>
              <a:rPr lang="pt-BR" sz="3200" dirty="0"/>
              <a:t>) podem ser consideradas, no modelo de regressão, tal como as quantitativas. Normalmente, tais variáveis são definidas na forma binária. 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/>
              <a:t>Em um modelo de regressão, a </a:t>
            </a:r>
            <a:r>
              <a:rPr lang="pt-BR" sz="3200" i="1" dirty="0" err="1"/>
              <a:t>dummy</a:t>
            </a:r>
            <a:r>
              <a:rPr lang="pt-BR" sz="3200" dirty="0"/>
              <a:t> pode aparecer, tanto como variável dependente quanto independente.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/>
              <a:t> Exemplos: sexo, cor da pele, estado civil, região de procedência...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/>
              <a:t> Normalmente, quando a variável dependente for </a:t>
            </a:r>
            <a:r>
              <a:rPr lang="pt-BR" sz="3200" dirty="0" err="1"/>
              <a:t>dummy</a:t>
            </a:r>
            <a:r>
              <a:rPr lang="pt-BR" sz="3200" dirty="0"/>
              <a:t> se utiliza os modelos de probabilidade: MPL, </a:t>
            </a:r>
            <a:r>
              <a:rPr lang="pt-BR" sz="3200" dirty="0" err="1"/>
              <a:t>logit</a:t>
            </a:r>
            <a:r>
              <a:rPr lang="pt-BR" sz="3200" dirty="0"/>
              <a:t>, </a:t>
            </a:r>
            <a:r>
              <a:rPr lang="pt-BR" sz="3200" dirty="0" err="1"/>
              <a:t>probit</a:t>
            </a:r>
            <a:r>
              <a:rPr lang="pt-BR" sz="3200" dirty="0"/>
              <a:t>.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/>
              <a:t>A armadilha da variável </a:t>
            </a:r>
            <a:r>
              <a:rPr lang="pt-BR" sz="3200" i="1" dirty="0" err="1"/>
              <a:t>dummy</a:t>
            </a:r>
            <a:r>
              <a:rPr lang="pt-BR" sz="3200" dirty="0"/>
              <a:t>: deve-se manter sempre uma categoria omitida, ou eliminar o intercepto global da regressão para evitar a </a:t>
            </a:r>
            <a:r>
              <a:rPr lang="pt-BR" sz="3200" dirty="0" err="1"/>
              <a:t>multicolinearidade</a:t>
            </a:r>
            <a:r>
              <a:rPr lang="pt-BR" sz="3200" dirty="0"/>
              <a:t> perfeita.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3200" dirty="0"/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3200" dirty="0"/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3200" dirty="0"/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sz="3200" dirty="0">
              <a:solidFill>
                <a:srgbClr val="000000"/>
              </a:solidFill>
              <a:latin typeface="Blink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A755E-3322-383F-9D7E-EB1A0336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0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477D4-E4CA-31A9-C924-A95B5027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8B179028-B227-CF10-BD32-1C868A89F5F9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Usando forma funcional quadrática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09DE5411-0C03-53A6-322B-4BBBA903D289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048E3BD-DA98-279D-56C4-53D1BB7FBC4D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CE1BDE-82BD-68EE-E46E-F68D88640D79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835A09A-5A5C-68D2-763B-5ADF6F856F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2A755E-3322-383F-9D7E-EB1A0336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ço Reservado para Conteúdo 2">
                <a:extLst>
                  <a:ext uri="{FF2B5EF4-FFF2-40B4-BE49-F238E27FC236}">
                    <a16:creationId xmlns:a16="http://schemas.microsoft.com/office/drawing/2014/main" id="{E08E4C4B-48AD-4438-5DD1-52F4B7009A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2374305"/>
                <a:ext cx="17238204" cy="708660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3600" dirty="0"/>
                  <a:t>Assim, o efeito de </a:t>
                </a:r>
                <a:r>
                  <a:rPr lang="pt-BR" sz="3600" i="1" dirty="0"/>
                  <a:t>X</a:t>
                </a:r>
                <a:r>
                  <a:rPr lang="pt-BR" sz="3600" dirty="0"/>
                  <a:t> sobre </a:t>
                </a:r>
                <a:r>
                  <a:rPr lang="pt-BR" sz="3600" i="1" dirty="0"/>
                  <a:t>Y</a:t>
                </a:r>
                <a:r>
                  <a:rPr lang="pt-BR" sz="3600" dirty="0"/>
                  <a:t> é dado pela derivada de </a:t>
                </a:r>
                <a:r>
                  <a:rPr lang="pt-BR" sz="3600" i="1" dirty="0"/>
                  <a:t>Y</a:t>
                </a:r>
                <a:r>
                  <a:rPr lang="pt-BR" sz="3600" dirty="0"/>
                  <a:t> em relação a </a:t>
                </a:r>
                <a:r>
                  <a:rPr lang="pt-BR" sz="3600" i="1" dirty="0"/>
                  <a:t>X</a:t>
                </a:r>
                <a:r>
                  <a:rPr lang="pt-BR" sz="3600" dirty="0"/>
                  <a:t>, isto é:</a:t>
                </a:r>
              </a:p>
              <a:p>
                <a:pPr marL="0" indent="0" algn="ctr">
                  <a:buNone/>
                </a:pP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3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den>
                    </m:f>
                    <m:r>
                      <a:rPr lang="pt-BR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.</a:t>
                </a:r>
              </a:p>
              <a:p>
                <a:r>
                  <a:rPr lang="pt-BR" sz="3600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6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3600" i="1">
                        <a:latin typeface="Cambria Math" panose="02040503050406030204" pitchFamily="18" charset="0"/>
                      </a:rPr>
                      <m:t>&lt;0</m:t>
                    </m:r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A </a:t>
                </a:r>
                <a:r>
                  <a:rPr lang="en-US" sz="3600" dirty="0" err="1"/>
                  <a:t>função</a:t>
                </a:r>
                <a:r>
                  <a:rPr lang="en-US" sz="3600" dirty="0"/>
                  <a:t> </a:t>
                </a:r>
                <a:r>
                  <a:rPr lang="en-US" sz="3600" dirty="0" err="1"/>
                  <a:t>quadrática</a:t>
                </a:r>
                <a:r>
                  <a:rPr lang="en-US" sz="3600" dirty="0"/>
                  <a:t> </a:t>
                </a:r>
                <a:r>
                  <a:rPr lang="en-US" sz="3600" dirty="0" err="1"/>
                  <a:t>terá</a:t>
                </a:r>
                <a:r>
                  <a:rPr lang="en-US" sz="3600" dirty="0"/>
                  <a:t> um </a:t>
                </a:r>
                <a:r>
                  <a:rPr lang="en-US" sz="3600" dirty="0" err="1"/>
                  <a:t>perfil</a:t>
                </a:r>
                <a:r>
                  <a:rPr lang="en-US" sz="3600" dirty="0"/>
                  <a:t> </a:t>
                </a:r>
                <a:r>
                  <a:rPr lang="en-US" sz="3600" dirty="0" err="1"/>
                  <a:t>côncavo</a:t>
                </a:r>
                <a:r>
                  <a:rPr lang="en-US" sz="3600" dirty="0"/>
                  <a:t> com um </a:t>
                </a:r>
                <a:r>
                  <a:rPr lang="en-US" sz="3600" dirty="0" err="1"/>
                  <a:t>ponto</a:t>
                </a:r>
                <a:r>
                  <a:rPr lang="en-US" sz="3600" dirty="0"/>
                  <a:t> de </a:t>
                </a:r>
                <a:r>
                  <a:rPr lang="en-US" sz="3600" dirty="0" err="1"/>
                  <a:t>máximo</a:t>
                </a:r>
                <a:r>
                  <a:rPr lang="en-US" sz="3600" dirty="0"/>
                  <a:t> dado </a:t>
                </a:r>
                <a:r>
                  <a:rPr lang="en-US" sz="3600" dirty="0" err="1"/>
                  <a:t>por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pt-BR" sz="36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3600" dirty="0"/>
                  <a:t> Isso </a:t>
                </a:r>
                <a:r>
                  <a:rPr lang="en-US" sz="3600" dirty="0" err="1"/>
                  <a:t>pode</a:t>
                </a:r>
                <a:r>
                  <a:rPr lang="en-US" sz="3600" dirty="0"/>
                  <a:t> </a:t>
                </a:r>
                <a:r>
                  <a:rPr lang="en-US" sz="3600" dirty="0" err="1"/>
                  <a:t>ser</a:t>
                </a:r>
                <a:r>
                  <a:rPr lang="en-US" sz="3600" dirty="0"/>
                  <a:t> </a:t>
                </a:r>
                <a:r>
                  <a:rPr lang="en-US" sz="3600" dirty="0" err="1"/>
                  <a:t>facilmente</a:t>
                </a:r>
                <a:r>
                  <a:rPr lang="en-US" sz="3600" dirty="0"/>
                  <a:t> </a:t>
                </a:r>
                <a:r>
                  <a:rPr lang="en-US" sz="3600" dirty="0" err="1"/>
                  <a:t>obtido</a:t>
                </a:r>
                <a:r>
                  <a:rPr lang="en-US" sz="3600" dirty="0"/>
                  <a:t> </a:t>
                </a:r>
                <a:r>
                  <a:rPr lang="en-US" sz="3600" dirty="0" err="1"/>
                  <a:t>igualando</a:t>
                </a:r>
                <a:r>
                  <a:rPr lang="en-US" sz="3600" dirty="0"/>
                  <a:t> a </a:t>
                </a:r>
                <a:r>
                  <a:rPr lang="en-US" sz="3600" dirty="0" err="1"/>
                  <a:t>derivada</a:t>
                </a:r>
                <a:r>
                  <a:rPr lang="en-US" sz="3600" dirty="0"/>
                  <a:t> </a:t>
                </a:r>
                <a:r>
                  <a:rPr lang="en-US" sz="3600" dirty="0" err="1"/>
                  <a:t>primeira</a:t>
                </a:r>
                <a:r>
                  <a:rPr lang="en-US" sz="3600" dirty="0"/>
                  <a:t> da </a:t>
                </a:r>
                <a:r>
                  <a:rPr lang="en-US" sz="3600" dirty="0" err="1"/>
                  <a:t>equação</a:t>
                </a:r>
                <a:r>
                  <a:rPr lang="en-US" sz="3600" dirty="0"/>
                  <a:t> </a:t>
                </a:r>
                <a:r>
                  <a:rPr lang="en-US" sz="3600" dirty="0" err="1"/>
                  <a:t>acima</a:t>
                </a:r>
                <a:r>
                  <a:rPr lang="en-US" sz="3600" dirty="0"/>
                  <a:t> a zero e resolver para </a:t>
                </a:r>
                <a:r>
                  <a:rPr lang="en-US" sz="3600" i="1" dirty="0"/>
                  <a:t>X</a:t>
                </a:r>
                <a:r>
                  <a:rPr lang="en-US" sz="3600" dirty="0"/>
                  <a:t>, </a:t>
                </a:r>
                <a:r>
                  <a:rPr lang="en-US" sz="3600" dirty="0" err="1"/>
                  <a:t>como</a:t>
                </a:r>
                <a:r>
                  <a:rPr lang="en-US" sz="36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3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3600" dirty="0"/>
                  <a:t>.</a:t>
                </a:r>
              </a:p>
              <a:p>
                <a:r>
                  <a:rPr lang="pt-BR" sz="3600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6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3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36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A </a:t>
                </a:r>
                <a:r>
                  <a:rPr lang="en-US" sz="3600" dirty="0" err="1"/>
                  <a:t>função</a:t>
                </a:r>
                <a:r>
                  <a:rPr lang="en-US" sz="3600" dirty="0"/>
                  <a:t> </a:t>
                </a:r>
                <a:r>
                  <a:rPr lang="en-US" sz="3600" dirty="0" err="1"/>
                  <a:t>quadrática</a:t>
                </a:r>
                <a:r>
                  <a:rPr lang="en-US" sz="3600" dirty="0"/>
                  <a:t> </a:t>
                </a:r>
                <a:r>
                  <a:rPr lang="en-US" sz="3600" dirty="0" err="1"/>
                  <a:t>terá</a:t>
                </a:r>
                <a:r>
                  <a:rPr lang="en-US" sz="3600" dirty="0"/>
                  <a:t> um </a:t>
                </a:r>
                <a:r>
                  <a:rPr lang="en-US" sz="3600" dirty="0" err="1"/>
                  <a:t>ponto</a:t>
                </a:r>
                <a:r>
                  <a:rPr lang="en-US" sz="3600" dirty="0"/>
                  <a:t> de </a:t>
                </a:r>
                <a:r>
                  <a:rPr lang="en-US" sz="3600" dirty="0" err="1"/>
                  <a:t>mínimo</a:t>
                </a:r>
                <a:r>
                  <a:rPr lang="en-US" sz="3600" dirty="0"/>
                  <a:t>.</a:t>
                </a:r>
              </a:p>
              <a:p>
                <a:pPr>
                  <a:defRPr/>
                </a:pPr>
                <a:r>
                  <a:rPr lang="pt-BR" sz="3600" dirty="0"/>
                  <a:t>Essa mudança na inclinação da função quadrática ocorre no ponto crítico, conhecido como </a:t>
                </a:r>
                <a:r>
                  <a:rPr lang="de-DE" sz="3600" i="1" dirty="0"/>
                  <a:t>turnaround point </a:t>
                </a:r>
                <a:r>
                  <a:rPr lang="de-DE" sz="3600" dirty="0"/>
                  <a:t>(ponto de retorno, ou ponto de virada).</a:t>
                </a:r>
              </a:p>
            </p:txBody>
          </p:sp>
        </mc:Choice>
        <mc:Fallback>
          <p:sp>
            <p:nvSpPr>
              <p:cNvPr id="2" name="Espaço Reservado para Conteúdo 2">
                <a:extLst>
                  <a:ext uri="{FF2B5EF4-FFF2-40B4-BE49-F238E27FC236}">
                    <a16:creationId xmlns:a16="http://schemas.microsoft.com/office/drawing/2014/main" id="{E08E4C4B-48AD-4438-5DD1-52F4B7009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374305"/>
                <a:ext cx="17238204" cy="7086600"/>
              </a:xfrm>
              <a:prstGeom prst="rect">
                <a:avLst/>
              </a:prstGeom>
              <a:blipFill>
                <a:blip r:embed="rId3"/>
                <a:stretch>
                  <a:fillRect l="-955" t="-1290" r="-1202" b="-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C0721A3A-6913-48D1-8F9C-EFFC98651FB9}"/>
              </a:ext>
            </a:extLst>
          </p:cNvPr>
          <p:cNvSpPr/>
          <p:nvPr/>
        </p:nvSpPr>
        <p:spPr>
          <a:xfrm>
            <a:off x="9601200" y="3314700"/>
            <a:ext cx="524898" cy="468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77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1E234-BEAE-019F-4182-AAFB375A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691EF94D-C621-BAF2-40F2-BCDD3A4DF0BC}"/>
              </a:ext>
            </a:extLst>
          </p:cNvPr>
          <p:cNvGrpSpPr/>
          <p:nvPr/>
        </p:nvGrpSpPr>
        <p:grpSpPr>
          <a:xfrm>
            <a:off x="11415" y="5143501"/>
            <a:ext cx="4331986" cy="5143942"/>
            <a:chOff x="0" y="0"/>
            <a:chExt cx="8209447" cy="4807171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A1A8A23-CBC4-09C0-8952-DA068BAFD34E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0E0A2BD9-F29D-4B6B-A6C9-AE02D78E4FB8}"/>
              </a:ext>
            </a:extLst>
          </p:cNvPr>
          <p:cNvGrpSpPr/>
          <p:nvPr/>
        </p:nvGrpSpPr>
        <p:grpSpPr>
          <a:xfrm rot="10800000">
            <a:off x="11053924" y="0"/>
            <a:ext cx="7261751" cy="9105900"/>
            <a:chOff x="0" y="0"/>
            <a:chExt cx="8209447" cy="480717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519DBB8-F6B2-414E-07A7-32CD70132B3D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4" name="Group 2">
            <a:extLst>
              <a:ext uri="{FF2B5EF4-FFF2-40B4-BE49-F238E27FC236}">
                <a16:creationId xmlns:a16="http://schemas.microsoft.com/office/drawing/2014/main" id="{5209DF60-7BC1-87B8-9D2B-0B1C503B6AC9}"/>
              </a:ext>
            </a:extLst>
          </p:cNvPr>
          <p:cNvGrpSpPr/>
          <p:nvPr/>
        </p:nvGrpSpPr>
        <p:grpSpPr>
          <a:xfrm rot="16200000">
            <a:off x="11708961" y="3675170"/>
            <a:ext cx="7564149" cy="5649279"/>
            <a:chOff x="0" y="708640"/>
            <a:chExt cx="5353493" cy="8540548"/>
          </a:xfrm>
        </p:grpSpPr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B57ECCA2-0039-6223-731E-012A5F0809C1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E923B711-2E5C-9E5D-FD03-5734A2E8F0B8}"/>
              </a:ext>
            </a:extLst>
          </p:cNvPr>
          <p:cNvSpPr txBox="1"/>
          <p:nvPr/>
        </p:nvSpPr>
        <p:spPr>
          <a:xfrm>
            <a:off x="5423575" y="4839120"/>
            <a:ext cx="8604287" cy="1419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pt-BR" sz="13000" dirty="0">
                <a:solidFill>
                  <a:srgbClr val="000000"/>
                </a:solidFill>
                <a:latin typeface="Blinker Bold"/>
              </a:rPr>
              <a:t>Obrigado</a:t>
            </a:r>
            <a:r>
              <a:rPr lang="en-US" sz="13000" dirty="0">
                <a:solidFill>
                  <a:srgbClr val="000000"/>
                </a:solidFill>
                <a:latin typeface="Blinker Bold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03C40-1191-22D7-6844-F1192315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0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6088</TotalTime>
  <Words>259</Words>
  <Application>Microsoft Office PowerPoint</Application>
  <PresentationFormat>Personalizar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Cambria Math</vt:lpstr>
      <vt:lpstr>Blinker Bold</vt:lpstr>
      <vt:lpstr>Arial</vt:lpstr>
      <vt:lpstr>Calibri</vt:lpstr>
      <vt:lpstr>Blinker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Apresentação de Persona do Usuário Geométrico Corporativo Simples em Laranja e Amarelo</dc:title>
  <cp:lastModifiedBy>Ronaldo Torres</cp:lastModifiedBy>
  <cp:revision>39</cp:revision>
  <dcterms:created xsi:type="dcterms:W3CDTF">2006-08-16T00:00:00Z</dcterms:created>
  <dcterms:modified xsi:type="dcterms:W3CDTF">2024-04-08T15:39:04Z</dcterms:modified>
  <dc:identifier>DAFxuyoFtks</dc:identifier>
</cp:coreProperties>
</file>