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309" r:id="rId2"/>
    <p:sldId id="310" r:id="rId3"/>
    <p:sldId id="311" r:id="rId4"/>
    <p:sldId id="314" r:id="rId5"/>
    <p:sldId id="315" r:id="rId6"/>
    <p:sldId id="258" r:id="rId7"/>
    <p:sldId id="297" r:id="rId8"/>
  </p:sldIdLst>
  <p:sldSz cx="18288000" cy="10287000"/>
  <p:notesSz cx="6858000" cy="9144000"/>
  <p:embeddedFontLst>
    <p:embeddedFont>
      <p:font typeface="Blinker" panose="020B0604020202020204" charset="0"/>
      <p:regular r:id="rId10"/>
    </p:embeddedFont>
    <p:embeddedFont>
      <p:font typeface="Blinker Bold" panose="020B0604020202020204" charset="0"/>
      <p:regular r:id="rId11"/>
    </p:embeddedFont>
    <p:embeddedFont>
      <p:font typeface="Cambria Math" panose="02040503050406030204" pitchFamily="18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1F786-4426-48F4-9E34-33B09C3417CA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78609-DBFB-4F57-8F91-5B4C93C12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61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78609-DBFB-4F57-8F91-5B4C93C1237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544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74641"/>
            <a:ext cx="205740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3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ECCC93-5672-015C-76CE-5038D1529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ADD4428-D50E-8A6A-7F9B-0E0FC1081803}"/>
              </a:ext>
            </a:extLst>
          </p:cNvPr>
          <p:cNvGrpSpPr/>
          <p:nvPr/>
        </p:nvGrpSpPr>
        <p:grpSpPr>
          <a:xfrm>
            <a:off x="-21992" y="-9526"/>
            <a:ext cx="6454197" cy="10296526"/>
            <a:chOff x="0" y="708640"/>
            <a:chExt cx="5353493" cy="854054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FAC253A-C69B-EDF1-648F-B4F0CF155B6F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F455C0A7-E041-6E37-DF15-EBDF7BC58FE3}"/>
              </a:ext>
            </a:extLst>
          </p:cNvPr>
          <p:cNvGrpSpPr/>
          <p:nvPr/>
        </p:nvGrpSpPr>
        <p:grpSpPr>
          <a:xfrm rot="5400000">
            <a:off x="-1521735" y="1475715"/>
            <a:ext cx="7912213" cy="4941731"/>
            <a:chOff x="0" y="0"/>
            <a:chExt cx="8209447" cy="4807171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DF47C57-0D69-199D-75D7-910667C746E2}"/>
                </a:ext>
              </a:extLst>
            </p:cNvPr>
            <p:cNvSpPr/>
            <p:nvPr/>
          </p:nvSpPr>
          <p:spPr>
            <a:xfrm>
              <a:off x="0" y="0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F0CE0D18-DFBD-D23A-8234-9B19A483FF7F}"/>
              </a:ext>
            </a:extLst>
          </p:cNvPr>
          <p:cNvSpPr txBox="1"/>
          <p:nvPr/>
        </p:nvSpPr>
        <p:spPr>
          <a:xfrm>
            <a:off x="7966628" y="4147977"/>
            <a:ext cx="9315598" cy="22775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pt-BR" sz="8800" dirty="0">
                <a:solidFill>
                  <a:srgbClr val="000000"/>
                </a:solidFill>
                <a:latin typeface="Blinker Bold"/>
              </a:rPr>
              <a:t>Econometria </a:t>
            </a:r>
          </a:p>
          <a:p>
            <a:pPr algn="r"/>
            <a:r>
              <a:rPr lang="pt-BR" sz="6000" dirty="0">
                <a:solidFill>
                  <a:srgbClr val="000000"/>
                </a:solidFill>
                <a:latin typeface="Blinker Bold"/>
              </a:rPr>
              <a:t>Vieses</a:t>
            </a:r>
            <a:endParaRPr lang="en-US" sz="6000" dirty="0">
              <a:solidFill>
                <a:srgbClr val="000000"/>
              </a:solidFill>
              <a:latin typeface="Blinker Bold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A28E7C09-38D7-91E5-FFC9-AE9352340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A12F77AE-2359-2AAB-B10A-613A5DFE0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EF54F5-A317-0B02-7A96-EAD2F9907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600" y="8953500"/>
            <a:ext cx="46291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AB80052-4FB8-5F5D-2205-FFFAA62E66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35" t="3372" r="19221" b="-1036"/>
          <a:stretch/>
        </p:blipFill>
        <p:spPr>
          <a:xfrm>
            <a:off x="2985918" y="219652"/>
            <a:ext cx="6276151" cy="4903631"/>
          </a:xfrm>
          <a:prstGeom prst="triangle">
            <a:avLst/>
          </a:prstGeom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A5D672BC-A03C-B593-1A9F-5D251B26D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7" r="14697"/>
          <a:stretch/>
        </p:blipFill>
        <p:spPr bwMode="auto">
          <a:xfrm>
            <a:off x="-46019" y="5450218"/>
            <a:ext cx="6093603" cy="4874882"/>
          </a:xfrm>
          <a:prstGeom prst="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7C2F8E83-B2E7-DBBC-301C-2A377C2B2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 t="69" r="29219" b="-69"/>
          <a:stretch/>
        </p:blipFill>
        <p:spPr bwMode="auto">
          <a:xfrm>
            <a:off x="6150457" y="0"/>
            <a:ext cx="5987086" cy="4789669"/>
          </a:xfrm>
          <a:prstGeom prst="flowChartMerg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71925137-D37B-ADA8-FBD2-A511E8F596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4" b="22254"/>
          <a:stretch/>
        </p:blipFill>
        <p:spPr bwMode="auto">
          <a:xfrm>
            <a:off x="3039399" y="5182003"/>
            <a:ext cx="6016370" cy="4813096"/>
          </a:xfrm>
          <a:prstGeom prst="flowChartMerg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54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5E2AC-B6D6-7A2F-9423-4463CCD73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">
            <a:extLst>
              <a:ext uri="{FF2B5EF4-FFF2-40B4-BE49-F238E27FC236}">
                <a16:creationId xmlns:a16="http://schemas.microsoft.com/office/drawing/2014/main" id="{E21CC9D2-050B-EC81-0843-51C13D802A98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0D43A68-61F3-591D-1DE2-7C16C8D7D9E9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3EEE56E3-ECB2-29E1-22D8-337173BB425C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021377F3-7507-5C92-AE27-03E63994B9B9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9D891D2-392D-D4C0-242B-DF02074C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FB4895C-369D-4007-A7AC-800D65BC0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729377"/>
            <a:ext cx="12403781" cy="860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7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B477D4-E4CA-31A9-C924-A95B50273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8B179028-B227-CF10-BD32-1C868A89F5F9}"/>
              </a:ext>
            </a:extLst>
          </p:cNvPr>
          <p:cNvSpPr txBox="1"/>
          <p:nvPr/>
        </p:nvSpPr>
        <p:spPr>
          <a:xfrm>
            <a:off x="668796" y="522629"/>
            <a:ext cx="14342604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Erro de especificação: excluir variáveis relevantes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09DE5411-0C03-53A6-322B-4BBBA903D289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048E3BD-DA98-279D-56C4-53D1BB7FBC4D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F9CE1BDE-82BD-68EE-E46E-F68D88640D79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6835A09A-5A5C-68D2-763B-5ADF6F856F79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8">
                <a:extLst>
                  <a:ext uri="{FF2B5EF4-FFF2-40B4-BE49-F238E27FC236}">
                    <a16:creationId xmlns:a16="http://schemas.microsoft.com/office/drawing/2014/main" id="{0F8153A9-1709-859B-5C51-2C2178FD1138}"/>
                  </a:ext>
                </a:extLst>
              </p:cNvPr>
              <p:cNvSpPr txBox="1"/>
              <p:nvPr/>
            </p:nvSpPr>
            <p:spPr>
              <a:xfrm>
                <a:off x="1014412" y="2861602"/>
                <a:ext cx="16916400" cy="667548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727074" lvl="1" indent="-45720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Considere que o modelo populacional verdadeiro seja:</a:t>
                </a:r>
              </a:p>
              <a:p>
                <a:pPr marL="727074" lvl="1" indent="-45720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𝑌</m:t>
                        </m:r>
                      </m:e>
                      <m:sub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𝑖</m:t>
                        </m:r>
                      </m:sub>
                    </m:sSub>
                    <m:r>
                      <a:rPr lang="pt-BR" sz="3200">
                        <a:solidFill>
                          <a:srgbClr val="000000"/>
                        </a:solidFill>
                      </a:rPr>
                      <m:t>=</m:t>
                    </m:r>
                    <m:sSub>
                      <m:sSubPr>
                        <m:ctrlPr>
                          <a:rPr lang="en-US" sz="32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𝛽</m:t>
                        </m:r>
                      </m:e>
                      <m:sub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0</m:t>
                        </m:r>
                      </m:sub>
                    </m:sSub>
                    <m:r>
                      <a:rPr lang="pt-BR" sz="3200">
                        <a:solidFill>
                          <a:srgbClr val="000000"/>
                        </a:solidFill>
                      </a:rPr>
                      <m:t>+</m:t>
                    </m:r>
                    <m:sSub>
                      <m:sSubPr>
                        <m:ctrlPr>
                          <a:rPr lang="en-US" sz="32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𝛽</m:t>
                        </m:r>
                      </m:e>
                      <m:sub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𝑋</m:t>
                        </m:r>
                      </m:e>
                      <m:sub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𝑖</m:t>
                        </m:r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1</m:t>
                        </m:r>
                      </m:sub>
                    </m:sSub>
                    <m:r>
                      <a:rPr lang="pt-BR" sz="3200">
                        <a:solidFill>
                          <a:srgbClr val="000000"/>
                        </a:solidFill>
                      </a:rPr>
                      <m:t>+</m:t>
                    </m:r>
                    <m:sSub>
                      <m:sSubPr>
                        <m:ctrlPr>
                          <a:rPr lang="en-US" sz="32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𝛽</m:t>
                        </m:r>
                      </m:e>
                      <m:sub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𝑋</m:t>
                        </m:r>
                      </m:e>
                      <m:sub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𝑖</m:t>
                        </m:r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+</m:t>
                        </m:r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𝑢</m:t>
                        </m:r>
                      </m:e>
                      <m:sub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, </a:t>
                </a:r>
              </a:p>
              <a:p>
                <a:pPr marL="727074" lvl="1" indent="-45720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Mas </a:t>
                </a:r>
                <a:r>
                  <a:rPr lang="en-US" sz="3200" dirty="0" err="1">
                    <a:solidFill>
                      <a:srgbClr val="000000"/>
                    </a:solidFill>
                    <a:latin typeface="Blinker"/>
                  </a:rPr>
                  <a:t>por</a:t>
                </a: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Blinker"/>
                  </a:rPr>
                  <a:t>algum</a:t>
                </a: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Blinker"/>
                  </a:rPr>
                  <a:t>motivo</a:t>
                </a: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 o </a:t>
                </a:r>
                <a:r>
                  <a:rPr lang="en-US" sz="3200" dirty="0" err="1">
                    <a:solidFill>
                      <a:srgbClr val="000000"/>
                    </a:solidFill>
                    <a:latin typeface="Blinker"/>
                  </a:rPr>
                  <a:t>modelo</a:t>
                </a: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Blinker"/>
                  </a:rPr>
                  <a:t>estimado</a:t>
                </a: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Blinker"/>
                  </a:rPr>
                  <a:t>foi</a:t>
                </a: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:</a:t>
                </a:r>
              </a:p>
              <a:p>
                <a:pPr marL="727074" lvl="1" indent="-45720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𝑌</m:t>
                        </m:r>
                      </m:e>
                      <m:sub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𝑖</m:t>
                        </m:r>
                      </m:sub>
                    </m:sSub>
                    <m:r>
                      <a:rPr lang="pt-BR" sz="3200">
                        <a:solidFill>
                          <a:srgbClr val="000000"/>
                        </a:solidFill>
                      </a:rPr>
                      <m:t>=</m:t>
                    </m:r>
                    <m:sSub>
                      <m:sSubPr>
                        <m:ctrlPr>
                          <a:rPr lang="en-US" sz="32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pt-BR" sz="3200">
                                <a:solidFill>
                                  <a:srgbClr val="000000"/>
                                </a:solidFill>
                              </a:rPr>
                            </m:ctrlPr>
                          </m:accPr>
                          <m:e>
                            <m:r>
                              <a:rPr lang="pt-BR" sz="3200">
                                <a:solidFill>
                                  <a:srgbClr val="000000"/>
                                </a:solidFill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0</m:t>
                        </m:r>
                      </m:sub>
                    </m:sSub>
                    <m:r>
                      <a:rPr lang="pt-BR" sz="3200">
                        <a:solidFill>
                          <a:srgbClr val="000000"/>
                        </a:solidFill>
                      </a:rPr>
                      <m:t>+</m:t>
                    </m:r>
                    <m:sSub>
                      <m:sSubPr>
                        <m:ctrlPr>
                          <a:rPr lang="en-US" sz="32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pt-BR" sz="3200">
                                <a:solidFill>
                                  <a:srgbClr val="000000"/>
                                </a:solidFill>
                              </a:rPr>
                            </m:ctrlPr>
                          </m:accPr>
                          <m:e>
                            <m:r>
                              <a:rPr lang="pt-BR" sz="3200">
                                <a:solidFill>
                                  <a:srgbClr val="000000"/>
                                </a:solidFill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𝑋</m:t>
                        </m:r>
                      </m:e>
                      <m:sub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𝑖</m:t>
                        </m:r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, </a:t>
                </a:r>
                <a:r>
                  <a:rPr lang="en-US" sz="3200" dirty="0" err="1">
                    <a:solidFill>
                      <a:srgbClr val="000000"/>
                    </a:solidFill>
                    <a:latin typeface="Blinker"/>
                  </a:rPr>
                  <a:t>em</a:t>
                </a: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Blinker"/>
                  </a:rPr>
                  <a:t>vez</a:t>
                </a: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 de se </a:t>
                </a:r>
                <a:r>
                  <a:rPr lang="en-US" sz="3200" dirty="0" err="1">
                    <a:solidFill>
                      <a:srgbClr val="000000"/>
                    </a:solidFill>
                    <a:latin typeface="Blinker"/>
                  </a:rPr>
                  <a:t>estimar</a:t>
                </a: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:</a:t>
                </a:r>
              </a:p>
              <a:p>
                <a:pPr marL="727074" lvl="1" indent="-45720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𝑌</m:t>
                        </m:r>
                      </m:e>
                      <m:sub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𝑖</m:t>
                        </m:r>
                      </m:sub>
                    </m:sSub>
                    <m:r>
                      <a:rPr lang="pt-BR" sz="3200">
                        <a:solidFill>
                          <a:srgbClr val="000000"/>
                        </a:solidFill>
                      </a:rPr>
                      <m:t>=</m:t>
                    </m:r>
                    <m:sSub>
                      <m:sSubPr>
                        <m:ctrlPr>
                          <a:rPr lang="en-US" sz="32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>
                                <a:solidFill>
                                  <a:srgbClr val="000000"/>
                                </a:solidFill>
                              </a:rPr>
                            </m:ctrlPr>
                          </m:accPr>
                          <m:e>
                            <m:r>
                              <a:rPr lang="en-US" sz="3200">
                                <a:solidFill>
                                  <a:srgbClr val="000000"/>
                                </a:solidFill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0</m:t>
                        </m:r>
                      </m:sub>
                    </m:sSub>
                    <m:r>
                      <a:rPr lang="pt-BR" sz="3200">
                        <a:solidFill>
                          <a:srgbClr val="000000"/>
                        </a:solidFill>
                      </a:rPr>
                      <m:t>+</m:t>
                    </m:r>
                    <m:sSub>
                      <m:sSubPr>
                        <m:ctrlPr>
                          <a:rPr lang="en-US" sz="32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>
                                <a:solidFill>
                                  <a:srgbClr val="000000"/>
                                </a:solidFill>
                              </a:rPr>
                            </m:ctrlPr>
                          </m:accPr>
                          <m:e>
                            <m:r>
                              <a:rPr lang="en-US" sz="3200">
                                <a:solidFill>
                                  <a:srgbClr val="000000"/>
                                </a:solidFill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𝑋</m:t>
                        </m:r>
                      </m:e>
                      <m:sub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𝑖</m:t>
                        </m:r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1</m:t>
                        </m:r>
                      </m:sub>
                    </m:sSub>
                    <m:r>
                      <a:rPr lang="pt-BR" sz="3200">
                        <a:solidFill>
                          <a:srgbClr val="000000"/>
                        </a:solidFill>
                      </a:rPr>
                      <m:t>+</m:t>
                    </m:r>
                    <m:sSub>
                      <m:sSubPr>
                        <m:ctrlPr>
                          <a:rPr lang="en-US" sz="32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>
                                <a:solidFill>
                                  <a:srgbClr val="000000"/>
                                </a:solidFill>
                              </a:rPr>
                            </m:ctrlPr>
                          </m:accPr>
                          <m:e>
                            <m:r>
                              <a:rPr lang="en-US" sz="3200">
                                <a:solidFill>
                                  <a:srgbClr val="000000"/>
                                </a:solidFill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𝑋</m:t>
                        </m:r>
                      </m:e>
                      <m:sub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𝑖</m:t>
                        </m:r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.</a:t>
                </a:r>
              </a:p>
              <a:p>
                <a:pPr marL="727074" lvl="1" indent="-45720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Ao se </a:t>
                </a:r>
                <a:r>
                  <a:rPr lang="en-US" sz="3200" dirty="0" err="1">
                    <a:solidFill>
                      <a:srgbClr val="000000"/>
                    </a:solidFill>
                    <a:latin typeface="Blinker"/>
                  </a:rPr>
                  <a:t>estimar</a:t>
                </a: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 um </a:t>
                </a:r>
                <a:r>
                  <a:rPr lang="en-US" sz="3200" dirty="0" err="1">
                    <a:solidFill>
                      <a:srgbClr val="000000"/>
                    </a:solidFill>
                    <a:latin typeface="Blinker"/>
                  </a:rPr>
                  <a:t>modelo</a:t>
                </a: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 com </a:t>
                </a:r>
                <a:r>
                  <a:rPr lang="en-US" sz="3200" dirty="0" err="1">
                    <a:solidFill>
                      <a:srgbClr val="000000"/>
                    </a:solidFill>
                    <a:latin typeface="Blinker"/>
                  </a:rPr>
                  <a:t>erro</a:t>
                </a: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 de </a:t>
                </a:r>
                <a:r>
                  <a:rPr lang="en-US" sz="3200" dirty="0" err="1">
                    <a:solidFill>
                      <a:srgbClr val="000000"/>
                    </a:solidFill>
                    <a:latin typeface="Blinker"/>
                  </a:rPr>
                  <a:t>especificação</a:t>
                </a: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, se </a:t>
                </a:r>
                <a:r>
                  <a:rPr lang="en-US" sz="3200" dirty="0" err="1">
                    <a:solidFill>
                      <a:srgbClr val="000000"/>
                    </a:solidFill>
                    <a:latin typeface="Blinker"/>
                  </a:rPr>
                  <a:t>tem</a:t>
                </a: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Blinker"/>
                  </a:rPr>
                  <a:t>parâmetro</a:t>
                </a: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Blinker"/>
                  </a:rPr>
                  <a:t>viesado</a:t>
                </a: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 e o </a:t>
                </a:r>
                <a:r>
                  <a:rPr lang="en-US" sz="3200" dirty="0" err="1">
                    <a:solidFill>
                      <a:srgbClr val="000000"/>
                    </a:solidFill>
                    <a:latin typeface="Blinker"/>
                  </a:rPr>
                  <a:t>viés</a:t>
                </a: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 é dado </a:t>
                </a:r>
                <a:r>
                  <a:rPr lang="en-US" sz="3200" dirty="0" err="1">
                    <a:solidFill>
                      <a:srgbClr val="000000"/>
                    </a:solidFill>
                    <a:latin typeface="Blinker"/>
                  </a:rPr>
                  <a:t>por</a:t>
                </a: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:</a:t>
                </a:r>
              </a:p>
              <a:p>
                <a:pPr marL="727074" lvl="1" indent="-45720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pt-BR" sz="3200">
                                <a:solidFill>
                                  <a:srgbClr val="000000"/>
                                </a:solidFill>
                              </a:rPr>
                            </m:ctrlPr>
                          </m:accPr>
                          <m:e>
                            <m:r>
                              <a:rPr lang="pt-BR" sz="3200">
                                <a:solidFill>
                                  <a:srgbClr val="000000"/>
                                </a:solidFill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1</m:t>
                        </m:r>
                      </m:sub>
                    </m:sSub>
                    <m:r>
                      <a:rPr lang="pt-BR" sz="3200">
                        <a:solidFill>
                          <a:srgbClr val="000000"/>
                        </a:solidFill>
                      </a:rPr>
                      <m:t>=</m:t>
                    </m:r>
                    <m:sSub>
                      <m:sSubPr>
                        <m:ctrlPr>
                          <a:rPr lang="en-US" sz="32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>
                                <a:solidFill>
                                  <a:srgbClr val="000000"/>
                                </a:solidFill>
                              </a:rPr>
                            </m:ctrlPr>
                          </m:accPr>
                          <m:e>
                            <m:r>
                              <a:rPr lang="en-US" sz="3200">
                                <a:solidFill>
                                  <a:srgbClr val="000000"/>
                                </a:solidFill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1</m:t>
                        </m:r>
                      </m:sub>
                    </m:sSub>
                    <m:r>
                      <a:rPr lang="pt-BR" sz="3200">
                        <a:solidFill>
                          <a:srgbClr val="000000"/>
                        </a:solidFill>
                      </a:rPr>
                      <m:t>+</m:t>
                    </m:r>
                    <m:sSub>
                      <m:sSubPr>
                        <m:ctrlPr>
                          <a:rPr lang="en-US" sz="32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>
                                <a:solidFill>
                                  <a:srgbClr val="000000"/>
                                </a:solidFill>
                              </a:rPr>
                            </m:ctrlPr>
                          </m:accPr>
                          <m:e>
                            <m:r>
                              <a:rPr lang="en-US" sz="3200">
                                <a:solidFill>
                                  <a:srgbClr val="000000"/>
                                </a:solidFill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2</m:t>
                        </m:r>
                      </m:sub>
                    </m:sSub>
                    <m:acc>
                      <m:accPr>
                        <m:chr m:val="̃"/>
                        <m:ctrlPr>
                          <a:rPr lang="pt-BR" sz="3200">
                            <a:solidFill>
                              <a:srgbClr val="000000"/>
                            </a:solidFill>
                          </a:rPr>
                        </m:ctrlPr>
                      </m:accPr>
                      <m:e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, </a:t>
                </a:r>
              </a:p>
              <a:p>
                <a:pPr marL="727074" lvl="1" indent="-45720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</p:txBody>
          </p:sp>
        </mc:Choice>
        <mc:Fallback>
          <p:sp>
            <p:nvSpPr>
              <p:cNvPr id="14" name="TextBox 18">
                <a:extLst>
                  <a:ext uri="{FF2B5EF4-FFF2-40B4-BE49-F238E27FC236}">
                    <a16:creationId xmlns:a16="http://schemas.microsoft.com/office/drawing/2014/main" id="{0F8153A9-1709-859B-5C51-2C2178FD1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12" y="2861602"/>
                <a:ext cx="16916400" cy="66754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42A755E-3322-383F-9D7E-EB1A03368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0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B477D4-E4CA-31A9-C924-A95B50273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8B179028-B227-CF10-BD32-1C868A89F5F9}"/>
              </a:ext>
            </a:extLst>
          </p:cNvPr>
          <p:cNvSpPr txBox="1"/>
          <p:nvPr/>
        </p:nvSpPr>
        <p:spPr>
          <a:xfrm>
            <a:off x="668796" y="522629"/>
            <a:ext cx="14342604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Erro de especificação: excluir variáveis relevantes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09DE5411-0C03-53A6-322B-4BBBA903D289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048E3BD-DA98-279D-56C4-53D1BB7FBC4D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F9CE1BDE-82BD-68EE-E46E-F68D88640D79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6835A09A-5A5C-68D2-763B-5ADF6F856F79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8">
                <a:extLst>
                  <a:ext uri="{FF2B5EF4-FFF2-40B4-BE49-F238E27FC236}">
                    <a16:creationId xmlns:a16="http://schemas.microsoft.com/office/drawing/2014/main" id="{0F8153A9-1709-859B-5C51-2C2178FD1138}"/>
                  </a:ext>
                </a:extLst>
              </p:cNvPr>
              <p:cNvSpPr txBox="1"/>
              <p:nvPr/>
            </p:nvSpPr>
            <p:spPr>
              <a:xfrm>
                <a:off x="990600" y="2677065"/>
                <a:ext cx="16916400" cy="811869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pt-BR" sz="3200" b="1" dirty="0">
                    <a:solidFill>
                      <a:srgbClr val="000000"/>
                    </a:solidFill>
                    <a:latin typeface="Blinker"/>
                  </a:rPr>
                  <a:t>Considere: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Em que,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t-BR" sz="3200">
                            <a:solidFill>
                              <a:srgbClr val="000000"/>
                            </a:solidFill>
                          </a:rPr>
                        </m:ctrlPr>
                      </m:accPr>
                      <m:e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 é o </a:t>
                </a:r>
                <a:r>
                  <a:rPr lang="en-US" sz="3200" dirty="0" err="1">
                    <a:solidFill>
                      <a:srgbClr val="000000"/>
                    </a:solidFill>
                    <a:latin typeface="Blinker"/>
                  </a:rPr>
                  <a:t>coeficiente</a:t>
                </a: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 de </a:t>
                </a:r>
                <a:r>
                  <a:rPr lang="en-US" sz="3200" dirty="0" err="1">
                    <a:solidFill>
                      <a:srgbClr val="000000"/>
                    </a:solidFill>
                    <a:latin typeface="Blinker"/>
                  </a:rPr>
                  <a:t>inclinação</a:t>
                </a: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 da </a:t>
                </a:r>
                <a:r>
                  <a:rPr lang="en-US" sz="3200" dirty="0" err="1">
                    <a:solidFill>
                      <a:srgbClr val="000000"/>
                    </a:solidFill>
                    <a:latin typeface="Blinker"/>
                  </a:rPr>
                  <a:t>regressão</a:t>
                </a: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 simples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𝑋</m:t>
                        </m:r>
                      </m:e>
                      <m:sub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𝑖</m:t>
                        </m:r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1</m:t>
                        </m:r>
                      </m:sub>
                    </m:sSub>
                    <m:r>
                      <a:rPr lang="pt-BR" sz="3200">
                        <a:solidFill>
                          <a:srgbClr val="000000"/>
                        </a:solidFill>
                      </a:rPr>
                      <m:t> </m:t>
                    </m:r>
                    <m:r>
                      <m:rPr>
                        <m:sty m:val="p"/>
                      </m:rPr>
                      <a:rPr lang="pt-BR" sz="3200">
                        <a:solidFill>
                          <a:srgbClr val="000000"/>
                        </a:solidFill>
                      </a:rPr>
                      <m:t>e</m:t>
                    </m:r>
                    <m:r>
                      <a:rPr lang="pt-BR" sz="3200">
                        <a:solidFill>
                          <a:srgbClr val="00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32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𝑋</m:t>
                        </m:r>
                      </m:e>
                      <m:sub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𝑖</m:t>
                        </m:r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, </a:t>
                </a:r>
                <a:r>
                  <a:rPr lang="en-US" sz="3200" dirty="0" err="1">
                    <a:solidFill>
                      <a:srgbClr val="000000"/>
                    </a:solidFill>
                    <a:latin typeface="Blinker"/>
                  </a:rPr>
                  <a:t>formalmente</a:t>
                </a: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: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𝑋</m:t>
                        </m:r>
                      </m:e>
                      <m:sub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𝑖</m:t>
                        </m:r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1</m:t>
                        </m:r>
                      </m:sub>
                    </m:sSub>
                    <m:r>
                      <a:rPr lang="pt-BR" sz="3200">
                        <a:solidFill>
                          <a:srgbClr val="000000"/>
                        </a:solidFill>
                      </a:rPr>
                      <m:t>=</m:t>
                    </m:r>
                    <m:acc>
                      <m:accPr>
                        <m:chr m:val="̃"/>
                        <m:ctrlPr>
                          <a:rPr lang="pt-BR" sz="3200">
                            <a:solidFill>
                              <a:srgbClr val="000000"/>
                            </a:solidFill>
                          </a:rPr>
                        </m:ctrlPr>
                      </m:accPr>
                      <m:e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𝛼</m:t>
                        </m:r>
                      </m:e>
                    </m:acc>
                    <m:r>
                      <a:rPr lang="pt-BR" sz="3200">
                        <a:solidFill>
                          <a:srgbClr val="000000"/>
                        </a:solidFill>
                      </a:rPr>
                      <m:t>+</m:t>
                    </m:r>
                    <m:acc>
                      <m:accPr>
                        <m:chr m:val="̃"/>
                        <m:ctrlPr>
                          <a:rPr lang="pt-BR" sz="3200">
                            <a:solidFill>
                              <a:srgbClr val="000000"/>
                            </a:solidFill>
                          </a:rPr>
                        </m:ctrlPr>
                      </m:accPr>
                      <m:e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𝛿</m:t>
                        </m:r>
                      </m:e>
                    </m:acc>
                    <m:sSub>
                      <m:sSubPr>
                        <m:ctrlPr>
                          <a:rPr lang="en-US" sz="32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𝑋</m:t>
                        </m:r>
                      </m:e>
                      <m:sub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𝑖</m:t>
                        </m:r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.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O Tamanho do viés vai depender de quão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𝑋</m:t>
                        </m:r>
                      </m:e>
                      <m:sub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𝑖</m:t>
                        </m:r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 se </a:t>
                </a:r>
                <a:r>
                  <a:rPr lang="en-US" sz="3200" dirty="0" err="1">
                    <a:solidFill>
                      <a:srgbClr val="000000"/>
                    </a:solidFill>
                    <a:latin typeface="Blinker"/>
                  </a:rPr>
                  <a:t>correlaciona</a:t>
                </a: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𝑋</m:t>
                        </m:r>
                      </m:e>
                      <m:sub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𝑖</m:t>
                        </m:r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. 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Blinker"/>
                  </a:rPr>
                  <a:t>Isso</a:t>
                </a: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 é </a:t>
                </a:r>
                <a:r>
                  <a:rPr lang="en-US" sz="3200" dirty="0" err="1">
                    <a:solidFill>
                      <a:srgbClr val="000000"/>
                    </a:solidFill>
                    <a:latin typeface="Blinker"/>
                  </a:rPr>
                  <a:t>facilmente</a:t>
                </a: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Blinker"/>
                  </a:rPr>
                  <a:t>demostrado</a:t>
                </a: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Blinker"/>
                  </a:rPr>
                  <a:t>aplicando</a:t>
                </a: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 o </a:t>
                </a:r>
                <a:r>
                  <a:rPr lang="en-US" sz="3200" dirty="0" err="1">
                    <a:solidFill>
                      <a:srgbClr val="000000"/>
                    </a:solidFill>
                    <a:latin typeface="Blinker"/>
                  </a:rPr>
                  <a:t>operador</a:t>
                </a: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 de </a:t>
                </a:r>
                <a:r>
                  <a:rPr lang="en-US" sz="3200" dirty="0" err="1">
                    <a:solidFill>
                      <a:srgbClr val="000000"/>
                    </a:solidFill>
                    <a:latin typeface="Blinker"/>
                  </a:rPr>
                  <a:t>esperança</a:t>
                </a: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Blinker"/>
                  </a:rPr>
                  <a:t>em</a:t>
                </a: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 ambos </a:t>
                </a:r>
                <a:r>
                  <a:rPr lang="en-US" sz="3200" dirty="0" err="1">
                    <a:solidFill>
                      <a:srgbClr val="000000"/>
                    </a:solidFill>
                    <a:latin typeface="Blinker"/>
                  </a:rPr>
                  <a:t>os</a:t>
                </a: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 </a:t>
                </a:r>
                <a:r>
                  <a:rPr lang="en-US" sz="3200" dirty="0" err="1">
                    <a:solidFill>
                      <a:srgbClr val="000000"/>
                    </a:solidFill>
                    <a:latin typeface="Blinker"/>
                  </a:rPr>
                  <a:t>lados</a:t>
                </a:r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 de: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pt-BR" sz="3200">
                                <a:solidFill>
                                  <a:srgbClr val="000000"/>
                                </a:solidFill>
                              </a:rPr>
                            </m:ctrlPr>
                          </m:accPr>
                          <m:e>
                            <m:r>
                              <a:rPr lang="pt-BR" sz="3200">
                                <a:solidFill>
                                  <a:srgbClr val="000000"/>
                                </a:solidFill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1</m:t>
                        </m:r>
                      </m:sub>
                    </m:sSub>
                    <m:r>
                      <a:rPr lang="pt-BR" sz="3200">
                        <a:solidFill>
                          <a:srgbClr val="000000"/>
                        </a:solidFill>
                      </a:rPr>
                      <m:t>=</m:t>
                    </m:r>
                    <m:sSub>
                      <m:sSubPr>
                        <m:ctrlPr>
                          <a:rPr lang="en-US" sz="32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>
                                <a:solidFill>
                                  <a:srgbClr val="000000"/>
                                </a:solidFill>
                              </a:rPr>
                            </m:ctrlPr>
                          </m:accPr>
                          <m:e>
                            <m:r>
                              <a:rPr lang="en-US" sz="3200">
                                <a:solidFill>
                                  <a:srgbClr val="000000"/>
                                </a:solidFill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1</m:t>
                        </m:r>
                      </m:sub>
                    </m:sSub>
                    <m:r>
                      <a:rPr lang="pt-BR" sz="3200">
                        <a:solidFill>
                          <a:srgbClr val="000000"/>
                        </a:solidFill>
                      </a:rPr>
                      <m:t>+</m:t>
                    </m:r>
                    <m:sSub>
                      <m:sSubPr>
                        <m:ctrlPr>
                          <a:rPr lang="en-US" sz="3200">
                            <a:solidFill>
                              <a:srgbClr val="000000"/>
                            </a:solidFill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>
                                <a:solidFill>
                                  <a:srgbClr val="000000"/>
                                </a:solidFill>
                              </a:rPr>
                            </m:ctrlPr>
                          </m:accPr>
                          <m:e>
                            <m:r>
                              <a:rPr lang="en-US" sz="3200">
                                <a:solidFill>
                                  <a:srgbClr val="000000"/>
                                </a:solidFill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2</m:t>
                        </m:r>
                      </m:sub>
                    </m:sSub>
                    <m:acc>
                      <m:accPr>
                        <m:chr m:val="̃"/>
                        <m:ctrlPr>
                          <a:rPr lang="pt-BR" sz="3200">
                            <a:solidFill>
                              <a:srgbClr val="000000"/>
                            </a:solidFill>
                          </a:rPr>
                        </m:ctrlPr>
                      </m:accPr>
                      <m:e>
                        <m:r>
                          <a:rPr lang="pt-BR" sz="3200">
                            <a:solidFill>
                              <a:srgbClr val="000000"/>
                            </a:solidFill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sz="3200" dirty="0">
                    <a:solidFill>
                      <a:srgbClr val="000000"/>
                    </a:solidFill>
                    <a:latin typeface="Blinker"/>
                  </a:rPr>
                  <a:t>: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32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sz="32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̃"/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como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;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pt-BR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temos</a:t>
                </a:r>
                <a:r>
                  <a:rPr lang="en-US" sz="3200" dirty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320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sz="32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3200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; </a:t>
                </a:r>
                <a:r>
                  <a:rPr lang="en-US" sz="3200" dirty="0" err="1"/>
                  <a:t>então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32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3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pt-BR" sz="3200" dirty="0"/>
                  <a:t>Assim, o viés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32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3200" dirty="0"/>
                      <m:t>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pt-BR" sz="3200" dirty="0"/>
                  <a:t>Portanto, o viés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pt-BR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3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3200" dirty="0"/>
                  <a:t> </a:t>
                </a:r>
                <a:r>
                  <a:rPr lang="en-US" sz="32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.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pt-BR" sz="3200" dirty="0"/>
                  <a:t>Na prática, não se sabe o sinal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3200" dirty="0"/>
                  <a:t>, já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3200" dirty="0"/>
                  <a:t> é desconhecido, mas, teoricamente, pode-se discutir e sustentar o tipo de correlação existente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</a:p>
              <a:p>
                <a:endParaRPr lang="en-US" sz="3200" dirty="0">
                  <a:solidFill>
                    <a:srgbClr val="000000"/>
                  </a:solidFill>
                  <a:latin typeface="Blinker"/>
                </a:endParaRPr>
              </a:p>
              <a:p>
                <a:pPr marL="727074" lvl="1" indent="-45720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  <a:p>
                <a:pPr marL="727074" lvl="1" indent="-45720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</p:txBody>
          </p:sp>
        </mc:Choice>
        <mc:Fallback>
          <p:sp>
            <p:nvSpPr>
              <p:cNvPr id="14" name="TextBox 18">
                <a:extLst>
                  <a:ext uri="{FF2B5EF4-FFF2-40B4-BE49-F238E27FC236}">
                    <a16:creationId xmlns:a16="http://schemas.microsoft.com/office/drawing/2014/main" id="{0F8153A9-1709-859B-5C51-2C2178FD1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677065"/>
                <a:ext cx="16916400" cy="8118697"/>
              </a:xfrm>
              <a:prstGeom prst="rect">
                <a:avLst/>
              </a:prstGeom>
              <a:blipFill>
                <a:blip r:embed="rId3"/>
                <a:stretch>
                  <a:fillRect l="-1477" t="-15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42A755E-3322-383F-9D7E-EB1A03368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33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B477D4-E4CA-31A9-C924-A95B50273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8B179028-B227-CF10-BD32-1C868A89F5F9}"/>
              </a:ext>
            </a:extLst>
          </p:cNvPr>
          <p:cNvSpPr txBox="1"/>
          <p:nvPr/>
        </p:nvSpPr>
        <p:spPr>
          <a:xfrm>
            <a:off x="668796" y="522629"/>
            <a:ext cx="14342604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Erro de especificação: excluir variáveis relevantes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09DE5411-0C03-53A6-322B-4BBBA903D289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048E3BD-DA98-279D-56C4-53D1BB7FBC4D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F9CE1BDE-82BD-68EE-E46E-F68D88640D79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6835A09A-5A5C-68D2-763B-5ADF6F856F79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42A755E-3322-383F-9D7E-EB1A03368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Espaço Reservado para Conteúdo 3">
                <a:extLst>
                  <a:ext uri="{FF2B5EF4-FFF2-40B4-BE49-F238E27FC236}">
                    <a16:creationId xmlns:a16="http://schemas.microsoft.com/office/drawing/2014/main" id="{F6292DC0-98E1-DB9D-748D-B2FB5A2F189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03434315"/>
                  </p:ext>
                </p:extLst>
              </p:nvPr>
            </p:nvGraphicFramePr>
            <p:xfrm>
              <a:off x="2895600" y="3194931"/>
              <a:ext cx="12573001" cy="469176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97966">
                      <a:extLst>
                        <a:ext uri="{9D8B030D-6E8A-4147-A177-3AD203B41FA5}">
                          <a16:colId xmlns:a16="http://schemas.microsoft.com/office/drawing/2014/main" val="3309983050"/>
                        </a:ext>
                      </a:extLst>
                    </a:gridCol>
                    <a:gridCol w="5983320">
                      <a:extLst>
                        <a:ext uri="{9D8B030D-6E8A-4147-A177-3AD203B41FA5}">
                          <a16:colId xmlns:a16="http://schemas.microsoft.com/office/drawing/2014/main" val="467366703"/>
                        </a:ext>
                      </a:extLst>
                    </a:gridCol>
                    <a:gridCol w="4491715">
                      <a:extLst>
                        <a:ext uri="{9D8B030D-6E8A-4147-A177-3AD203B41FA5}">
                          <a16:colId xmlns:a16="http://schemas.microsoft.com/office/drawing/2014/main" val="932010290"/>
                        </a:ext>
                      </a:extLst>
                    </a:gridCol>
                  </a:tblGrid>
                  <a:tr h="15278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  <a:tabLst>
                              <a:tab pos="5581015" algn="r"/>
                            </a:tabLst>
                          </a:pPr>
                          <a:r>
                            <a:rPr lang="pt-BR" sz="2800" dirty="0">
                              <a:effectLst/>
                            </a:rPr>
                            <a:t> 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  <a:tabLst>
                              <a:tab pos="5581015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𝐶𝑜𝑟𝑟</m:t>
                                    </m:r>
                                    <m:r>
                                      <a:rPr lang="pt-B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pt-BR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800">
                                    <a:effectLst/>
                                    <a:latin typeface="Cambria Math" panose="02040503050406030204" pitchFamily="18" charset="0"/>
                                  </a:rPr>
                                  <m:t>)&gt;0</m:t>
                                </m:r>
                              </m:oMath>
                            </m:oMathPara>
                          </a14:m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  <a:tabLst>
                              <a:tab pos="5581015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𝐶𝑜𝑟𝑟</m:t>
                                    </m:r>
                                    <m:r>
                                      <a:rPr lang="pt-B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pt-BR" sz="2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t-B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800">
                                    <a:effectLst/>
                                    <a:latin typeface="Cambria Math" panose="02040503050406030204" pitchFamily="18" charset="0"/>
                                  </a:rPr>
                                  <m:t>)&lt;0</m:t>
                                </m:r>
                              </m:oMath>
                            </m:oMathPara>
                          </a14:m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72280291"/>
                      </a:ext>
                    </a:extLst>
                  </a:tr>
                  <a:tr h="163602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  <a:tabLst>
                              <a:tab pos="5581015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pt-B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800">
                                    <a:effectLst/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  <a:tabLst>
                              <a:tab pos="5581015" algn="r"/>
                            </a:tabLst>
                          </a:pPr>
                          <a:r>
                            <a:rPr lang="pt-BR" sz="2800" dirty="0">
                              <a:effectLst/>
                            </a:rPr>
                            <a:t>Viés positivo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  <a:tabLst>
                              <a:tab pos="5581015" algn="r"/>
                            </a:tabLst>
                          </a:pPr>
                          <a:r>
                            <a:rPr lang="pt-BR" sz="2800">
                              <a:effectLst/>
                            </a:rPr>
                            <a:t>Viés negativo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28478281"/>
                      </a:ext>
                    </a:extLst>
                  </a:tr>
                  <a:tr h="15278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  <a:tabLst>
                              <a:tab pos="5581015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pt-BR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sz="2800">
                                    <a:effectLst/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  <a:tabLst>
                              <a:tab pos="5581015" algn="r"/>
                            </a:tabLst>
                          </a:pPr>
                          <a:r>
                            <a:rPr lang="pt-BR" sz="2800" dirty="0">
                              <a:effectLst/>
                            </a:rPr>
                            <a:t>Viés negativo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  <a:tabLst>
                              <a:tab pos="5581015" algn="r"/>
                            </a:tabLst>
                          </a:pPr>
                          <a:r>
                            <a:rPr lang="pt-BR" sz="2800" dirty="0">
                              <a:effectLst/>
                            </a:rPr>
                            <a:t>Viés positivo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611589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Espaço Reservado para Conteúdo 3">
                <a:extLst>
                  <a:ext uri="{FF2B5EF4-FFF2-40B4-BE49-F238E27FC236}">
                    <a16:creationId xmlns:a16="http://schemas.microsoft.com/office/drawing/2014/main" id="{F6292DC0-98E1-DB9D-748D-B2FB5A2F189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03434315"/>
                  </p:ext>
                </p:extLst>
              </p:nvPr>
            </p:nvGraphicFramePr>
            <p:xfrm>
              <a:off x="2895600" y="3194931"/>
              <a:ext cx="12573001" cy="469176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97966">
                      <a:extLst>
                        <a:ext uri="{9D8B030D-6E8A-4147-A177-3AD203B41FA5}">
                          <a16:colId xmlns:a16="http://schemas.microsoft.com/office/drawing/2014/main" val="3309983050"/>
                        </a:ext>
                      </a:extLst>
                    </a:gridCol>
                    <a:gridCol w="5983320">
                      <a:extLst>
                        <a:ext uri="{9D8B030D-6E8A-4147-A177-3AD203B41FA5}">
                          <a16:colId xmlns:a16="http://schemas.microsoft.com/office/drawing/2014/main" val="467366703"/>
                        </a:ext>
                      </a:extLst>
                    </a:gridCol>
                    <a:gridCol w="4491715">
                      <a:extLst>
                        <a:ext uri="{9D8B030D-6E8A-4147-A177-3AD203B41FA5}">
                          <a16:colId xmlns:a16="http://schemas.microsoft.com/office/drawing/2014/main" val="932010290"/>
                        </a:ext>
                      </a:extLst>
                    </a:gridCol>
                  </a:tblGrid>
                  <a:tr h="15278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  <a:tabLst>
                              <a:tab pos="5581015" algn="r"/>
                            </a:tabLst>
                          </a:pPr>
                          <a:r>
                            <a:rPr lang="pt-BR" sz="2800" dirty="0">
                              <a:effectLst/>
                            </a:rPr>
                            <a:t> 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5234" t="-398" r="-75458" b="-2075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80190" t="-398" r="-543" b="-2075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2280291"/>
                      </a:ext>
                    </a:extLst>
                  </a:tr>
                  <a:tr h="163602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81" t="-94030" r="-500872" b="-94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  <a:tabLst>
                              <a:tab pos="5581015" algn="r"/>
                            </a:tabLst>
                          </a:pPr>
                          <a:r>
                            <a:rPr lang="pt-BR" sz="2800" dirty="0">
                              <a:effectLst/>
                            </a:rPr>
                            <a:t>Viés positivo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  <a:tabLst>
                              <a:tab pos="5581015" algn="r"/>
                            </a:tabLst>
                          </a:pPr>
                          <a:r>
                            <a:rPr lang="pt-BR" sz="2800">
                              <a:effectLst/>
                            </a:rPr>
                            <a:t>Viés negativo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28478281"/>
                      </a:ext>
                    </a:extLst>
                  </a:tr>
                  <a:tr h="1527873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81" t="-207171" r="-500872" b="-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  <a:tabLst>
                              <a:tab pos="5581015" algn="r"/>
                            </a:tabLst>
                          </a:pPr>
                          <a:r>
                            <a:rPr lang="pt-BR" sz="2800" dirty="0">
                              <a:effectLst/>
                            </a:rPr>
                            <a:t>Viés negativo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200000"/>
                            </a:lnSpc>
                            <a:spcAft>
                              <a:spcPts val="0"/>
                            </a:spcAft>
                            <a:tabLst>
                              <a:tab pos="5581015" algn="r"/>
                            </a:tabLst>
                          </a:pPr>
                          <a:r>
                            <a:rPr lang="pt-BR" sz="2800" dirty="0">
                              <a:effectLst/>
                            </a:rPr>
                            <a:t>Viés positivo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1611589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175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Exercício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C0B8F503-1B6C-63E0-BECB-2D355845BD92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BF28D5-F3C6-CC3C-BF1C-52085C60BAF0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9640D3F0-BDE6-D6A6-6EC0-6997B5672347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8DBA3B9A-2E29-BEC0-2C49-EFBBAD36EA79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8">
                <a:extLst>
                  <a:ext uri="{FF2B5EF4-FFF2-40B4-BE49-F238E27FC236}">
                    <a16:creationId xmlns:a16="http://schemas.microsoft.com/office/drawing/2014/main" id="{91B4DCCE-D36B-1F07-0BBD-35512D9DF218}"/>
                  </a:ext>
                </a:extLst>
              </p:cNvPr>
              <p:cNvSpPr txBox="1"/>
              <p:nvPr/>
            </p:nvSpPr>
            <p:spPr>
              <a:xfrm>
                <a:off x="1028700" y="3709261"/>
                <a:ext cx="16230600" cy="29768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pt-BR" sz="3200" dirty="0"/>
                  <a:t> Utilize o arquivo: wage1: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pt-BR" sz="3200" dirty="0"/>
                  <a:t>Considere como um modelo populacional verdadeiro a seguinte especificação: </a:t>
                </a:r>
                <a:endParaRPr lang="pt-BR" sz="32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𝑊𝑎𝑔𝑒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𝐸𝑑𝑢𝑐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𝑥𝑝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3200" dirty="0"/>
                  <a:t>,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pt-BR" sz="3200" dirty="0"/>
                  <a:t>Para efeito didático, estime o modelo a seguir com erro de especificação e calcule o viés na estimativa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3200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𝑊𝑎𝑔𝑒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𝐸𝑑𝑢𝑐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4" name="TextBox 18">
                <a:extLst>
                  <a:ext uri="{FF2B5EF4-FFF2-40B4-BE49-F238E27FC236}">
                    <a16:creationId xmlns:a16="http://schemas.microsoft.com/office/drawing/2014/main" id="{91B4DCCE-D36B-1F07-0BBD-35512D9DF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3709261"/>
                <a:ext cx="16230600" cy="2976841"/>
              </a:xfrm>
              <a:prstGeom prst="rect">
                <a:avLst/>
              </a:prstGeom>
              <a:blipFill>
                <a:blip r:embed="rId2"/>
                <a:stretch>
                  <a:fillRect l="-1427" t="-40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8D1CC15-0B5A-7B90-D5FB-0827A96E6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41E234-BEAE-019F-4182-AAFB375A6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4">
            <a:extLst>
              <a:ext uri="{FF2B5EF4-FFF2-40B4-BE49-F238E27FC236}">
                <a16:creationId xmlns:a16="http://schemas.microsoft.com/office/drawing/2014/main" id="{691EF94D-C621-BAF2-40F2-BCDD3A4DF0BC}"/>
              </a:ext>
            </a:extLst>
          </p:cNvPr>
          <p:cNvGrpSpPr/>
          <p:nvPr/>
        </p:nvGrpSpPr>
        <p:grpSpPr>
          <a:xfrm>
            <a:off x="11415" y="5143501"/>
            <a:ext cx="4331986" cy="5143942"/>
            <a:chOff x="0" y="0"/>
            <a:chExt cx="8209447" cy="4807171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FA1A8A23-CBC4-09C0-8952-DA068BAFD34E}"/>
                </a:ext>
              </a:extLst>
            </p:cNvPr>
            <p:cNvSpPr/>
            <p:nvPr/>
          </p:nvSpPr>
          <p:spPr>
            <a:xfrm>
              <a:off x="0" y="0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22" name="Group 4">
            <a:extLst>
              <a:ext uri="{FF2B5EF4-FFF2-40B4-BE49-F238E27FC236}">
                <a16:creationId xmlns:a16="http://schemas.microsoft.com/office/drawing/2014/main" id="{0E0A2BD9-F29D-4B6B-A6C9-AE02D78E4FB8}"/>
              </a:ext>
            </a:extLst>
          </p:cNvPr>
          <p:cNvGrpSpPr/>
          <p:nvPr/>
        </p:nvGrpSpPr>
        <p:grpSpPr>
          <a:xfrm rot="10800000">
            <a:off x="11053924" y="0"/>
            <a:ext cx="7261751" cy="9105900"/>
            <a:chOff x="0" y="0"/>
            <a:chExt cx="8209447" cy="4807171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519DBB8-F6B2-414E-07A7-32CD70132B3D}"/>
                </a:ext>
              </a:extLst>
            </p:cNvPr>
            <p:cNvSpPr/>
            <p:nvPr/>
          </p:nvSpPr>
          <p:spPr>
            <a:xfrm>
              <a:off x="0" y="0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24" name="Group 2">
            <a:extLst>
              <a:ext uri="{FF2B5EF4-FFF2-40B4-BE49-F238E27FC236}">
                <a16:creationId xmlns:a16="http://schemas.microsoft.com/office/drawing/2014/main" id="{5209DF60-7BC1-87B8-9D2B-0B1C503B6AC9}"/>
              </a:ext>
            </a:extLst>
          </p:cNvPr>
          <p:cNvGrpSpPr/>
          <p:nvPr/>
        </p:nvGrpSpPr>
        <p:grpSpPr>
          <a:xfrm rot="16200000">
            <a:off x="11708961" y="3675170"/>
            <a:ext cx="7564149" cy="5649279"/>
            <a:chOff x="0" y="708640"/>
            <a:chExt cx="5353493" cy="8540548"/>
          </a:xfrm>
        </p:grpSpPr>
        <p:sp>
          <p:nvSpPr>
            <p:cNvPr id="25" name="Freeform 3">
              <a:extLst>
                <a:ext uri="{FF2B5EF4-FFF2-40B4-BE49-F238E27FC236}">
                  <a16:creationId xmlns:a16="http://schemas.microsoft.com/office/drawing/2014/main" id="{B57ECCA2-0039-6223-731E-012A5F0809C1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2" name="TextBox 17">
            <a:extLst>
              <a:ext uri="{FF2B5EF4-FFF2-40B4-BE49-F238E27FC236}">
                <a16:creationId xmlns:a16="http://schemas.microsoft.com/office/drawing/2014/main" id="{E923B711-2E5C-9E5D-FD03-5734A2E8F0B8}"/>
              </a:ext>
            </a:extLst>
          </p:cNvPr>
          <p:cNvSpPr txBox="1"/>
          <p:nvPr/>
        </p:nvSpPr>
        <p:spPr>
          <a:xfrm>
            <a:off x="5423575" y="4839120"/>
            <a:ext cx="8604287" cy="1419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  <a:spcBef>
                <a:spcPct val="0"/>
              </a:spcBef>
            </a:pPr>
            <a:r>
              <a:rPr lang="pt-BR" sz="13000" dirty="0">
                <a:solidFill>
                  <a:srgbClr val="000000"/>
                </a:solidFill>
                <a:latin typeface="Blinker Bold"/>
              </a:rPr>
              <a:t>Obrigado</a:t>
            </a:r>
            <a:r>
              <a:rPr lang="en-US" sz="13000" dirty="0">
                <a:solidFill>
                  <a:srgbClr val="000000"/>
                </a:solidFill>
                <a:latin typeface="Blinker Bold"/>
              </a:rPr>
              <a:t>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203C40-1191-22D7-6844-F1192315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50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6076</TotalTime>
  <Words>348</Words>
  <Application>Microsoft Office PowerPoint</Application>
  <PresentationFormat>Personalizar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Cambria Math</vt:lpstr>
      <vt:lpstr>Arial</vt:lpstr>
      <vt:lpstr>Calibri</vt:lpstr>
      <vt:lpstr>Blinker</vt:lpstr>
      <vt:lpstr>Blinker Bold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Cópia de Apresentação de Persona do Usuário Geométrico Corporativo Simples em Laranja e Amarelo</dc:title>
  <cp:lastModifiedBy>Ronaldo Torres</cp:lastModifiedBy>
  <cp:revision>38</cp:revision>
  <dcterms:created xsi:type="dcterms:W3CDTF">2006-08-16T00:00:00Z</dcterms:created>
  <dcterms:modified xsi:type="dcterms:W3CDTF">2024-04-01T04:21:21Z</dcterms:modified>
  <dc:identifier>DAFxuyoFtks</dc:identifier>
</cp:coreProperties>
</file>