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309" r:id="rId2"/>
    <p:sldId id="258" r:id="rId3"/>
    <p:sldId id="310" r:id="rId4"/>
    <p:sldId id="314" r:id="rId5"/>
    <p:sldId id="297" r:id="rId6"/>
  </p:sldIdLst>
  <p:sldSz cx="18288000" cy="10287000"/>
  <p:notesSz cx="6858000" cy="9144000"/>
  <p:embeddedFontLst>
    <p:embeddedFont>
      <p:font typeface="Blinker" panose="020B0604020202020204" charset="0"/>
      <p:regular r:id="rId8"/>
    </p:embeddedFont>
    <p:embeddedFont>
      <p:font typeface="Blinker Bold" panose="020B0604020202020204" charset="0"/>
      <p:regular r:id="rId9"/>
    </p:embeddedFont>
    <p:embeddedFont>
      <p:font typeface="Cambria Math" panose="02040503050406030204" pitchFamily="18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1F786-4426-48F4-9E34-33B09C3417CA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78609-DBFB-4F57-8F91-5B4C93C12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61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74641"/>
            <a:ext cx="205740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3"/>
            <a:ext cx="40386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4"/>
            <a:ext cx="40417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ECCC93-5672-015C-76CE-5038D1529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ADD4428-D50E-8A6A-7F9B-0E0FC1081803}"/>
              </a:ext>
            </a:extLst>
          </p:cNvPr>
          <p:cNvGrpSpPr/>
          <p:nvPr/>
        </p:nvGrpSpPr>
        <p:grpSpPr>
          <a:xfrm>
            <a:off x="-21992" y="-9526"/>
            <a:ext cx="6454197" cy="10296526"/>
            <a:chOff x="0" y="708640"/>
            <a:chExt cx="5353493" cy="854054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FAC253A-C69B-EDF1-648F-B4F0CF155B6F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F455C0A7-E041-6E37-DF15-EBDF7BC58FE3}"/>
              </a:ext>
            </a:extLst>
          </p:cNvPr>
          <p:cNvGrpSpPr/>
          <p:nvPr/>
        </p:nvGrpSpPr>
        <p:grpSpPr>
          <a:xfrm rot="5400000">
            <a:off x="-1521735" y="1475715"/>
            <a:ext cx="7912213" cy="4941731"/>
            <a:chOff x="0" y="0"/>
            <a:chExt cx="8209447" cy="4807171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DF47C57-0D69-199D-75D7-910667C746E2}"/>
                </a:ext>
              </a:extLst>
            </p:cNvPr>
            <p:cNvSpPr/>
            <p:nvPr/>
          </p:nvSpPr>
          <p:spPr>
            <a:xfrm>
              <a:off x="0" y="0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F0CE0D18-DFBD-D23A-8234-9B19A483FF7F}"/>
              </a:ext>
            </a:extLst>
          </p:cNvPr>
          <p:cNvSpPr txBox="1"/>
          <p:nvPr/>
        </p:nvSpPr>
        <p:spPr>
          <a:xfrm>
            <a:off x="7966628" y="4147977"/>
            <a:ext cx="9315598" cy="22775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pt-BR" sz="8800" dirty="0">
                <a:solidFill>
                  <a:srgbClr val="000000"/>
                </a:solidFill>
                <a:latin typeface="Blinker Bold"/>
              </a:rPr>
              <a:t>Econometria </a:t>
            </a:r>
          </a:p>
          <a:p>
            <a:pPr algn="r"/>
            <a:r>
              <a:rPr lang="pt-BR" sz="6000" dirty="0">
                <a:solidFill>
                  <a:srgbClr val="000000"/>
                </a:solidFill>
                <a:latin typeface="Blinker Bold"/>
              </a:rPr>
              <a:t>Séries de Tempo</a:t>
            </a:r>
            <a:endParaRPr lang="en-US" sz="6000" dirty="0">
              <a:solidFill>
                <a:srgbClr val="000000"/>
              </a:solidFill>
              <a:latin typeface="Blinker Bold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A28E7C09-38D7-91E5-FFC9-AE9352340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A12F77AE-2359-2AAB-B10A-613A5DFE0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EF54F5-A317-0B02-7A96-EAD2F9907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3600" y="8953500"/>
            <a:ext cx="46291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AB80052-4FB8-5F5D-2205-FFFAA62E66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35" t="3372" r="19221" b="-1036"/>
          <a:stretch/>
        </p:blipFill>
        <p:spPr>
          <a:xfrm>
            <a:off x="2985918" y="219652"/>
            <a:ext cx="6276151" cy="4903631"/>
          </a:xfrm>
          <a:prstGeom prst="triangle">
            <a:avLst/>
          </a:prstGeom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A5D672BC-A03C-B593-1A9F-5D251B26D2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7" r="14697"/>
          <a:stretch/>
        </p:blipFill>
        <p:spPr bwMode="auto">
          <a:xfrm>
            <a:off x="-46019" y="5450218"/>
            <a:ext cx="6093603" cy="4874882"/>
          </a:xfrm>
          <a:prstGeom prst="triangl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7C2F8E83-B2E7-DBBC-301C-2A377C2B28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" t="69" r="29219" b="-69"/>
          <a:stretch/>
        </p:blipFill>
        <p:spPr bwMode="auto">
          <a:xfrm>
            <a:off x="6150457" y="0"/>
            <a:ext cx="5987086" cy="4789669"/>
          </a:xfrm>
          <a:prstGeom prst="flowChartMerg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71925137-D37B-ADA8-FBD2-A511E8F596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54" b="22254"/>
          <a:stretch/>
        </p:blipFill>
        <p:spPr bwMode="auto">
          <a:xfrm>
            <a:off x="3039399" y="5182003"/>
            <a:ext cx="6016370" cy="4813096"/>
          </a:xfrm>
          <a:prstGeom prst="flowChartMerg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54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/>
          <p:cNvSpPr txBox="1"/>
          <p:nvPr/>
        </p:nvSpPr>
        <p:spPr>
          <a:xfrm>
            <a:off x="668796" y="522629"/>
            <a:ext cx="14342604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pt-BR" sz="7000" dirty="0">
                <a:solidFill>
                  <a:srgbClr val="000000"/>
                </a:solidFill>
                <a:latin typeface="Blinker Bold"/>
              </a:rPr>
              <a:t>Definição de séries de tempo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C0B8F503-1B6C-63E0-BECB-2D355845BD92}"/>
              </a:ext>
            </a:extLst>
          </p:cNvPr>
          <p:cNvGrpSpPr/>
          <p:nvPr/>
        </p:nvGrpSpPr>
        <p:grpSpPr>
          <a:xfrm rot="10800000">
            <a:off x="14579538" y="0"/>
            <a:ext cx="3708462" cy="4130984"/>
            <a:chOff x="9671104" y="-2744183"/>
            <a:chExt cx="8209447" cy="4807171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BF28D5-F3C6-CC3C-BF1C-52085C60BAF0}"/>
                </a:ext>
              </a:extLst>
            </p:cNvPr>
            <p:cNvSpPr/>
            <p:nvPr/>
          </p:nvSpPr>
          <p:spPr>
            <a:xfrm>
              <a:off x="9671104" y="-2744183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id="{9640D3F0-BDE6-D6A6-6EC0-6997B5672347}"/>
              </a:ext>
            </a:extLst>
          </p:cNvPr>
          <p:cNvGrpSpPr/>
          <p:nvPr/>
        </p:nvGrpSpPr>
        <p:grpSpPr>
          <a:xfrm>
            <a:off x="0" y="6156455"/>
            <a:ext cx="3581400" cy="4130546"/>
            <a:chOff x="0" y="708640"/>
            <a:chExt cx="5353493" cy="8540548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8DBA3B9A-2E29-BEC0-2C49-EFBBAD36EA79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14" name="TextBox 18">
            <a:extLst>
              <a:ext uri="{FF2B5EF4-FFF2-40B4-BE49-F238E27FC236}">
                <a16:creationId xmlns:a16="http://schemas.microsoft.com/office/drawing/2014/main" id="{91B4DCCE-D36B-1F07-0BBD-35512D9DF218}"/>
              </a:ext>
            </a:extLst>
          </p:cNvPr>
          <p:cNvSpPr txBox="1"/>
          <p:nvPr/>
        </p:nvSpPr>
        <p:spPr>
          <a:xfrm>
            <a:off x="1904999" y="2106572"/>
            <a:ext cx="15197137" cy="69772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14000"/>
              </a:lnSpc>
            </a:pPr>
            <a:r>
              <a:rPr lang="pt-BR" sz="4000" b="1" dirty="0"/>
              <a:t>Natureza dos dados:</a:t>
            </a:r>
          </a:p>
          <a:p>
            <a:pPr marL="457200" indent="-457200">
              <a:lnSpc>
                <a:spcPct val="114000"/>
              </a:lnSpc>
              <a:buFont typeface="Wingdings" panose="05000000000000000000" pitchFamily="2" charset="2"/>
              <a:buChar char="q"/>
            </a:pPr>
            <a:r>
              <a:rPr lang="pt-BR" sz="4000" dirty="0"/>
              <a:t>A característica dos dados de série temporal (TS) é que as observações estão ordenadas no tempo.</a:t>
            </a:r>
          </a:p>
          <a:p>
            <a:pPr marL="457200" indent="-457200">
              <a:lnSpc>
                <a:spcPct val="114000"/>
              </a:lnSpc>
              <a:buFont typeface="Wingdings" panose="05000000000000000000" pitchFamily="2" charset="2"/>
              <a:buChar char="q"/>
            </a:pPr>
            <a:r>
              <a:rPr lang="pt-BR" sz="4000" dirty="0"/>
              <a:t>Quando se utiliza TS deve-se reconhecer que o passado e o presente podem afetar o futuro e não o contrário.</a:t>
            </a:r>
          </a:p>
          <a:p>
            <a:pPr>
              <a:lnSpc>
                <a:spcPct val="114000"/>
              </a:lnSpc>
            </a:pPr>
            <a:endParaRPr lang="pt-BR" sz="4000" dirty="0"/>
          </a:p>
          <a:p>
            <a:pPr>
              <a:lnSpc>
                <a:spcPct val="114000"/>
              </a:lnSpc>
            </a:pPr>
            <a:r>
              <a:rPr lang="pt-BR" sz="4000" b="1" dirty="0"/>
              <a:t>Características das séries de tempo:</a:t>
            </a:r>
          </a:p>
          <a:p>
            <a:pPr marL="457200" indent="-457200">
              <a:lnSpc>
                <a:spcPct val="114000"/>
              </a:lnSpc>
              <a:buFont typeface="Wingdings" panose="05000000000000000000" pitchFamily="2" charset="2"/>
              <a:buChar char="q"/>
            </a:pPr>
            <a:r>
              <a:rPr lang="pt-BR" sz="4000" dirty="0"/>
              <a:t>Tendência.</a:t>
            </a:r>
          </a:p>
          <a:p>
            <a:pPr marL="457200" indent="-457200">
              <a:lnSpc>
                <a:spcPct val="114000"/>
              </a:lnSpc>
              <a:buFont typeface="Wingdings" panose="05000000000000000000" pitchFamily="2" charset="2"/>
              <a:buChar char="q"/>
            </a:pPr>
            <a:r>
              <a:rPr lang="pt-BR" sz="4000" dirty="0"/>
              <a:t>Sazonalidade.</a:t>
            </a:r>
          </a:p>
          <a:p>
            <a:pPr marL="457200" indent="-457200">
              <a:lnSpc>
                <a:spcPct val="114000"/>
              </a:lnSpc>
              <a:buFont typeface="Wingdings" panose="05000000000000000000" pitchFamily="2" charset="2"/>
              <a:buChar char="q"/>
            </a:pPr>
            <a:r>
              <a:rPr lang="pt-BR" sz="4000" dirty="0"/>
              <a:t>Séries Temporais Estacionárias e não Estacionárias.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D1CC15-0B5A-7B90-D5FB-0827A96E6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0" y="8267700"/>
            <a:ext cx="1676400" cy="1676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5E2AC-B6D6-7A2F-9423-4463CCD73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>
            <a:extLst>
              <a:ext uri="{FF2B5EF4-FFF2-40B4-BE49-F238E27FC236}">
                <a16:creationId xmlns:a16="http://schemas.microsoft.com/office/drawing/2014/main" id="{48F7EB28-D2E3-EBA6-76BD-FE35ABD0D1BF}"/>
              </a:ext>
            </a:extLst>
          </p:cNvPr>
          <p:cNvSpPr txBox="1"/>
          <p:nvPr/>
        </p:nvSpPr>
        <p:spPr>
          <a:xfrm>
            <a:off x="668796" y="522629"/>
            <a:ext cx="14342604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pt-BR" sz="7000" dirty="0">
                <a:solidFill>
                  <a:srgbClr val="000000"/>
                </a:solidFill>
                <a:latin typeface="Blinker Bold"/>
              </a:rPr>
              <a:t>Sazonalidade e Tendência 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E21CC9D2-050B-EC81-0843-51C13D802A98}"/>
              </a:ext>
            </a:extLst>
          </p:cNvPr>
          <p:cNvGrpSpPr/>
          <p:nvPr/>
        </p:nvGrpSpPr>
        <p:grpSpPr>
          <a:xfrm rot="10800000">
            <a:off x="14579538" y="0"/>
            <a:ext cx="3708462" cy="4130984"/>
            <a:chOff x="9671104" y="-2744183"/>
            <a:chExt cx="8209447" cy="4807171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90D43A68-61F3-591D-1DE2-7C16C8D7D9E9}"/>
                </a:ext>
              </a:extLst>
            </p:cNvPr>
            <p:cNvSpPr/>
            <p:nvPr/>
          </p:nvSpPr>
          <p:spPr>
            <a:xfrm>
              <a:off x="9671104" y="-2744183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id="{3EEE56E3-ECB2-29E1-22D8-337173BB425C}"/>
              </a:ext>
            </a:extLst>
          </p:cNvPr>
          <p:cNvGrpSpPr/>
          <p:nvPr/>
        </p:nvGrpSpPr>
        <p:grpSpPr>
          <a:xfrm>
            <a:off x="0" y="6156455"/>
            <a:ext cx="3581400" cy="4130546"/>
            <a:chOff x="0" y="708640"/>
            <a:chExt cx="5353493" cy="8540548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021377F3-7507-5C92-AE27-03E63994B9B9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8">
                <a:extLst>
                  <a:ext uri="{FF2B5EF4-FFF2-40B4-BE49-F238E27FC236}">
                    <a16:creationId xmlns:a16="http://schemas.microsoft.com/office/drawing/2014/main" id="{B1E20223-A2C5-08EA-009F-63CBCA4261CD}"/>
                  </a:ext>
                </a:extLst>
              </p:cNvPr>
              <p:cNvSpPr txBox="1"/>
              <p:nvPr/>
            </p:nvSpPr>
            <p:spPr>
              <a:xfrm>
                <a:off x="1676400" y="2127238"/>
                <a:ext cx="15316200" cy="7007816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pt-BR" sz="3200" dirty="0">
                    <a:latin typeface="Blinker" panose="020B0604020202020204" charset="0"/>
                  </a:rPr>
                  <a:t> A tendência linear em uma série pode ser formulada como: </a:t>
                </a:r>
              </a:p>
              <a:p>
                <a:pPr marL="0" indent="0" algn="ctr">
                  <a:buNone/>
                </a:pPr>
                <a:r>
                  <a:rPr lang="pt-BR" sz="3200" dirty="0">
                    <a:latin typeface="Blinker" panose="020B060402020202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3200" b="0" i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pt-BR" sz="3200" dirty="0">
                  <a:latin typeface="Blinker" panose="020B0604020202020204" charset="0"/>
                </a:endParaRPr>
              </a:p>
              <a:p>
                <a:r>
                  <a:rPr lang="pt-BR" sz="3200" dirty="0">
                    <a:latin typeface="Blinker" panose="020B0604020202020204" charset="0"/>
                  </a:rPr>
                  <a:t>Se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  <m:r>
                                <a:rPr lang="pt-B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pt-BR" sz="3200" smtClean="0">
                                  <a:latin typeface="Blinker" panose="020B060402020202020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sz="3200" smtClean="0">
                                  <a:latin typeface="Blinker" panose="020B0604020202020204" charset="0"/>
                                </a:rPr>
                                <m:t>tend</m:t>
                              </m:r>
                              <m:r>
                                <m:rPr>
                                  <m:nor/>
                                </m:rPr>
                                <a:rPr lang="pt-BR" sz="3200" smtClean="0">
                                  <a:latin typeface="Blinker" panose="020B0604020202020204" charset="0"/>
                                </a:rPr>
                                <m:t>ê</m:t>
                              </m:r>
                              <m:r>
                                <m:rPr>
                                  <m:nor/>
                                </m:rPr>
                                <a:rPr lang="pt-BR" sz="3200" smtClean="0">
                                  <a:latin typeface="Blinker" panose="020B0604020202020204" charset="0"/>
                                </a:rPr>
                                <m:t>ncia</m:t>
                              </m:r>
                              <m:r>
                                <m:rPr>
                                  <m:nor/>
                                </m:rPr>
                                <a:rPr lang="pt-BR" sz="3200" smtClean="0">
                                  <a:latin typeface="Blinker" panose="020B060402020202020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sz="3200" smtClean="0">
                                  <a:latin typeface="Blinker" panose="020B0604020202020204" charset="0"/>
                                </a:rPr>
                                <m:t>ascendente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nor/>
                                </m:rPr>
                                <a:rPr lang="pt-BR" sz="3200" smtClean="0">
                                  <a:latin typeface="Blinker" panose="020B060402020202020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sz="3200" smtClean="0">
                                  <a:latin typeface="Blinker" panose="020B0604020202020204" charset="0"/>
                                </a:rPr>
                                <m:t>tend</m:t>
                              </m:r>
                              <m:r>
                                <m:rPr>
                                  <m:nor/>
                                </m:rPr>
                                <a:rPr lang="pt-BR" sz="3200" smtClean="0">
                                  <a:latin typeface="Blinker" panose="020B0604020202020204" charset="0"/>
                                </a:rPr>
                                <m:t>ê</m:t>
                              </m:r>
                              <m:r>
                                <m:rPr>
                                  <m:nor/>
                                </m:rPr>
                                <a:rPr lang="pt-BR" sz="3200" smtClean="0">
                                  <a:latin typeface="Blinker" panose="020B0604020202020204" charset="0"/>
                                </a:rPr>
                                <m:t>ncia</m:t>
                              </m:r>
                              <m:r>
                                <m:rPr>
                                  <m:nor/>
                                </m:rPr>
                                <a:rPr lang="pt-BR" sz="3200" smtClean="0">
                                  <a:latin typeface="Blinker" panose="020B060402020202020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sz="3200" b="0" i="0" smtClean="0">
                                  <a:latin typeface="Blinker" panose="020B0604020202020204" charset="0"/>
                                </a:rPr>
                                <m:t>de</m:t>
                              </m:r>
                              <m:r>
                                <m:rPr>
                                  <m:nor/>
                                </m:rPr>
                                <a:rPr lang="pt-BR" sz="3200" smtClean="0">
                                  <a:latin typeface="Blinker" panose="020B0604020202020204" charset="0"/>
                                </a:rPr>
                                <m:t>scendente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sz="3200" dirty="0">
                  <a:latin typeface="Blinker" panose="020B0604020202020204" charset="0"/>
                </a:endParaRPr>
              </a:p>
              <a:p>
                <a:endParaRPr lang="pt-BR" sz="3200" dirty="0">
                  <a:latin typeface="Blinker" panose="020B0604020202020204" charset="0"/>
                </a:endParaRPr>
              </a:p>
              <a:p>
                <a:r>
                  <a:rPr lang="pt-BR" sz="3200" b="1" dirty="0">
                    <a:latin typeface="Blinker" panose="020B0604020202020204" charset="0"/>
                  </a:rPr>
                  <a:t>Solução: </a:t>
                </a:r>
                <a:r>
                  <a:rPr lang="pt-BR" sz="3200" dirty="0">
                    <a:latin typeface="Blinker" panose="020B0604020202020204" charset="0"/>
                  </a:rPr>
                  <a:t>se dá através, da regressão contra uma trend e salvando os resíduos com serie sem tendência 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pt-BR" sz="32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2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pt-BR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pt-BR" sz="3200" b="1" dirty="0">
                  <a:latin typeface="Blinker" panose="020B0604020202020204" charset="0"/>
                </a:endParaRPr>
              </a:p>
              <a:p>
                <a:endParaRPr lang="pt-BR" sz="3200" dirty="0">
                  <a:latin typeface="Blinker" panose="020B0604020202020204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pt-BR" sz="3200" dirty="0">
                    <a:solidFill>
                      <a:srgbClr val="000000"/>
                    </a:solidFill>
                    <a:latin typeface="Blinker"/>
                  </a:rPr>
                  <a:t>A sazonalidade pode ser observada em TS com qualquer tipo de frequência, mensal, trimestral, semanal e até diários.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t-BR" sz="3200" b="1" dirty="0">
                            <a:solidFill>
                              <a:srgbClr val="000000"/>
                            </a:solidFill>
                            <a:latin typeface="Blinker"/>
                          </a:rPr>
                          <m:t>Solu</m:t>
                        </m:r>
                        <m:r>
                          <m:rPr>
                            <m:nor/>
                          </m:rPr>
                          <a:rPr lang="pt-BR" sz="3200" b="1" dirty="0">
                            <a:solidFill>
                              <a:srgbClr val="000000"/>
                            </a:solidFill>
                            <a:latin typeface="Blinker"/>
                          </a:rPr>
                          <m:t>çã</m:t>
                        </m:r>
                        <m:r>
                          <m:rPr>
                            <m:nor/>
                          </m:rPr>
                          <a:rPr lang="pt-BR" sz="3200" b="1" dirty="0">
                            <a:solidFill>
                              <a:srgbClr val="000000"/>
                            </a:solidFill>
                            <a:latin typeface="Blinker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pt-BR" sz="3200" b="1" dirty="0">
                            <a:solidFill>
                              <a:srgbClr val="000000"/>
                            </a:solidFill>
                            <a:latin typeface="Blinker"/>
                          </a:rPr>
                          <m:t>:</m:t>
                        </m:r>
                        <m:r>
                          <a:rPr lang="pt-BR" sz="3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𝑓𝑒𝑣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𝑚𝑎𝑟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𝑑𝑒𝑧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pt-BR" sz="32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32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pt-BR" sz="32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3200" b="1" dirty="0">
                    <a:latin typeface="Blinker" panose="020B0604020202020204" charset="0"/>
                  </a:rPr>
                  <a:t> </a:t>
                </a:r>
                <a:r>
                  <a:rPr lang="en-US" sz="3200" dirty="0">
                    <a:latin typeface="Blinker" panose="020B0604020202020204" charset="0"/>
                  </a:rPr>
                  <a:t>e </a:t>
                </a:r>
                <a:r>
                  <a:rPr lang="en-US" sz="3200" dirty="0" err="1">
                    <a:latin typeface="Blinker" panose="020B0604020202020204" charset="0"/>
                  </a:rPr>
                  <a:t>obtemos</a:t>
                </a:r>
                <a:r>
                  <a:rPr lang="en-US" sz="3200" dirty="0">
                    <a:latin typeface="Blinker" panose="020B0604020202020204" charset="0"/>
                  </a:rPr>
                  <a:t> </a:t>
                </a:r>
                <a:r>
                  <a:rPr lang="en-US" sz="3200" dirty="0" err="1">
                    <a:latin typeface="Blinker" panose="020B0604020202020204" charset="0"/>
                  </a:rPr>
                  <a:t>os</a:t>
                </a:r>
                <a:r>
                  <a:rPr lang="en-US" sz="3200" dirty="0">
                    <a:latin typeface="Blinker" panose="020B0604020202020204" charset="0"/>
                  </a:rPr>
                  <a:t> </a:t>
                </a:r>
                <a:r>
                  <a:rPr lang="en-US" sz="3200" dirty="0" err="1">
                    <a:latin typeface="Blinker" panose="020B0604020202020204" charset="0"/>
                  </a:rPr>
                  <a:t>resíduos</a:t>
                </a:r>
                <a:r>
                  <a:rPr lang="en-US" sz="3200" dirty="0">
                    <a:latin typeface="Blinker" panose="020B060402020202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>
                    <a:latin typeface="Blinker" panose="020B0604020202020204" charset="0"/>
                  </a:rPr>
                  <a:t>. </a:t>
                </a:r>
                <a:r>
                  <a:rPr lang="en-US" sz="3200" dirty="0" err="1">
                    <a:latin typeface="Blinker" panose="020B0604020202020204" charset="0"/>
                  </a:rPr>
                  <a:t>Esses</a:t>
                </a:r>
                <a:r>
                  <a:rPr lang="en-US" sz="3200" dirty="0">
                    <a:latin typeface="Blinker" panose="020B0604020202020204" charset="0"/>
                  </a:rPr>
                  <a:t> </a:t>
                </a:r>
                <a:r>
                  <a:rPr lang="en-US" sz="3200" dirty="0" err="1">
                    <a:latin typeface="Blinker" panose="020B0604020202020204" charset="0"/>
                  </a:rPr>
                  <a:t>resíduos</a:t>
                </a:r>
                <a:r>
                  <a:rPr lang="en-US" sz="3200" dirty="0">
                    <a:latin typeface="Blinker" panose="020B0604020202020204" charset="0"/>
                  </a:rPr>
                  <a:t> </a:t>
                </a:r>
                <a:r>
                  <a:rPr lang="en-US" sz="3200" dirty="0" err="1">
                    <a:latin typeface="Blinker" panose="020B0604020202020204" charset="0"/>
                  </a:rPr>
                  <a:t>são</a:t>
                </a:r>
                <a:r>
                  <a:rPr lang="en-US" sz="3200" dirty="0">
                    <a:latin typeface="Blinker" panose="020B0604020202020204" charset="0"/>
                  </a:rPr>
                  <a:t> a </a:t>
                </a:r>
                <a:r>
                  <a:rPr lang="en-US" sz="3200" dirty="0" err="1">
                    <a:latin typeface="Blinker" panose="020B0604020202020204" charset="0"/>
                  </a:rPr>
                  <a:t>série</a:t>
                </a:r>
                <a:r>
                  <a:rPr lang="en-US" sz="3200" dirty="0">
                    <a:latin typeface="Blinker" panose="020B0604020202020204" charset="0"/>
                  </a:rPr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>
                    <a:latin typeface="Blinker" panose="020B0604020202020204" charset="0"/>
                  </a:rPr>
                  <a:t> </a:t>
                </a:r>
                <a:r>
                  <a:rPr lang="en-US" sz="3200" dirty="0" err="1">
                    <a:latin typeface="Blinker" panose="020B0604020202020204" charset="0"/>
                  </a:rPr>
                  <a:t>sem</a:t>
                </a:r>
                <a:r>
                  <a:rPr lang="en-US" sz="3200" dirty="0">
                    <a:latin typeface="Blinker" panose="020B0604020202020204" charset="0"/>
                  </a:rPr>
                  <a:t> </a:t>
                </a:r>
                <a:r>
                  <a:rPr lang="en-US" sz="3200" dirty="0" err="1">
                    <a:latin typeface="Blinker" panose="020B0604020202020204" charset="0"/>
                  </a:rPr>
                  <a:t>sazonalidade</a:t>
                </a:r>
                <a:endParaRPr lang="pt-BR" sz="3200" dirty="0">
                  <a:solidFill>
                    <a:srgbClr val="000000"/>
                  </a:solidFill>
                  <a:latin typeface="Blinker" panose="020B0604020202020204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endParaRPr lang="pt-BR" sz="3200" dirty="0">
                  <a:solidFill>
                    <a:srgbClr val="000000"/>
                  </a:solidFill>
                  <a:latin typeface="Blinker"/>
                </a:endParaRPr>
              </a:p>
            </p:txBody>
          </p:sp>
        </mc:Choice>
        <mc:Fallback>
          <p:sp>
            <p:nvSpPr>
              <p:cNvPr id="14" name="TextBox 18">
                <a:extLst>
                  <a:ext uri="{FF2B5EF4-FFF2-40B4-BE49-F238E27FC236}">
                    <a16:creationId xmlns:a16="http://schemas.microsoft.com/office/drawing/2014/main" id="{B1E20223-A2C5-08EA-009F-63CBCA426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127238"/>
                <a:ext cx="15316200" cy="7007816"/>
              </a:xfrm>
              <a:prstGeom prst="rect">
                <a:avLst/>
              </a:prstGeom>
              <a:blipFill>
                <a:blip r:embed="rId2"/>
                <a:stretch>
                  <a:fillRect l="-1592" t="-1826" r="-19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9D891D2-392D-D4C0-242B-DF02074CD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0" y="8267700"/>
            <a:ext cx="1676400" cy="1676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97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5E2AC-B6D6-7A2F-9423-4463CCD73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>
            <a:extLst>
              <a:ext uri="{FF2B5EF4-FFF2-40B4-BE49-F238E27FC236}">
                <a16:creationId xmlns:a16="http://schemas.microsoft.com/office/drawing/2014/main" id="{48F7EB28-D2E3-EBA6-76BD-FE35ABD0D1BF}"/>
              </a:ext>
            </a:extLst>
          </p:cNvPr>
          <p:cNvSpPr txBox="1"/>
          <p:nvPr/>
        </p:nvSpPr>
        <p:spPr>
          <a:xfrm>
            <a:off x="668796" y="522629"/>
            <a:ext cx="14342604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pt-BR" sz="7000" dirty="0" err="1">
                <a:solidFill>
                  <a:srgbClr val="000000"/>
                </a:solidFill>
                <a:latin typeface="Blinker Bold"/>
              </a:rPr>
              <a:t>Estacionariedade</a:t>
            </a:r>
            <a:r>
              <a:rPr lang="pt-BR" sz="7000" dirty="0">
                <a:solidFill>
                  <a:srgbClr val="000000"/>
                </a:solidFill>
                <a:latin typeface="Blinker Bold"/>
              </a:rPr>
              <a:t> 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E21CC9D2-050B-EC81-0843-51C13D802A98}"/>
              </a:ext>
            </a:extLst>
          </p:cNvPr>
          <p:cNvGrpSpPr/>
          <p:nvPr/>
        </p:nvGrpSpPr>
        <p:grpSpPr>
          <a:xfrm rot="10800000">
            <a:off x="14579538" y="0"/>
            <a:ext cx="3708462" cy="4130984"/>
            <a:chOff x="9671104" y="-2744183"/>
            <a:chExt cx="8209447" cy="4807171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90D43A68-61F3-591D-1DE2-7C16C8D7D9E9}"/>
                </a:ext>
              </a:extLst>
            </p:cNvPr>
            <p:cNvSpPr/>
            <p:nvPr/>
          </p:nvSpPr>
          <p:spPr>
            <a:xfrm>
              <a:off x="9671104" y="-2744183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id="{3EEE56E3-ECB2-29E1-22D8-337173BB425C}"/>
              </a:ext>
            </a:extLst>
          </p:cNvPr>
          <p:cNvGrpSpPr/>
          <p:nvPr/>
        </p:nvGrpSpPr>
        <p:grpSpPr>
          <a:xfrm>
            <a:off x="0" y="6156455"/>
            <a:ext cx="3581400" cy="4130546"/>
            <a:chOff x="0" y="708640"/>
            <a:chExt cx="5353493" cy="8540548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021377F3-7507-5C92-AE27-03E63994B9B9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8">
                <a:extLst>
                  <a:ext uri="{FF2B5EF4-FFF2-40B4-BE49-F238E27FC236}">
                    <a16:creationId xmlns:a16="http://schemas.microsoft.com/office/drawing/2014/main" id="{B1E20223-A2C5-08EA-009F-63CBCA4261CD}"/>
                  </a:ext>
                </a:extLst>
              </p:cNvPr>
              <p:cNvSpPr txBox="1"/>
              <p:nvPr/>
            </p:nvSpPr>
            <p:spPr>
              <a:xfrm>
                <a:off x="1117569" y="1977305"/>
                <a:ext cx="15316200" cy="7817396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457200" indent="-457200">
                  <a:lnSpc>
                    <a:spcPct val="114000"/>
                  </a:lnSpc>
                  <a:buFont typeface="Wingdings" panose="05000000000000000000" pitchFamily="2" charset="2"/>
                  <a:buChar char="q"/>
                </a:pPr>
                <a:r>
                  <a:rPr lang="pt-BR" sz="3200" b="1" dirty="0"/>
                  <a:t>Processo estacionário fracamente estacionário</a:t>
                </a:r>
                <a:r>
                  <a:rPr lang="pt-BR" sz="3200" dirty="0"/>
                  <a:t>.</a:t>
                </a:r>
              </a:p>
              <a:p>
                <a:pPr>
                  <a:lnSpc>
                    <a:spcPct val="114000"/>
                  </a:lnSpc>
                </a:pPr>
                <a:r>
                  <a:rPr lang="pt-BR" sz="3200" dirty="0"/>
                  <a:t>Um processo fracamente estacionário envolve o 1º e o 2º momentos da distribuição, isto é, a média, a variância e a covariância.</a:t>
                </a:r>
              </a:p>
              <a:p>
                <a:pPr>
                  <a:lnSpc>
                    <a:spcPct val="114000"/>
                  </a:lnSpc>
                </a:pPr>
                <a:r>
                  <a:rPr lang="pt-BR" sz="3200" dirty="0"/>
                  <a:t>Formalmente, se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3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=1, 2,⋯}</m:t>
                    </m:r>
                  </m:oMath>
                </a14:m>
                <a:r>
                  <a:rPr lang="pt-BR" sz="3200" dirty="0"/>
                  <a:t> tiver:</a:t>
                </a:r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média</a:t>
                </a:r>
                <a:r>
                  <a:rPr lang="en-US" sz="3200" dirty="0"/>
                  <a:t> </a:t>
                </a:r>
                <a:r>
                  <a:rPr lang="en-US" sz="3200" dirty="0" err="1"/>
                  <a:t>constante</a:t>
                </a:r>
                <a:r>
                  <a:rPr lang="en-US" sz="3200" dirty="0"/>
                  <a:t>;</a:t>
                </a:r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3200" i="1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variância</a:t>
                </a:r>
                <a:r>
                  <a:rPr lang="en-US" sz="3200" dirty="0"/>
                  <a:t> </a:t>
                </a:r>
                <a:r>
                  <a:rPr lang="en-US" sz="3200" dirty="0" err="1"/>
                  <a:t>constante</a:t>
                </a:r>
                <a:r>
                  <a:rPr lang="en-US" sz="3200" dirty="0"/>
                  <a:t> e </a:t>
                </a:r>
                <a:r>
                  <a:rPr lang="en-US" sz="3200" dirty="0" err="1"/>
                  <a:t>finita</a:t>
                </a:r>
                <a:r>
                  <a:rPr lang="en-US" sz="3200" dirty="0"/>
                  <a:t>;</a:t>
                </a:r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𝐶𝑜𝑣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pt-BR" sz="32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3200" dirty="0"/>
                  <a:t>, a </a:t>
                </a:r>
                <a:r>
                  <a:rPr lang="en-US" sz="3200" dirty="0" err="1"/>
                  <a:t>cov</a:t>
                </a:r>
                <a:r>
                  <a:rPr lang="en-US" sz="3200" dirty="0"/>
                  <a:t>.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3200" dirty="0"/>
                  <a:t> é </a:t>
                </a:r>
                <a:r>
                  <a:rPr lang="en-US" sz="3200" dirty="0" err="1"/>
                  <a:t>finita</a:t>
                </a:r>
                <a:r>
                  <a:rPr lang="en-US" sz="3200" dirty="0"/>
                  <a:t> e </a:t>
                </a:r>
                <a:r>
                  <a:rPr lang="en-US" sz="3200" dirty="0" err="1"/>
                  <a:t>depende</a:t>
                </a:r>
                <a:r>
                  <a:rPr lang="en-US" sz="3200" dirty="0"/>
                  <a:t> </a:t>
                </a:r>
                <a:r>
                  <a:rPr lang="en-US" sz="3200" dirty="0" err="1"/>
                  <a:t>somente</a:t>
                </a:r>
                <a:r>
                  <a:rPr lang="en-US" sz="3200" dirty="0"/>
                  <a:t> da </a:t>
                </a:r>
                <a:r>
                  <a:rPr lang="en-US" sz="3200" dirty="0" err="1"/>
                  <a:t>defasagem</a:t>
                </a:r>
                <a:r>
                  <a:rPr lang="en-US" sz="3200" dirty="0"/>
                  <a:t> </a:t>
                </a:r>
                <a:r>
                  <a:rPr lang="en-US" sz="3200" i="1" dirty="0"/>
                  <a:t>h</a:t>
                </a:r>
                <a:r>
                  <a:rPr lang="en-US" sz="3200" dirty="0"/>
                  <a:t>, </a:t>
                </a:r>
                <a:r>
                  <a:rPr lang="en-US" sz="3200" dirty="0" err="1"/>
                  <a:t>ou</a:t>
                </a:r>
                <a:r>
                  <a:rPr lang="en-US" sz="3200" dirty="0"/>
                  <a:t> da </a:t>
                </a:r>
                <a:r>
                  <a:rPr lang="en-US" sz="3200" dirty="0" err="1"/>
                  <a:t>distância</a:t>
                </a:r>
                <a:r>
                  <a:rPr lang="en-US" sz="3200" dirty="0"/>
                  <a:t> entre as </a:t>
                </a:r>
                <a:r>
                  <a:rPr lang="en-US" sz="3200" dirty="0" err="1"/>
                  <a:t>duas</a:t>
                </a:r>
                <a:r>
                  <a:rPr lang="en-US" sz="3200" dirty="0"/>
                  <a:t> </a:t>
                </a:r>
                <a:r>
                  <a:rPr lang="en-US" sz="3200" dirty="0" err="1"/>
                  <a:t>v.a.</a:t>
                </a:r>
                <a:r>
                  <a:rPr lang="en-US" sz="3200" dirty="0"/>
                  <a:t> e </a:t>
                </a:r>
                <a:r>
                  <a:rPr lang="en-US" sz="3200" dirty="0" err="1"/>
                  <a:t>não</a:t>
                </a:r>
                <a:r>
                  <a:rPr lang="en-US" sz="3200" dirty="0"/>
                  <a:t> da </a:t>
                </a:r>
                <a:r>
                  <a:rPr lang="en-US" sz="3200" dirty="0" err="1"/>
                  <a:t>localização</a:t>
                </a:r>
                <a:r>
                  <a:rPr lang="en-US" sz="3200" dirty="0"/>
                  <a:t> de tempo </a:t>
                </a:r>
                <a:r>
                  <a:rPr lang="en-US" sz="3200" dirty="0" err="1"/>
                  <a:t>inicial</a:t>
                </a:r>
                <a:r>
                  <a:rPr lang="en-US" sz="3200" dirty="0"/>
                  <a:t> </a:t>
                </a:r>
                <a:r>
                  <a:rPr lang="en-US" sz="3200" i="1" dirty="0"/>
                  <a:t>t</a:t>
                </a:r>
                <a:r>
                  <a:rPr lang="en-US" sz="3200" dirty="0"/>
                  <a:t>.</a:t>
                </a:r>
              </a:p>
              <a:p>
                <a:pPr>
                  <a:lnSpc>
                    <a:spcPct val="114000"/>
                  </a:lnSpc>
                </a:pPr>
                <a:endParaRPr lang="en-US" sz="3200" dirty="0"/>
              </a:p>
              <a:p>
                <a:pPr marL="457200" indent="-457200">
                  <a:lnSpc>
                    <a:spcPct val="114000"/>
                  </a:lnSpc>
                  <a:buFont typeface="Wingdings" panose="05000000000000000000" pitchFamily="2" charset="2"/>
                  <a:buChar char="q"/>
                </a:pPr>
                <a:r>
                  <a:rPr lang="pt-BR" sz="3200" dirty="0">
                    <a:latin typeface="Blinker" panose="020B0604020202020204" charset="0"/>
                  </a:rPr>
                  <a:t> </a:t>
                </a:r>
                <a:r>
                  <a:rPr lang="pt-BR" sz="3200" b="1" dirty="0">
                    <a:latin typeface="Blinker" panose="020B0604020202020204" charset="0"/>
                  </a:rPr>
                  <a:t>Identificação ocorre via testes, os mais usuais são:</a:t>
                </a:r>
              </a:p>
              <a:p>
                <a:pPr marL="457200" indent="-457200">
                  <a:lnSpc>
                    <a:spcPct val="114000"/>
                  </a:lnSpc>
                  <a:buFont typeface="Wingdings" panose="05000000000000000000" pitchFamily="2" charset="2"/>
                  <a:buChar char="§"/>
                </a:pPr>
                <a:r>
                  <a:rPr lang="pt-BR" sz="3200" dirty="0">
                    <a:solidFill>
                      <a:srgbClr val="000000"/>
                    </a:solidFill>
                    <a:latin typeface="Blinker"/>
                  </a:rPr>
                  <a:t>Teste de </a:t>
                </a:r>
                <a:r>
                  <a:rPr lang="pt-BR" sz="3200" dirty="0" err="1">
                    <a:solidFill>
                      <a:srgbClr val="000000"/>
                    </a:solidFill>
                    <a:latin typeface="Blinker"/>
                  </a:rPr>
                  <a:t>Dickey</a:t>
                </a:r>
                <a:r>
                  <a:rPr lang="pt-BR" sz="3200" dirty="0">
                    <a:solidFill>
                      <a:srgbClr val="000000"/>
                    </a:solidFill>
                    <a:latin typeface="Blinker"/>
                  </a:rPr>
                  <a:t>-Fuller Aumentado (ADF)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3200" dirty="0">
                    <a:solidFill>
                      <a:srgbClr val="000000"/>
                    </a:solidFill>
                    <a:latin typeface="Blinker"/>
                  </a:rPr>
                  <a:t> não </a:t>
                </a:r>
                <a:r>
                  <a:rPr lang="pt-BR" sz="3200" dirty="0" err="1">
                    <a:solidFill>
                      <a:srgbClr val="000000"/>
                    </a:solidFill>
                    <a:latin typeface="Blinker"/>
                  </a:rPr>
                  <a:t>estácionário</a:t>
                </a:r>
                <a:r>
                  <a:rPr lang="pt-BR" sz="3200" dirty="0">
                    <a:solidFill>
                      <a:srgbClr val="000000"/>
                    </a:solidFill>
                    <a:latin typeface="Blinker"/>
                  </a:rPr>
                  <a:t>]</a:t>
                </a:r>
              </a:p>
              <a:p>
                <a:pPr marL="457200" indent="-457200">
                  <a:lnSpc>
                    <a:spcPct val="114000"/>
                  </a:lnSpc>
                  <a:buFont typeface="Wingdings" panose="05000000000000000000" pitchFamily="2" charset="2"/>
                  <a:buChar char="§"/>
                </a:pPr>
                <a:r>
                  <a:rPr lang="pt-BR" sz="3200" dirty="0">
                    <a:solidFill>
                      <a:srgbClr val="000000"/>
                    </a:solidFill>
                    <a:latin typeface="Blinker"/>
                  </a:rPr>
                  <a:t>Teste de Phillips-</a:t>
                </a:r>
                <a:r>
                  <a:rPr lang="pt-BR" sz="3200" dirty="0" err="1">
                    <a:solidFill>
                      <a:srgbClr val="000000"/>
                    </a:solidFill>
                    <a:latin typeface="Blinker"/>
                  </a:rPr>
                  <a:t>Perron</a:t>
                </a:r>
                <a:r>
                  <a:rPr lang="pt-BR" sz="3200" dirty="0">
                    <a:solidFill>
                      <a:srgbClr val="000000"/>
                    </a:solidFill>
                    <a:latin typeface="Blinker"/>
                  </a:rPr>
                  <a:t> (PP)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3200" dirty="0">
                    <a:solidFill>
                      <a:srgbClr val="000000"/>
                    </a:solidFill>
                    <a:latin typeface="Blinker"/>
                  </a:rPr>
                  <a:t> não </a:t>
                </a:r>
                <a:r>
                  <a:rPr lang="pt-BR" sz="3200" dirty="0" err="1">
                    <a:solidFill>
                      <a:srgbClr val="000000"/>
                    </a:solidFill>
                    <a:latin typeface="Blinker"/>
                  </a:rPr>
                  <a:t>estácionário</a:t>
                </a:r>
                <a:r>
                  <a:rPr lang="pt-BR" sz="3200" dirty="0">
                    <a:solidFill>
                      <a:srgbClr val="000000"/>
                    </a:solidFill>
                    <a:latin typeface="Blinker"/>
                  </a:rPr>
                  <a:t>]</a:t>
                </a:r>
              </a:p>
              <a:p>
                <a:pPr marL="457200" indent="-457200">
                  <a:lnSpc>
                    <a:spcPct val="114000"/>
                  </a:lnSpc>
                  <a:buFont typeface="Wingdings" panose="05000000000000000000" pitchFamily="2" charset="2"/>
                  <a:buChar char="§"/>
                </a:pPr>
                <a:r>
                  <a:rPr lang="pt-BR" sz="3200" dirty="0">
                    <a:solidFill>
                      <a:srgbClr val="000000"/>
                    </a:solidFill>
                    <a:latin typeface="Blinker"/>
                  </a:rPr>
                  <a:t>Teste KPSS (</a:t>
                </a:r>
                <a:r>
                  <a:rPr lang="pt-BR" sz="3200" dirty="0" err="1">
                    <a:solidFill>
                      <a:srgbClr val="000000"/>
                    </a:solidFill>
                    <a:latin typeface="Blinker"/>
                  </a:rPr>
                  <a:t>Kwiatkowski</a:t>
                </a:r>
                <a:r>
                  <a:rPr lang="pt-BR" sz="3200" dirty="0">
                    <a:solidFill>
                      <a:srgbClr val="000000"/>
                    </a:solidFill>
                    <a:latin typeface="Blinker"/>
                  </a:rPr>
                  <a:t>-Phillips-Schmidt-Shin)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3200" dirty="0">
                    <a:solidFill>
                      <a:srgbClr val="000000"/>
                    </a:solidFill>
                    <a:latin typeface="Blinker"/>
                  </a:rPr>
                  <a:t> estácionário]</a:t>
                </a:r>
              </a:p>
              <a:p>
                <a:pPr marL="457200" indent="-457200">
                  <a:lnSpc>
                    <a:spcPct val="114000"/>
                  </a:lnSpc>
                  <a:buFont typeface="Wingdings" panose="05000000000000000000" pitchFamily="2" charset="2"/>
                  <a:buChar char="§"/>
                </a:pPr>
                <a:endParaRPr lang="pt-BR" sz="3200" dirty="0">
                  <a:solidFill>
                    <a:srgbClr val="000000"/>
                  </a:solidFill>
                  <a:latin typeface="Blinker"/>
                </a:endParaRPr>
              </a:p>
            </p:txBody>
          </p:sp>
        </mc:Choice>
        <mc:Fallback>
          <p:sp>
            <p:nvSpPr>
              <p:cNvPr id="14" name="TextBox 18">
                <a:extLst>
                  <a:ext uri="{FF2B5EF4-FFF2-40B4-BE49-F238E27FC236}">
                    <a16:creationId xmlns:a16="http://schemas.microsoft.com/office/drawing/2014/main" id="{B1E20223-A2C5-08EA-009F-63CBCA426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569" y="1977305"/>
                <a:ext cx="15316200" cy="7817396"/>
              </a:xfrm>
              <a:prstGeom prst="rect">
                <a:avLst/>
              </a:prstGeom>
              <a:blipFill>
                <a:blip r:embed="rId2"/>
                <a:stretch>
                  <a:fillRect l="-1592" t="-1091" r="-3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9D891D2-392D-D4C0-242B-DF02074CD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0" y="8267700"/>
            <a:ext cx="1676400" cy="1676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12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41E234-BEAE-019F-4182-AAFB375A6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4">
            <a:extLst>
              <a:ext uri="{FF2B5EF4-FFF2-40B4-BE49-F238E27FC236}">
                <a16:creationId xmlns:a16="http://schemas.microsoft.com/office/drawing/2014/main" id="{691EF94D-C621-BAF2-40F2-BCDD3A4DF0BC}"/>
              </a:ext>
            </a:extLst>
          </p:cNvPr>
          <p:cNvGrpSpPr/>
          <p:nvPr/>
        </p:nvGrpSpPr>
        <p:grpSpPr>
          <a:xfrm>
            <a:off x="11415" y="5143501"/>
            <a:ext cx="4331986" cy="5143942"/>
            <a:chOff x="0" y="0"/>
            <a:chExt cx="8209447" cy="4807171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FA1A8A23-CBC4-09C0-8952-DA068BAFD34E}"/>
                </a:ext>
              </a:extLst>
            </p:cNvPr>
            <p:cNvSpPr/>
            <p:nvPr/>
          </p:nvSpPr>
          <p:spPr>
            <a:xfrm>
              <a:off x="0" y="0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22" name="Group 4">
            <a:extLst>
              <a:ext uri="{FF2B5EF4-FFF2-40B4-BE49-F238E27FC236}">
                <a16:creationId xmlns:a16="http://schemas.microsoft.com/office/drawing/2014/main" id="{0E0A2BD9-F29D-4B6B-A6C9-AE02D78E4FB8}"/>
              </a:ext>
            </a:extLst>
          </p:cNvPr>
          <p:cNvGrpSpPr/>
          <p:nvPr/>
        </p:nvGrpSpPr>
        <p:grpSpPr>
          <a:xfrm rot="10800000">
            <a:off x="11053924" y="0"/>
            <a:ext cx="7261751" cy="9105900"/>
            <a:chOff x="0" y="0"/>
            <a:chExt cx="8209447" cy="4807171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519DBB8-F6B2-414E-07A7-32CD70132B3D}"/>
                </a:ext>
              </a:extLst>
            </p:cNvPr>
            <p:cNvSpPr/>
            <p:nvPr/>
          </p:nvSpPr>
          <p:spPr>
            <a:xfrm>
              <a:off x="0" y="0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24" name="Group 2">
            <a:extLst>
              <a:ext uri="{FF2B5EF4-FFF2-40B4-BE49-F238E27FC236}">
                <a16:creationId xmlns:a16="http://schemas.microsoft.com/office/drawing/2014/main" id="{5209DF60-7BC1-87B8-9D2B-0B1C503B6AC9}"/>
              </a:ext>
            </a:extLst>
          </p:cNvPr>
          <p:cNvGrpSpPr/>
          <p:nvPr/>
        </p:nvGrpSpPr>
        <p:grpSpPr>
          <a:xfrm rot="16200000">
            <a:off x="11708961" y="3675170"/>
            <a:ext cx="7564149" cy="5649279"/>
            <a:chOff x="0" y="708640"/>
            <a:chExt cx="5353493" cy="8540548"/>
          </a:xfrm>
        </p:grpSpPr>
        <p:sp>
          <p:nvSpPr>
            <p:cNvPr id="25" name="Freeform 3">
              <a:extLst>
                <a:ext uri="{FF2B5EF4-FFF2-40B4-BE49-F238E27FC236}">
                  <a16:creationId xmlns:a16="http://schemas.microsoft.com/office/drawing/2014/main" id="{B57ECCA2-0039-6223-731E-012A5F0809C1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2" name="TextBox 17">
            <a:extLst>
              <a:ext uri="{FF2B5EF4-FFF2-40B4-BE49-F238E27FC236}">
                <a16:creationId xmlns:a16="http://schemas.microsoft.com/office/drawing/2014/main" id="{E923B711-2E5C-9E5D-FD03-5734A2E8F0B8}"/>
              </a:ext>
            </a:extLst>
          </p:cNvPr>
          <p:cNvSpPr txBox="1"/>
          <p:nvPr/>
        </p:nvSpPr>
        <p:spPr>
          <a:xfrm>
            <a:off x="5423575" y="4839120"/>
            <a:ext cx="8604287" cy="1419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59"/>
              </a:lnSpc>
              <a:spcBef>
                <a:spcPct val="0"/>
              </a:spcBef>
            </a:pPr>
            <a:r>
              <a:rPr lang="pt-BR" sz="13000" dirty="0">
                <a:solidFill>
                  <a:srgbClr val="000000"/>
                </a:solidFill>
                <a:latin typeface="Blinker Bold"/>
              </a:rPr>
              <a:t>Obrigado</a:t>
            </a:r>
            <a:r>
              <a:rPr lang="en-US" sz="13000" dirty="0">
                <a:solidFill>
                  <a:srgbClr val="000000"/>
                </a:solidFill>
                <a:latin typeface="Blinker Bold"/>
              </a:rPr>
              <a:t>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203C40-1191-22D7-6844-F1192315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0" y="8267700"/>
            <a:ext cx="1676400" cy="1676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50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6105</TotalTime>
  <Words>327</Words>
  <Application>Microsoft Office PowerPoint</Application>
  <PresentationFormat>Personalizar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Blinker Bold</vt:lpstr>
      <vt:lpstr>Cambria Math</vt:lpstr>
      <vt:lpstr>Arial</vt:lpstr>
      <vt:lpstr>Calibri</vt:lpstr>
      <vt:lpstr>Blinker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Cópia de Apresentação de Persona do Usuário Geométrico Corporativo Simples em Laranja e Amarelo</dc:title>
  <cp:lastModifiedBy>Ronaldo Torres</cp:lastModifiedBy>
  <cp:revision>41</cp:revision>
  <dcterms:created xsi:type="dcterms:W3CDTF">2006-08-16T00:00:00Z</dcterms:created>
  <dcterms:modified xsi:type="dcterms:W3CDTF">2024-04-15T12:55:01Z</dcterms:modified>
  <dc:identifier>DAFxuyoFtks</dc:identifier>
</cp:coreProperties>
</file>