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Inter"/>
      <p:regular r:id="rId16"/>
      <p:bold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HelveticaNeue-bold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5" Type="http://schemas.openxmlformats.org/officeDocument/2006/relationships/slide" Target="slides/slide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2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946b34a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946b34a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946b34ad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946b34ad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946b34ad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946b34ad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8edc4685b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8edc4685b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8edc4685b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8edc4685b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946b34ad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946b34ad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rt2013G/TW6-Calariu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23.png"/><Relationship Id="rId13" Type="http://schemas.openxmlformats.org/officeDocument/2006/relationships/image" Target="../media/image18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1.png"/><Relationship Id="rId9" Type="http://schemas.openxmlformats.org/officeDocument/2006/relationships/image" Target="../media/image15.png"/><Relationship Id="rId15" Type="http://schemas.openxmlformats.org/officeDocument/2006/relationships/image" Target="../media/image13.png"/><Relationship Id="rId14" Type="http://schemas.openxmlformats.org/officeDocument/2006/relationships/image" Target="../media/image6.png"/><Relationship Id="rId17" Type="http://schemas.openxmlformats.org/officeDocument/2006/relationships/image" Target="../media/image22.png"/><Relationship Id="rId16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18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6.png"/><Relationship Id="rId13" Type="http://schemas.openxmlformats.org/officeDocument/2006/relationships/image" Target="../media/image3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33.png"/><Relationship Id="rId15" Type="http://schemas.openxmlformats.org/officeDocument/2006/relationships/image" Target="../media/image6.png"/><Relationship Id="rId14" Type="http://schemas.openxmlformats.org/officeDocument/2006/relationships/image" Target="../media/image14.png"/><Relationship Id="rId17" Type="http://schemas.openxmlformats.org/officeDocument/2006/relationships/image" Target="../media/image28.png"/><Relationship Id="rId16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Relationship Id="rId18" Type="http://schemas.openxmlformats.org/officeDocument/2006/relationships/image" Target="../media/image18.png"/><Relationship Id="rId7" Type="http://schemas.openxmlformats.org/officeDocument/2006/relationships/image" Target="../media/image31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34.png"/><Relationship Id="rId7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72875" y="3606775"/>
            <a:ext cx="9216900" cy="1536600"/>
          </a:xfrm>
          <a:prstGeom prst="rect">
            <a:avLst/>
          </a:prstGeom>
          <a:solidFill>
            <a:srgbClr val="FFF1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276150" y="782400"/>
            <a:ext cx="246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380"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b="1" lang="en-GB" sz="3380">
                <a:latin typeface="Helvetica Neue"/>
                <a:ea typeface="Helvetica Neue"/>
                <a:cs typeface="Helvetica Neue"/>
                <a:sym typeface="Helvetica Neue"/>
              </a:rPr>
              <a:t>Calarium”</a:t>
            </a:r>
            <a:endParaRPr b="1" sz="338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18250" y="194350"/>
            <a:ext cx="338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Progetto TW6</a:t>
            </a:r>
            <a:endParaRPr sz="200"/>
          </a:p>
        </p:txBody>
      </p:sp>
      <p:cxnSp>
        <p:nvCxnSpPr>
          <p:cNvPr id="57" name="Google Shape;57;p13"/>
          <p:cNvCxnSpPr/>
          <p:nvPr/>
        </p:nvCxnSpPr>
        <p:spPr>
          <a:xfrm>
            <a:off x="518250" y="688325"/>
            <a:ext cx="19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flipH="1" rot="10800000">
            <a:off x="0" y="1705800"/>
            <a:ext cx="3324000" cy="4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>
            <p:ph type="title"/>
          </p:nvPr>
        </p:nvSpPr>
        <p:spPr>
          <a:xfrm>
            <a:off x="729750" y="2546450"/>
            <a:ext cx="14772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Raffaele Talente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3075" y="1990750"/>
            <a:ext cx="338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Proponente</a:t>
            </a:r>
            <a:endParaRPr sz="200"/>
          </a:p>
        </p:txBody>
      </p:sp>
      <p:cxnSp>
        <p:nvCxnSpPr>
          <p:cNvPr id="61" name="Google Shape;61;p13"/>
          <p:cNvCxnSpPr/>
          <p:nvPr/>
        </p:nvCxnSpPr>
        <p:spPr>
          <a:xfrm>
            <a:off x="518250" y="2485350"/>
            <a:ext cx="19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518250" y="3171800"/>
            <a:ext cx="19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>
            <p:ph type="title"/>
          </p:nvPr>
        </p:nvSpPr>
        <p:spPr>
          <a:xfrm>
            <a:off x="941250" y="2794100"/>
            <a:ext cx="1477200" cy="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0124002658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 flipH="1" rot="10800000">
            <a:off x="-21029" y="3577550"/>
            <a:ext cx="9181500" cy="60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 txBox="1"/>
          <p:nvPr/>
        </p:nvSpPr>
        <p:spPr>
          <a:xfrm>
            <a:off x="2508388" y="3829650"/>
            <a:ext cx="338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Repository Progetto: </a:t>
            </a:r>
            <a:endParaRPr sz="200"/>
          </a:p>
        </p:txBody>
      </p:sp>
      <p:sp>
        <p:nvSpPr>
          <p:cNvPr id="66" name="Google Shape;66;p13"/>
          <p:cNvSpPr txBox="1"/>
          <p:nvPr/>
        </p:nvSpPr>
        <p:spPr>
          <a:xfrm>
            <a:off x="3134363" y="4323800"/>
            <a:ext cx="268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Link Github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28638" y="4036613"/>
            <a:ext cx="715025" cy="7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7239" y="0"/>
            <a:ext cx="6246758" cy="358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1316150" y="253625"/>
            <a:ext cx="61149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Helvetica Neue"/>
                <a:ea typeface="Helvetica Neue"/>
                <a:cs typeface="Helvetica Neue"/>
                <a:sym typeface="Helvetica Neue"/>
              </a:rPr>
              <a:t>Calarium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 è un gioco standalone fatto in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2675" y="157000"/>
            <a:ext cx="681637" cy="681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850775" y="964475"/>
            <a:ext cx="770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4"/>
          <p:cNvSpPr txBox="1"/>
          <p:nvPr/>
        </p:nvSpPr>
        <p:spPr>
          <a:xfrm>
            <a:off x="3997950" y="1301600"/>
            <a:ext cx="114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IDEA: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793050" y="3689550"/>
            <a:ext cx="7557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Realizzare una applicazione web per aggiungere un secondo “layer” di interazione</a:t>
            </a:r>
            <a:endParaRPr sz="2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179100" y="2105425"/>
            <a:ext cx="606300" cy="1212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850" y="4209455"/>
            <a:ext cx="954000" cy="9539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3901875" y="3382310"/>
            <a:ext cx="2609700" cy="1692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834775" y="456325"/>
            <a:ext cx="3273300" cy="1692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475" y="2168700"/>
            <a:ext cx="789475" cy="78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type="title"/>
          </p:nvPr>
        </p:nvSpPr>
        <p:spPr>
          <a:xfrm>
            <a:off x="7883325" y="0"/>
            <a:ext cx="11640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en-GB" sz="2020">
                <a:latin typeface="Inter"/>
                <a:ea typeface="Inter"/>
                <a:cs typeface="Inter"/>
                <a:sym typeface="Inter"/>
              </a:rPr>
              <a:t>schema.</a:t>
            </a:r>
            <a:endParaRPr sz="202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4775" y="553022"/>
            <a:ext cx="710750" cy="7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2480" y="2289035"/>
            <a:ext cx="710745" cy="5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250" y="420112"/>
            <a:ext cx="789475" cy="789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5"/>
          <p:cNvCxnSpPr/>
          <p:nvPr/>
        </p:nvCxnSpPr>
        <p:spPr>
          <a:xfrm>
            <a:off x="7784400" y="480300"/>
            <a:ext cx="12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 txBox="1"/>
          <p:nvPr/>
        </p:nvSpPr>
        <p:spPr>
          <a:xfrm>
            <a:off x="108700" y="70363"/>
            <a:ext cx="109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Inter"/>
                <a:ea typeface="Inter"/>
                <a:cs typeface="Inter"/>
                <a:sym typeface="Inter"/>
              </a:rPr>
              <a:t>UTENTE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1054025" y="662575"/>
            <a:ext cx="609300" cy="30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2804250" y="70375"/>
            <a:ext cx="140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Inter"/>
                <a:ea typeface="Inter"/>
                <a:cs typeface="Inter"/>
                <a:sym typeface="Inter"/>
              </a:rPr>
              <a:t>FRONT END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18725" y="2432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SVILUPPO FRONT END: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57575" y="2217925"/>
            <a:ext cx="301576" cy="67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25249" y="602300"/>
            <a:ext cx="532350" cy="5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76034" y="1300650"/>
            <a:ext cx="609300" cy="6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40075" y="1404913"/>
            <a:ext cx="1092600" cy="41108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 rot="898810">
            <a:off x="5536070" y="1000195"/>
            <a:ext cx="954022" cy="4664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>
            <a:off x="213900" y="3018675"/>
            <a:ext cx="474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Google Shape;102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11475" y="595875"/>
            <a:ext cx="532350" cy="5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246100" y="3554600"/>
            <a:ext cx="686876" cy="75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152875" y="4333600"/>
            <a:ext cx="1191050" cy="6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242100" y="1456545"/>
            <a:ext cx="789475" cy="78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6891025" y="1017863"/>
            <a:ext cx="180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Inter"/>
                <a:ea typeface="Inter"/>
                <a:cs typeface="Inter"/>
                <a:sym typeface="Inter"/>
              </a:rPr>
              <a:t>WEB SERVER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033488" y="3554600"/>
            <a:ext cx="1238661" cy="753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 flipH="1" rot="-3387890">
            <a:off x="6468397" y="2658369"/>
            <a:ext cx="954116" cy="4666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4632675" y="3025550"/>
            <a:ext cx="130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Inter"/>
                <a:ea typeface="Inter"/>
                <a:cs typeface="Inter"/>
                <a:sym typeface="Inter"/>
              </a:rPr>
              <a:t>BACKEND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" name="Google Shape;110;p15"/>
          <p:cNvSpPr/>
          <p:nvPr/>
        </p:nvSpPr>
        <p:spPr>
          <a:xfrm flipH="1" rot="-1812">
            <a:off x="2115622" y="3728796"/>
            <a:ext cx="1707900" cy="2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7380" y="3366200"/>
            <a:ext cx="1364233" cy="6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67980" y="4370925"/>
            <a:ext cx="1548419" cy="7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2396550" y="3435250"/>
            <a:ext cx="152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Inter"/>
                <a:ea typeface="Inter"/>
                <a:cs typeface="Inter"/>
                <a:sym typeface="Inter"/>
              </a:rPr>
              <a:t>DEVELOPMENT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5"/>
          <p:cNvSpPr/>
          <p:nvPr/>
        </p:nvSpPr>
        <p:spPr>
          <a:xfrm flipH="1" rot="-1812">
            <a:off x="2115622" y="4566996"/>
            <a:ext cx="1707900" cy="2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2396550" y="4307600"/>
            <a:ext cx="152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Inter"/>
                <a:ea typeface="Inter"/>
                <a:cs typeface="Inter"/>
                <a:sym typeface="Inter"/>
              </a:rPr>
              <a:t>PRODUCTION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6000250" y="3554600"/>
            <a:ext cx="2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*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7759775" y="1354288"/>
            <a:ext cx="2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*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7556050" y="4642263"/>
            <a:ext cx="2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*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7684500" y="4723275"/>
            <a:ext cx="16149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7058"/>
              <a:buNone/>
            </a:pPr>
            <a:r>
              <a:rPr lang="en-GB" sz="1020">
                <a:latin typeface="Inter"/>
                <a:ea typeface="Inter"/>
                <a:cs typeface="Inter"/>
                <a:sym typeface="Inter"/>
              </a:rPr>
              <a:t>u</a:t>
            </a:r>
            <a:r>
              <a:rPr lang="en-GB" sz="1020">
                <a:latin typeface="Inter"/>
                <a:ea typeface="Inter"/>
                <a:cs typeface="Inter"/>
                <a:sym typeface="Inter"/>
              </a:rPr>
              <a:t>sati solo in production</a:t>
            </a:r>
            <a:endParaRPr sz="102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75" y="223999"/>
            <a:ext cx="914048" cy="145932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>
            <p:ph type="title"/>
          </p:nvPr>
        </p:nvSpPr>
        <p:spPr>
          <a:xfrm>
            <a:off x="7718925" y="10845"/>
            <a:ext cx="14919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en-GB" sz="2020">
                <a:latin typeface="Inter"/>
                <a:ea typeface="Inter"/>
                <a:cs typeface="Inter"/>
                <a:sym typeface="Inter"/>
              </a:rPr>
              <a:t>i</a:t>
            </a:r>
            <a:r>
              <a:rPr lang="en-GB" sz="2020">
                <a:latin typeface="Inter"/>
                <a:ea typeface="Inter"/>
                <a:cs typeface="Inter"/>
                <a:sym typeface="Inter"/>
              </a:rPr>
              <a:t>l progetto</a:t>
            </a:r>
            <a:r>
              <a:rPr lang="en-GB" sz="2020">
                <a:latin typeface="Inter"/>
                <a:ea typeface="Inter"/>
                <a:cs typeface="Inter"/>
                <a:sym typeface="Inter"/>
              </a:rPr>
              <a:t>.</a:t>
            </a:r>
            <a:endParaRPr sz="202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6" name="Google Shape;126;p16"/>
          <p:cNvCxnSpPr/>
          <p:nvPr/>
        </p:nvCxnSpPr>
        <p:spPr>
          <a:xfrm>
            <a:off x="7784400" y="480300"/>
            <a:ext cx="12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7" name="Google Shape;12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071" y="141400"/>
            <a:ext cx="2961327" cy="1384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5174" y="448964"/>
            <a:ext cx="2563613" cy="119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145" y="762536"/>
            <a:ext cx="914049" cy="14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66200" y="1683325"/>
            <a:ext cx="789475" cy="78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/>
          <p:nvPr/>
        </p:nvSpPr>
        <p:spPr>
          <a:xfrm>
            <a:off x="4157845" y="1174724"/>
            <a:ext cx="954000" cy="46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30050" y="684426"/>
            <a:ext cx="2524411" cy="14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79075" y="989713"/>
            <a:ext cx="2524401" cy="1436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19150" y="855775"/>
            <a:ext cx="1059150" cy="177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23529" y="1188412"/>
            <a:ext cx="1059150" cy="1779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44405" y="2603310"/>
            <a:ext cx="710745" cy="5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454225" y="2800650"/>
            <a:ext cx="532350" cy="5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19150" y="2999697"/>
            <a:ext cx="710750" cy="7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 rot="8478241">
            <a:off x="4325043" y="3104335"/>
            <a:ext cx="890612" cy="4140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412525" y="4254800"/>
            <a:ext cx="1191050" cy="6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91150" y="2820101"/>
            <a:ext cx="3005881" cy="1087399"/>
          </a:xfrm>
          <a:prstGeom prst="rect">
            <a:avLst/>
          </a:prstGeom>
          <a:noFill/>
          <a:ln cap="flat" cmpd="sng" w="19050">
            <a:solidFill>
              <a:srgbClr val="FFF1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631775" y="2982075"/>
            <a:ext cx="1597650" cy="1165850"/>
          </a:xfrm>
          <a:prstGeom prst="rect">
            <a:avLst/>
          </a:prstGeom>
          <a:noFill/>
          <a:ln cap="flat" cmpd="sng" w="19050">
            <a:solidFill>
              <a:srgbClr val="FFF1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461125" y="4076800"/>
            <a:ext cx="686876" cy="753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6"/>
          <p:cNvCxnSpPr/>
          <p:nvPr/>
        </p:nvCxnSpPr>
        <p:spPr>
          <a:xfrm>
            <a:off x="188575" y="2571750"/>
            <a:ext cx="474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433250" y="9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>
                <a:latin typeface="Inter"/>
                <a:ea typeface="Inter"/>
                <a:cs typeface="Inter"/>
                <a:sym typeface="Inter"/>
              </a:rPr>
              <a:t>Cosa possono fare gli utenti?</a:t>
            </a:r>
            <a:endParaRPr sz="302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50" name="Google Shape;150;p17"/>
          <p:cNvCxnSpPr/>
          <p:nvPr/>
        </p:nvCxnSpPr>
        <p:spPr>
          <a:xfrm>
            <a:off x="311025" y="793625"/>
            <a:ext cx="621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100" y="1052635"/>
            <a:ext cx="1606425" cy="2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2413400" y="971950"/>
            <a:ext cx="357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Scaricare il gioco sul proprio dispositiv</a:t>
            </a:r>
            <a:r>
              <a:rPr lang="en-GB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o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5699" y="3334675"/>
            <a:ext cx="571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3088125" y="2611888"/>
            <a:ext cx="209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Interagire fra di loro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2724" y="2520975"/>
            <a:ext cx="571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3032675" y="3248275"/>
            <a:ext cx="238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Creare “crew”, collaborare mettendo insieme i propri punti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6275" y="1655725"/>
            <a:ext cx="571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2524975" y="1500413"/>
            <a:ext cx="329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Giocare a una versione semplificata direttamente nel browser per guadagnare dei punti immaginari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92675" y="4257775"/>
            <a:ext cx="571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3032675" y="4257750"/>
            <a:ext cx="238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Competere con altri giocatori</a:t>
            </a:r>
            <a:endParaRPr sz="1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382325" y="165900"/>
            <a:ext cx="272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00">
                <a:latin typeface="Inter"/>
                <a:ea typeface="Inter"/>
                <a:cs typeface="Inter"/>
                <a:sym typeface="Inter"/>
              </a:rPr>
              <a:t>Cosa ho imparato?</a:t>
            </a:r>
            <a:endParaRPr b="1" sz="200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66" name="Google Shape;166;p18"/>
          <p:cNvCxnSpPr/>
          <p:nvPr/>
        </p:nvCxnSpPr>
        <p:spPr>
          <a:xfrm>
            <a:off x="382325" y="656963"/>
            <a:ext cx="27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8"/>
          <p:cNvSpPr txBox="1"/>
          <p:nvPr/>
        </p:nvSpPr>
        <p:spPr>
          <a:xfrm>
            <a:off x="382325" y="844325"/>
            <a:ext cx="82725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-GB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Fare un progetto così grande da solo non è stata una delle mie migliori idee.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-GB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Tuttavia lavorare interamente sia al front end che al back end mi ha permesso di capire meglio come certe cose vengono tradotte da una parte all’altra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-GB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Ho imparato l’importanza di automatizzare il workflow (gulp)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-GB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Ho capito come gestire un progetto più complesso formato da tanti linguaggi e framework diversi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82325" y="165900"/>
            <a:ext cx="272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00">
                <a:latin typeface="Inter"/>
                <a:ea typeface="Inter"/>
                <a:cs typeface="Inter"/>
                <a:sym typeface="Inter"/>
              </a:rPr>
              <a:t>Sviluppi futuri:</a:t>
            </a:r>
            <a:endParaRPr b="1" sz="200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73" name="Google Shape;173;p19"/>
          <p:cNvCxnSpPr/>
          <p:nvPr/>
        </p:nvCxnSpPr>
        <p:spPr>
          <a:xfrm>
            <a:off x="382325" y="656963"/>
            <a:ext cx="27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9"/>
          <p:cNvSpPr txBox="1"/>
          <p:nvPr/>
        </p:nvSpPr>
        <p:spPr>
          <a:xfrm>
            <a:off x="382325" y="844325"/>
            <a:ext cx="8272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-GB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Deployment con Docker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-GB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Rendere più efficiente l’app su mobile.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-GB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Rifinire meglio la UX/UI, alcune componenti sono visibilmente prive di dettagli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-GB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Connettere l’applicazione direttamente al gioco, per esempio aggiungendo il multigiocatore tra crewmates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ඞ</a:t>
            </a:r>
            <a:endParaRPr sz="9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