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5" d="100"/>
          <a:sy n="105" d="100"/>
        </p:scale>
        <p:origin x="57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F2A3CD-63CB-45C7-8E46-5DF65978C0A9}" type="datetimeFigureOut">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362612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2A3CD-63CB-45C7-8E46-5DF65978C0A9}" type="datetimeFigureOut">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253594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2A3CD-63CB-45C7-8E46-5DF65978C0A9}" type="datetimeFigureOut">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279836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2A3CD-63CB-45C7-8E46-5DF65978C0A9}" type="datetimeFigureOut">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134566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2A3CD-63CB-45C7-8E46-5DF65978C0A9}" type="datetimeFigureOut">
              <a:rPr lang="en-US" smtClean="0"/>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240747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F2A3CD-63CB-45C7-8E46-5DF65978C0A9}" type="datetimeFigureOut">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36627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F2A3CD-63CB-45C7-8E46-5DF65978C0A9}" type="datetimeFigureOut">
              <a:rPr lang="en-US" smtClean="0"/>
              <a:t>4/6/2015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212501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2A3CD-63CB-45C7-8E46-5DF65978C0A9}" type="datetimeFigureOut">
              <a:rPr lang="en-US" smtClean="0"/>
              <a:t>4/6/2015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269134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A3CD-63CB-45C7-8E46-5DF65978C0A9}" type="datetimeFigureOut">
              <a:rPr lang="en-US" smtClean="0"/>
              <a:t>4/6/2015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324496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2A3CD-63CB-45C7-8E46-5DF65978C0A9}" type="datetimeFigureOut">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375666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2A3CD-63CB-45C7-8E46-5DF65978C0A9}" type="datetimeFigureOut">
              <a:rPr lang="en-US" smtClean="0"/>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7F75D-912A-46AE-ACD1-C156379B0E0B}" type="slidenum">
              <a:rPr lang="en-US" smtClean="0"/>
              <a:t>‹#›</a:t>
            </a:fld>
            <a:endParaRPr lang="en-US"/>
          </a:p>
        </p:txBody>
      </p:sp>
    </p:spTree>
    <p:extLst>
      <p:ext uri="{BB962C8B-B14F-4D97-AF65-F5344CB8AC3E}">
        <p14:creationId xmlns:p14="http://schemas.microsoft.com/office/powerpoint/2010/main" val="302811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0">
              <a:schemeClr val="accent1">
                <a:lumMod val="20000"/>
                <a:lumOff val="80000"/>
              </a:schemeClr>
            </a:gs>
            <a:gs pos="10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2A3CD-63CB-45C7-8E46-5DF65978C0A9}" type="datetimeFigureOut">
              <a:rPr lang="en-US" smtClean="0"/>
              <a:t>4/6/2015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7F75D-912A-46AE-ACD1-C156379B0E0B}" type="slidenum">
              <a:rPr lang="en-US" smtClean="0"/>
              <a:t>‹#›</a:t>
            </a:fld>
            <a:endParaRPr lang="en-US"/>
          </a:p>
        </p:txBody>
      </p:sp>
    </p:spTree>
    <p:extLst>
      <p:ext uri="{BB962C8B-B14F-4D97-AF65-F5344CB8AC3E}">
        <p14:creationId xmlns:p14="http://schemas.microsoft.com/office/powerpoint/2010/main" val="103357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0"/>
            <a:ext cx="8534400" cy="1470025"/>
          </a:xfrm>
        </p:spPr>
        <p:txBody>
          <a:bodyPr>
            <a:normAutofit fontScale="90000"/>
          </a:bodyPr>
          <a:lstStyle/>
          <a:p>
            <a:r>
              <a:rPr lang="en-US" sz="3600" dirty="0" smtClean="0"/>
              <a:t>Having </a:t>
            </a:r>
            <a:r>
              <a:rPr lang="en-US" sz="3600" dirty="0"/>
              <a:t>the </a:t>
            </a:r>
            <a:r>
              <a:rPr lang="en-US" sz="3600" dirty="0" smtClean="0"/>
              <a:t>Conversation</a:t>
            </a:r>
            <a:br>
              <a:rPr lang="en-US" sz="3600" dirty="0" smtClean="0"/>
            </a:br>
            <a:r>
              <a:rPr lang="en-US" sz="3600" dirty="0" smtClean="0"/>
              <a:t> </a:t>
            </a:r>
            <a:r>
              <a:rPr lang="en-US" sz="3600" dirty="0"/>
              <a:t>Practical Tips for Effective Advance Care </a:t>
            </a:r>
            <a:r>
              <a:rPr lang="en-US" sz="3600" dirty="0" smtClean="0"/>
              <a:t>Planning</a:t>
            </a:r>
            <a:r>
              <a:rPr lang="en-US" dirty="0"/>
              <a:t/>
            </a:r>
            <a:br>
              <a:rPr lang="en-US" dirty="0"/>
            </a:br>
            <a:endParaRPr lang="en-US" dirty="0"/>
          </a:p>
        </p:txBody>
      </p:sp>
      <p:sp>
        <p:nvSpPr>
          <p:cNvPr id="3" name="Subtitle 2"/>
          <p:cNvSpPr>
            <a:spLocks noGrp="1"/>
          </p:cNvSpPr>
          <p:nvPr>
            <p:ph type="subTitle" idx="1"/>
          </p:nvPr>
        </p:nvSpPr>
        <p:spPr>
          <a:xfrm>
            <a:off x="1447800" y="2514600"/>
            <a:ext cx="6400800" cy="1752600"/>
          </a:xfrm>
        </p:spPr>
        <p:txBody>
          <a:bodyPr/>
          <a:lstStyle/>
          <a:p>
            <a:r>
              <a:rPr lang="en-US" dirty="0" smtClean="0"/>
              <a:t>Revathi A-Davidson</a:t>
            </a:r>
          </a:p>
          <a:p>
            <a:r>
              <a:rPr lang="en-US" dirty="0" smtClean="0"/>
              <a:t>Jean Anderson</a:t>
            </a:r>
          </a:p>
          <a:p>
            <a:endParaRPr lang="en-US" dirty="0"/>
          </a:p>
        </p:txBody>
      </p:sp>
      <p:sp>
        <p:nvSpPr>
          <p:cNvPr id="4" name="TextBox 3"/>
          <p:cNvSpPr txBox="1"/>
          <p:nvPr/>
        </p:nvSpPr>
        <p:spPr>
          <a:xfrm>
            <a:off x="5562600" y="5127459"/>
            <a:ext cx="1785874" cy="369332"/>
          </a:xfrm>
          <a:prstGeom prst="rect">
            <a:avLst/>
          </a:prstGeom>
          <a:noFill/>
        </p:spPr>
        <p:txBody>
          <a:bodyPr wrap="none" rtlCol="0">
            <a:spAutoFit/>
          </a:bodyPr>
          <a:lstStyle/>
          <a:p>
            <a:r>
              <a:rPr lang="en-US" dirty="0" smtClean="0"/>
              <a:t>March 28</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322078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4880" y="533400"/>
            <a:ext cx="6289920" cy="1384995"/>
          </a:xfrm>
          <a:prstGeom prst="rect">
            <a:avLst/>
          </a:prstGeom>
        </p:spPr>
        <p:txBody>
          <a:bodyPr wrap="square">
            <a:spAutoFit/>
          </a:bodyPr>
          <a:lstStyle/>
          <a:p>
            <a:pPr algn="ctr"/>
            <a:r>
              <a:rPr lang="en-US" sz="2800" dirty="0">
                <a:latin typeface="+mj-lt"/>
              </a:rPr>
              <a:t>The Conversation </a:t>
            </a:r>
            <a:r>
              <a:rPr lang="en-US" sz="2800" dirty="0" smtClean="0">
                <a:latin typeface="+mj-lt"/>
              </a:rPr>
              <a:t>Project:</a:t>
            </a:r>
          </a:p>
          <a:p>
            <a:r>
              <a:rPr lang="en-US" sz="2800" dirty="0" smtClean="0">
                <a:latin typeface="+mj-lt"/>
              </a:rPr>
              <a:t>“</a:t>
            </a:r>
            <a:r>
              <a:rPr lang="en-US" sz="2800" i="1" dirty="0" smtClean="0">
                <a:latin typeface="+mj-lt"/>
              </a:rPr>
              <a:t>It </a:t>
            </a:r>
            <a:r>
              <a:rPr lang="en-US" sz="2800" i="1" dirty="0">
                <a:latin typeface="+mj-lt"/>
              </a:rPr>
              <a:t>i</a:t>
            </a:r>
            <a:r>
              <a:rPr lang="en-US" sz="2800" i="1" dirty="0" smtClean="0">
                <a:latin typeface="+mj-lt"/>
              </a:rPr>
              <a:t>s always too early, until it is too lat</a:t>
            </a:r>
            <a:r>
              <a:rPr lang="en-US" sz="2800" dirty="0" smtClean="0">
                <a:latin typeface="+mj-lt"/>
              </a:rPr>
              <a:t>e.”</a:t>
            </a:r>
          </a:p>
          <a:p>
            <a:r>
              <a:rPr lang="en-US" sz="2800" dirty="0">
                <a:latin typeface="+mj-lt"/>
              </a:rPr>
              <a:t>	</a:t>
            </a:r>
            <a:r>
              <a:rPr lang="en-US" sz="2800" dirty="0" smtClean="0">
                <a:latin typeface="+mj-lt"/>
              </a:rPr>
              <a:t>			</a:t>
            </a:r>
            <a:r>
              <a:rPr lang="en-US" sz="2000" dirty="0" smtClean="0">
                <a:latin typeface="+mj-lt"/>
              </a:rPr>
              <a:t>Ellen Goodman</a:t>
            </a:r>
            <a:endParaRPr lang="en-US" sz="2800" dirty="0">
              <a:latin typeface="+mj-lt"/>
            </a:endParaRPr>
          </a:p>
        </p:txBody>
      </p:sp>
      <p:sp>
        <p:nvSpPr>
          <p:cNvPr id="3" name="Rectangle 2"/>
          <p:cNvSpPr/>
          <p:nvPr/>
        </p:nvSpPr>
        <p:spPr>
          <a:xfrm>
            <a:off x="1676400" y="2133600"/>
            <a:ext cx="6096000" cy="2308324"/>
          </a:xfrm>
          <a:prstGeom prst="rect">
            <a:avLst/>
          </a:prstGeom>
        </p:spPr>
        <p:txBody>
          <a:bodyPr wrap="square">
            <a:spAutoFit/>
          </a:bodyPr>
          <a:lstStyle/>
          <a:p>
            <a:pPr>
              <a:lnSpc>
                <a:spcPct val="200000"/>
              </a:lnSpc>
            </a:pPr>
            <a:r>
              <a:rPr lang="en-US" dirty="0"/>
              <a:t>A national public engagement campaign dedicated to assure that everyone’s wishes for end-of-life care are: </a:t>
            </a:r>
            <a:endParaRPr lang="en-US" dirty="0" smtClean="0"/>
          </a:p>
          <a:p>
            <a:pPr>
              <a:lnSpc>
                <a:spcPct val="200000"/>
              </a:lnSpc>
            </a:pPr>
            <a:r>
              <a:rPr lang="en-US" b="1" i="1" dirty="0"/>
              <a:t>	</a:t>
            </a:r>
            <a:r>
              <a:rPr lang="en-US" b="1" i="1" dirty="0" smtClean="0"/>
              <a:t>            Expressed</a:t>
            </a:r>
            <a:r>
              <a:rPr lang="en-US" dirty="0" smtClean="0"/>
              <a:t> </a:t>
            </a:r>
            <a:r>
              <a:rPr lang="en-US" dirty="0"/>
              <a:t>and </a:t>
            </a:r>
            <a:r>
              <a:rPr lang="en-US" b="1" i="1" dirty="0" smtClean="0"/>
              <a:t>Respected by:</a:t>
            </a:r>
            <a:endParaRPr lang="en-US" b="1" dirty="0"/>
          </a:p>
          <a:p>
            <a:pPr>
              <a:lnSpc>
                <a:spcPct val="200000"/>
              </a:lnSpc>
            </a:pPr>
            <a:r>
              <a:rPr lang="en-US" b="1" dirty="0" smtClean="0"/>
              <a:t>	           Individual  </a:t>
            </a:r>
            <a:r>
              <a:rPr lang="en-US" dirty="0" smtClean="0"/>
              <a:t>and </a:t>
            </a:r>
            <a:r>
              <a:rPr lang="en-US" b="1" dirty="0" smtClean="0"/>
              <a:t> Healthcare System</a:t>
            </a:r>
            <a:endParaRPr lang="en-US" b="1" dirty="0"/>
          </a:p>
        </p:txBody>
      </p:sp>
      <p:sp>
        <p:nvSpPr>
          <p:cNvPr id="4" name="Rectangle 3"/>
          <p:cNvSpPr/>
          <p:nvPr/>
        </p:nvSpPr>
        <p:spPr>
          <a:xfrm>
            <a:off x="762000" y="5638800"/>
            <a:ext cx="7619999" cy="369332"/>
          </a:xfrm>
          <a:prstGeom prst="rect">
            <a:avLst/>
          </a:prstGeom>
        </p:spPr>
        <p:txBody>
          <a:bodyPr wrap="square">
            <a:spAutoFit/>
          </a:bodyPr>
          <a:lstStyle/>
          <a:p>
            <a:r>
              <a:rPr lang="en-US" u="sng" dirty="0"/>
              <a:t>Source</a:t>
            </a:r>
            <a:r>
              <a:rPr lang="en-US" dirty="0"/>
              <a:t>: The Conversation Project and Institute for Healthcare Improvement </a:t>
            </a:r>
          </a:p>
        </p:txBody>
      </p:sp>
    </p:spTree>
    <p:extLst>
      <p:ext uri="{BB962C8B-B14F-4D97-AF65-F5344CB8AC3E}">
        <p14:creationId xmlns:p14="http://schemas.microsoft.com/office/powerpoint/2010/main" val="405233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77635"/>
            <a:ext cx="639852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457200" y="415635"/>
            <a:ext cx="8229600" cy="762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The Conversation Continuum</a:t>
            </a:r>
            <a:endParaRPr lang="en-US" sz="2800" dirty="0"/>
          </a:p>
        </p:txBody>
      </p:sp>
      <p:sp>
        <p:nvSpPr>
          <p:cNvPr id="4" name="Slide Number Placeholder 5"/>
          <p:cNvSpPr>
            <a:spLocks noGrp="1"/>
          </p:cNvSpPr>
          <p:nvPr>
            <p:ph type="sldNum" sz="quarter" idx="4294967295"/>
          </p:nvPr>
        </p:nvSpPr>
        <p:spPr>
          <a:xfrm>
            <a:off x="10591800" y="233072"/>
            <a:ext cx="552450" cy="365125"/>
          </a:xfrm>
          <a:prstGeom prst="rect">
            <a:avLst/>
          </a:prstGeom>
        </p:spPr>
        <p:txBody>
          <a:bodyPr/>
          <a:lstStyle/>
          <a:p>
            <a:endParaRPr lang="en-US" dirty="0">
              <a:solidFill>
                <a:srgbClr val="8C9BA3"/>
              </a:solidFill>
            </a:endParaRPr>
          </a:p>
        </p:txBody>
      </p:sp>
      <p:sp>
        <p:nvSpPr>
          <p:cNvPr id="5" name="TextBox 4"/>
          <p:cNvSpPr txBox="1"/>
          <p:nvPr/>
        </p:nvSpPr>
        <p:spPr>
          <a:xfrm>
            <a:off x="840713" y="6019800"/>
            <a:ext cx="6853212" cy="369332"/>
          </a:xfrm>
          <a:prstGeom prst="rect">
            <a:avLst/>
          </a:prstGeom>
          <a:noFill/>
        </p:spPr>
        <p:txBody>
          <a:bodyPr wrap="square" rtlCol="0">
            <a:spAutoFit/>
          </a:bodyPr>
          <a:lstStyle/>
          <a:p>
            <a:pPr algn="ctr"/>
            <a:r>
              <a:rPr lang="en-US" u="sng" dirty="0" smtClean="0"/>
              <a:t>Source</a:t>
            </a:r>
            <a:r>
              <a:rPr lang="en-US" dirty="0" smtClean="0"/>
              <a:t>: The Cambia </a:t>
            </a:r>
            <a:r>
              <a:rPr lang="en-US" dirty="0"/>
              <a:t>Health Foundation </a:t>
            </a:r>
          </a:p>
        </p:txBody>
      </p:sp>
    </p:spTree>
    <p:extLst>
      <p:ext uri="{BB962C8B-B14F-4D97-AF65-F5344CB8AC3E}">
        <p14:creationId xmlns:p14="http://schemas.microsoft.com/office/powerpoint/2010/main" val="272262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15635"/>
            <a:ext cx="82296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smtClean="0"/>
              <a:t>TCP’s Strategy for Creating Cultural Change</a:t>
            </a:r>
            <a:endParaRPr lang="en-US" sz="3200" dirty="0"/>
          </a:p>
        </p:txBody>
      </p:sp>
      <p:sp>
        <p:nvSpPr>
          <p:cNvPr id="3" name="Content Placeholder 2"/>
          <p:cNvSpPr txBox="1">
            <a:spLocks/>
          </p:cNvSpPr>
          <p:nvPr/>
        </p:nvSpPr>
        <p:spPr>
          <a:xfrm>
            <a:off x="457200" y="1447800"/>
            <a:ext cx="8229600" cy="441960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endParaRPr lang="en-US" smtClean="0">
              <a:latin typeface="Franklin Gothic Book" charset="0"/>
            </a:endParaRPr>
          </a:p>
          <a:p>
            <a:pPr>
              <a:defRPr/>
            </a:pPr>
            <a:r>
              <a:rPr lang="en-US" sz="2800" smtClean="0"/>
              <a:t>Awareness: National media campaign and community engagement events</a:t>
            </a:r>
          </a:p>
          <a:p>
            <a:pPr marL="0" indent="0">
              <a:buFont typeface="Arial" panose="020B0604020202020204" pitchFamily="34" charset="0"/>
              <a:buNone/>
              <a:defRPr/>
            </a:pPr>
            <a:endParaRPr lang="en-US" sz="2800" smtClean="0"/>
          </a:p>
          <a:p>
            <a:pPr>
              <a:defRPr/>
            </a:pPr>
            <a:r>
              <a:rPr lang="en-US" sz="2800" smtClean="0"/>
              <a:t>Accessible: Tools to help people get started</a:t>
            </a:r>
          </a:p>
          <a:p>
            <a:pPr marL="0" indent="0">
              <a:buFont typeface="Arial" panose="020B0604020202020204" pitchFamily="34" charset="0"/>
              <a:buNone/>
              <a:defRPr/>
            </a:pPr>
            <a:endParaRPr lang="en-US" sz="2800" smtClean="0"/>
          </a:p>
          <a:p>
            <a:pPr>
              <a:defRPr/>
            </a:pPr>
            <a:r>
              <a:rPr lang="en-US" sz="2800" smtClean="0"/>
              <a:t>Available: Bringing TCP to people where they work, where they live, and where they pray</a:t>
            </a:r>
          </a:p>
          <a:p>
            <a:pPr marL="0" indent="0">
              <a:buFont typeface="Arial" panose="020B0604020202020204" pitchFamily="34" charset="0"/>
              <a:buNone/>
            </a:pPr>
            <a:endParaRPr lang="en-US" sz="2800" dirty="0"/>
          </a:p>
        </p:txBody>
      </p:sp>
      <p:pic>
        <p:nvPicPr>
          <p:cNvPr id="4" name="Picture 1" descr="TCP Logo.PNG"/>
          <p:cNvPicPr>
            <a:picLocks noChangeAspect="1" noChangeArrowheads="1"/>
          </p:cNvPicPr>
          <p:nvPr/>
        </p:nvPicPr>
        <p:blipFill>
          <a:blip r:embed="rId2" cstate="print">
            <a:extLst>
              <a:ext uri="{28A0092B-C50C-407E-A947-70E740481C1C}">
                <a14:useLocalDpi xmlns:a14="http://schemas.microsoft.com/office/drawing/2010/main" val="0"/>
              </a:ext>
            </a:extLst>
          </a:blip>
          <a:srcRect t="38367" r="2039" b="37143"/>
          <a:stretch>
            <a:fillRect/>
          </a:stretch>
        </p:blipFill>
        <p:spPr bwMode="auto">
          <a:xfrm>
            <a:off x="152400" y="6019800"/>
            <a:ext cx="3481754" cy="6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81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745" y="1828800"/>
            <a:ext cx="6179127" cy="341632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US" sz="3600" dirty="0" smtClean="0"/>
              <a:t>Who?</a:t>
            </a:r>
          </a:p>
          <a:p>
            <a:pPr marL="1028700" lvl="1" indent="-571500" algn="ctr">
              <a:lnSpc>
                <a:spcPct val="150000"/>
              </a:lnSpc>
              <a:buFont typeface="Wingdings" panose="05000000000000000000" pitchFamily="2" charset="2"/>
              <a:buChar char="ü"/>
            </a:pPr>
            <a:r>
              <a:rPr lang="en-US" sz="3600" dirty="0" smtClean="0"/>
              <a:t>It starts with each us!</a:t>
            </a:r>
          </a:p>
          <a:p>
            <a:pPr marL="285750" indent="-285750" algn="ctr">
              <a:lnSpc>
                <a:spcPct val="150000"/>
              </a:lnSpc>
              <a:buFont typeface="Arial" panose="020B0604020202020204" pitchFamily="34" charset="0"/>
              <a:buChar char="•"/>
            </a:pPr>
            <a:r>
              <a:rPr lang="en-US" sz="3600" dirty="0" smtClean="0"/>
              <a:t>How?</a:t>
            </a:r>
          </a:p>
          <a:p>
            <a:pPr marL="285750" indent="-285750" algn="ctr">
              <a:lnSpc>
                <a:spcPct val="150000"/>
              </a:lnSpc>
              <a:buFont typeface="Arial" panose="020B0604020202020204" pitchFamily="34" charset="0"/>
              <a:buChar char="•"/>
            </a:pPr>
            <a:r>
              <a:rPr lang="en-US" sz="3600" dirty="0" smtClean="0"/>
              <a:t>When?</a:t>
            </a:r>
            <a:endParaRPr lang="en-US" sz="3600" dirty="0"/>
          </a:p>
        </p:txBody>
      </p:sp>
      <p:sp>
        <p:nvSpPr>
          <p:cNvPr id="3" name="TextBox 2"/>
          <p:cNvSpPr txBox="1"/>
          <p:nvPr/>
        </p:nvSpPr>
        <p:spPr>
          <a:xfrm>
            <a:off x="2590800" y="561835"/>
            <a:ext cx="4045403" cy="523220"/>
          </a:xfrm>
          <a:prstGeom prst="rect">
            <a:avLst/>
          </a:prstGeom>
          <a:noFill/>
        </p:spPr>
        <p:txBody>
          <a:bodyPr wrap="none" rtlCol="0">
            <a:spAutoFit/>
          </a:bodyPr>
          <a:lstStyle/>
          <a:p>
            <a:r>
              <a:rPr lang="en-US" sz="2800" dirty="0" smtClean="0">
                <a:latin typeface="+mj-lt"/>
              </a:rPr>
              <a:t>Having</a:t>
            </a:r>
            <a:r>
              <a:rPr lang="en-US" dirty="0" smtClean="0"/>
              <a:t> </a:t>
            </a:r>
            <a:r>
              <a:rPr lang="en-US" sz="2800" dirty="0" smtClean="0">
                <a:latin typeface="+mj-lt"/>
              </a:rPr>
              <a:t>the Conversation….</a:t>
            </a:r>
            <a:endParaRPr lang="en-US" dirty="0"/>
          </a:p>
        </p:txBody>
      </p:sp>
    </p:spTree>
    <p:extLst>
      <p:ext uri="{BB962C8B-B14F-4D97-AF65-F5344CB8AC3E}">
        <p14:creationId xmlns:p14="http://schemas.microsoft.com/office/powerpoint/2010/main" val="374900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Accessible: Our Tools</a:t>
            </a:r>
          </a:p>
        </p:txBody>
      </p:sp>
      <p:sp>
        <p:nvSpPr>
          <p:cNvPr id="3" name="Content Placeholder 2"/>
          <p:cNvSpPr txBox="1">
            <a:spLocks/>
          </p:cNvSpPr>
          <p:nvPr/>
        </p:nvSpPr>
        <p:spPr>
          <a:xfrm>
            <a:off x="409965" y="1146163"/>
            <a:ext cx="82296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Franklin Gothic Book" charset="0"/>
              </a:rPr>
              <a:t>Conversation Starter Kit</a:t>
            </a:r>
          </a:p>
          <a:p>
            <a:r>
              <a:rPr lang="en-US" dirty="0" smtClean="0">
                <a:latin typeface="Franklin Gothic Book" charset="0"/>
              </a:rPr>
              <a:t>How to Talk to Your Doctor Starter Kit</a:t>
            </a:r>
          </a:p>
          <a:p>
            <a:r>
              <a:rPr lang="en-US" dirty="0" smtClean="0">
                <a:latin typeface="Franklin Gothic Book" charset="0"/>
              </a:rPr>
              <a:t>Translations</a:t>
            </a:r>
          </a:p>
          <a:p>
            <a:r>
              <a:rPr lang="en-US" dirty="0" smtClean="0">
                <a:latin typeface="Franklin Gothic Book" charset="0"/>
              </a:rPr>
              <a:t>Pediatric Starter Kit</a:t>
            </a:r>
          </a:p>
          <a:p>
            <a:pPr>
              <a:buFontTx/>
              <a:buNone/>
            </a:pPr>
            <a:endParaRPr lang="en-US" dirty="0" smtClean="0">
              <a:latin typeface="Franklin Gothic Book" charset="0"/>
            </a:endParaRPr>
          </a:p>
        </p:txBody>
      </p:sp>
      <p:sp>
        <p:nvSpPr>
          <p:cNvPr id="4" name="Rectangle 3"/>
          <p:cNvSpPr/>
          <p:nvPr/>
        </p:nvSpPr>
        <p:spPr>
          <a:xfrm>
            <a:off x="67065" y="3733800"/>
            <a:ext cx="8915400" cy="233999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3758" t="10892" r="41600" b="32858"/>
          <a:stretch>
            <a:fillRect/>
          </a:stretch>
        </p:blipFill>
        <p:spPr bwMode="auto">
          <a:xfrm>
            <a:off x="416892" y="3709260"/>
            <a:ext cx="16891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33464" t="8749" r="31715" b="35001"/>
          <a:stretch>
            <a:fillRect/>
          </a:stretch>
        </p:blipFill>
        <p:spPr bwMode="auto">
          <a:xfrm>
            <a:off x="4589314" y="3709258"/>
            <a:ext cx="16986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33487" t="9464" r="31512" b="34286"/>
          <a:stretch>
            <a:fillRect/>
          </a:stretch>
        </p:blipFill>
        <p:spPr bwMode="auto">
          <a:xfrm>
            <a:off x="2477872" y="3709259"/>
            <a:ext cx="1706562"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TCP Logo.PNG"/>
          <p:cNvPicPr>
            <a:picLocks noChangeAspect="1" noChangeArrowheads="1"/>
          </p:cNvPicPr>
          <p:nvPr/>
        </p:nvPicPr>
        <p:blipFill>
          <a:blip r:embed="rId5" cstate="print">
            <a:extLst>
              <a:ext uri="{28A0092B-C50C-407E-A947-70E740481C1C}">
                <a14:useLocalDpi xmlns:a14="http://schemas.microsoft.com/office/drawing/2010/main" val="0"/>
              </a:ext>
            </a:extLst>
          </a:blip>
          <a:srcRect t="38367" r="2039" b="37143"/>
          <a:stretch>
            <a:fillRect/>
          </a:stretch>
        </p:blipFill>
        <p:spPr bwMode="auto">
          <a:xfrm>
            <a:off x="152400" y="6019800"/>
            <a:ext cx="3481754" cy="6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stretch>
            <a:fillRect/>
          </a:stretch>
        </p:blipFill>
        <p:spPr>
          <a:xfrm>
            <a:off x="6692819" y="3709257"/>
            <a:ext cx="1696465" cy="2193925"/>
          </a:xfrm>
          <a:prstGeom prst="rect">
            <a:avLst/>
          </a:prstGeom>
        </p:spPr>
      </p:pic>
    </p:spTree>
    <p:extLst>
      <p:ext uri="{BB962C8B-B14F-4D97-AF65-F5344CB8AC3E}">
        <p14:creationId xmlns:p14="http://schemas.microsoft.com/office/powerpoint/2010/main" val="53648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15635"/>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Starter Kit: Get Ready</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7747" t="19975" r="29013" b="50000"/>
          <a:stretch>
            <a:fillRect/>
          </a:stretch>
        </p:blipFill>
        <p:spPr bwMode="auto">
          <a:xfrm>
            <a:off x="446088" y="1600200"/>
            <a:ext cx="83931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TCP Logo.PNG"/>
          <p:cNvPicPr>
            <a:picLocks noChangeAspect="1" noChangeArrowheads="1"/>
          </p:cNvPicPr>
          <p:nvPr/>
        </p:nvPicPr>
        <p:blipFill>
          <a:blip r:embed="rId3" cstate="print">
            <a:extLst>
              <a:ext uri="{28A0092B-C50C-407E-A947-70E740481C1C}">
                <a14:useLocalDpi xmlns:a14="http://schemas.microsoft.com/office/drawing/2010/main" val="0"/>
              </a:ext>
            </a:extLst>
          </a:blip>
          <a:srcRect t="38367" r="2039" b="37143"/>
          <a:stretch>
            <a:fillRect/>
          </a:stretch>
        </p:blipFill>
        <p:spPr bwMode="auto">
          <a:xfrm>
            <a:off x="152400" y="6128971"/>
            <a:ext cx="3481754" cy="6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04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9491" y="65806"/>
            <a:ext cx="8229600" cy="762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Starter Kit: Get Set….</a:t>
            </a:r>
            <a:endParaRPr lang="en-US" dirty="0"/>
          </a:p>
        </p:txBody>
      </p:sp>
      <p:sp>
        <p:nvSpPr>
          <p:cNvPr id="3" name="Slide Number Placeholder 3"/>
          <p:cNvSpPr>
            <a:spLocks noGrp="1"/>
          </p:cNvSpPr>
          <p:nvPr>
            <p:ph type="sldNum" sz="quarter" idx="4294967295"/>
          </p:nvPr>
        </p:nvSpPr>
        <p:spPr>
          <a:xfrm>
            <a:off x="11125200" y="152400"/>
            <a:ext cx="552450" cy="365125"/>
          </a:xfrm>
          <a:prstGeom prst="rect">
            <a:avLst/>
          </a:prstGeom>
        </p:spPr>
        <p:txBody>
          <a:bodyPr/>
          <a:lstStyle/>
          <a:p>
            <a:endParaRPr lang="en-US" dirty="0">
              <a:solidFill>
                <a:srgbClr val="8C9BA3"/>
              </a:solidFill>
            </a:endParaRPr>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5" y="990600"/>
            <a:ext cx="7772400" cy="4747205"/>
          </a:xfrm>
          <a:prstGeom prst="rect">
            <a:avLst/>
          </a:prstGeom>
        </p:spPr>
      </p:pic>
      <p:pic>
        <p:nvPicPr>
          <p:cNvPr id="5" name="Picture 1" descr="TCP Logo.PNG"/>
          <p:cNvPicPr>
            <a:picLocks noChangeAspect="1" noChangeArrowheads="1"/>
          </p:cNvPicPr>
          <p:nvPr/>
        </p:nvPicPr>
        <p:blipFill>
          <a:blip r:embed="rId3" cstate="print">
            <a:extLst>
              <a:ext uri="{28A0092B-C50C-407E-A947-70E740481C1C}">
                <a14:useLocalDpi xmlns:a14="http://schemas.microsoft.com/office/drawing/2010/main" val="0"/>
              </a:ext>
            </a:extLst>
          </a:blip>
          <a:srcRect t="38367" r="2039" b="37143"/>
          <a:stretch>
            <a:fillRect/>
          </a:stretch>
        </p:blipFill>
        <p:spPr bwMode="auto">
          <a:xfrm>
            <a:off x="152400" y="6019800"/>
            <a:ext cx="3481754" cy="6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41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15635"/>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The Starter Kit: Go</a:t>
            </a:r>
          </a:p>
        </p:txBody>
      </p:sp>
      <p:sp>
        <p:nvSpPr>
          <p:cNvPr id="3" name="Slide Number Placeholder 3"/>
          <p:cNvSpPr txBox="1">
            <a:spLocks noGrp="1"/>
          </p:cNvSpPr>
          <p:nvPr/>
        </p:nvSpPr>
        <p:spPr bwMode="auto">
          <a:xfrm>
            <a:off x="8229600" y="320675"/>
            <a:ext cx="55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r" eaLnBrk="1" hangingPunct="1"/>
            <a:endParaRPr lang="en-US" sz="1200" b="1" dirty="0">
              <a:solidFill>
                <a:srgbClr val="8C9BA3"/>
              </a:solidFill>
              <a:cs typeface="Arial" charset="0"/>
            </a:endParaRPr>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3363" y="1347788"/>
            <a:ext cx="6192837"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TCP Logo.PNG"/>
          <p:cNvPicPr>
            <a:picLocks noChangeAspect="1" noChangeArrowheads="1"/>
          </p:cNvPicPr>
          <p:nvPr/>
        </p:nvPicPr>
        <p:blipFill>
          <a:blip r:embed="rId3" cstate="print">
            <a:extLst>
              <a:ext uri="{28A0092B-C50C-407E-A947-70E740481C1C}">
                <a14:useLocalDpi xmlns:a14="http://schemas.microsoft.com/office/drawing/2010/main" val="0"/>
              </a:ext>
            </a:extLst>
          </a:blip>
          <a:srcRect t="38367" r="2039" b="37143"/>
          <a:stretch>
            <a:fillRect/>
          </a:stretch>
        </p:blipFill>
        <p:spPr bwMode="auto">
          <a:xfrm>
            <a:off x="152400" y="6019800"/>
            <a:ext cx="3481754" cy="6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60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6200"/>
            <a:ext cx="8229600" cy="11430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 </a:t>
            </a:r>
            <a:r>
              <a:rPr lang="en-US" sz="3600" smtClean="0"/>
              <a:t>It’s time to have the conversation </a:t>
            </a:r>
            <a:r>
              <a:rPr lang="en-US" sz="3600" b="1" smtClean="0">
                <a:solidFill>
                  <a:srgbClr val="FF0000"/>
                </a:solidFill>
              </a:rPr>
              <a:t>when</a:t>
            </a:r>
            <a:r>
              <a:rPr lang="en-US" sz="3600" smtClean="0"/>
              <a:t>... </a:t>
            </a:r>
            <a:br>
              <a:rPr lang="en-US" sz="3600" smtClean="0"/>
            </a:br>
            <a:endParaRPr lang="en-US" sz="3600" dirty="0"/>
          </a:p>
        </p:txBody>
      </p:sp>
      <p:sp>
        <p:nvSpPr>
          <p:cNvPr id="3" name="Content Placeholder 2"/>
          <p:cNvSpPr txBox="1">
            <a:spLocks/>
          </p:cNvSpPr>
          <p:nvPr/>
        </p:nvSpPr>
        <p:spPr>
          <a:xfrm>
            <a:off x="457200" y="1143000"/>
            <a:ext cx="4038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60000"/>
              </a:lnSpc>
            </a:pPr>
            <a:r>
              <a:rPr lang="en-US" sz="1900" b="1" smtClean="0">
                <a:solidFill>
                  <a:srgbClr val="FF0000"/>
                </a:solidFill>
              </a:rPr>
              <a:t>At key milestones, such as </a:t>
            </a:r>
          </a:p>
          <a:p>
            <a:pPr>
              <a:lnSpc>
                <a:spcPct val="160000"/>
              </a:lnSpc>
            </a:pPr>
            <a:r>
              <a:rPr lang="en-US" sz="1900" smtClean="0"/>
              <a:t>When you get your driver’s license </a:t>
            </a:r>
          </a:p>
          <a:p>
            <a:pPr>
              <a:lnSpc>
                <a:spcPct val="160000"/>
              </a:lnSpc>
            </a:pPr>
            <a:r>
              <a:rPr lang="en-US" sz="1900" smtClean="0"/>
              <a:t>When you form a long-term relationship </a:t>
            </a:r>
          </a:p>
          <a:p>
            <a:pPr>
              <a:lnSpc>
                <a:spcPct val="160000"/>
              </a:lnSpc>
            </a:pPr>
            <a:r>
              <a:rPr lang="en-US" sz="1900" smtClean="0"/>
              <a:t>When you have a child </a:t>
            </a:r>
          </a:p>
          <a:p>
            <a:pPr>
              <a:lnSpc>
                <a:spcPct val="160000"/>
              </a:lnSpc>
            </a:pPr>
            <a:r>
              <a:rPr lang="en-US" sz="1900" smtClean="0"/>
              <a:t>When you plan to retire </a:t>
            </a:r>
          </a:p>
          <a:p>
            <a:pPr>
              <a:lnSpc>
                <a:spcPct val="160000"/>
              </a:lnSpc>
            </a:pPr>
            <a:r>
              <a:rPr lang="en-US" sz="1900" smtClean="0"/>
              <a:t>When you sign up for Medicare</a:t>
            </a:r>
          </a:p>
          <a:p>
            <a:endParaRPr lang="en-US" sz="1900" smtClean="0"/>
          </a:p>
          <a:p>
            <a:pPr>
              <a:lnSpc>
                <a:spcPct val="170000"/>
              </a:lnSpc>
            </a:pPr>
            <a:r>
              <a:rPr lang="en-US" sz="1900" b="1" smtClean="0">
                <a:solidFill>
                  <a:srgbClr val="FF0000"/>
                </a:solidFill>
              </a:rPr>
              <a:t>In certain situations, such as </a:t>
            </a:r>
          </a:p>
          <a:p>
            <a:pPr>
              <a:lnSpc>
                <a:spcPct val="170000"/>
              </a:lnSpc>
            </a:pPr>
            <a:r>
              <a:rPr lang="en-US" sz="1900" smtClean="0"/>
              <a:t>When you hold a high-risk job </a:t>
            </a:r>
          </a:p>
          <a:p>
            <a:pPr>
              <a:lnSpc>
                <a:spcPct val="170000"/>
              </a:lnSpc>
            </a:pPr>
            <a:r>
              <a:rPr lang="en-US" sz="1900" smtClean="0"/>
              <a:t>When you engage in high-risk activities </a:t>
            </a:r>
          </a:p>
          <a:p>
            <a:pPr>
              <a:lnSpc>
                <a:spcPct val="170000"/>
              </a:lnSpc>
            </a:pPr>
            <a:r>
              <a:rPr lang="en-US" sz="1900" smtClean="0"/>
              <a:t>When you start military training or are deployed </a:t>
            </a:r>
          </a:p>
          <a:p>
            <a:pPr>
              <a:lnSpc>
                <a:spcPct val="170000"/>
              </a:lnSpc>
            </a:pPr>
            <a:r>
              <a:rPr lang="en-US" sz="1900" smtClean="0"/>
              <a:t>If you have a major genetic or congenital health condition </a:t>
            </a:r>
          </a:p>
          <a:p>
            <a:pPr marL="0" indent="0">
              <a:lnSpc>
                <a:spcPct val="170000"/>
              </a:lnSpc>
              <a:buFont typeface="Arial" panose="020B0604020202020204" pitchFamily="34" charset="0"/>
              <a:buNone/>
            </a:pPr>
            <a:r>
              <a:rPr lang="en-US" sz="1900" smtClean="0"/>
              <a:t> </a:t>
            </a:r>
          </a:p>
          <a:p>
            <a:endParaRPr lang="en-US" dirty="0"/>
          </a:p>
        </p:txBody>
      </p:sp>
      <p:sp>
        <p:nvSpPr>
          <p:cNvPr id="4" name="Content Placeholder 3"/>
          <p:cNvSpPr txBox="1">
            <a:spLocks/>
          </p:cNvSpPr>
          <p:nvPr/>
        </p:nvSpPr>
        <p:spPr>
          <a:xfrm>
            <a:off x="4724400" y="1143000"/>
            <a:ext cx="4038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pPr>
            <a:r>
              <a:rPr lang="en-US" sz="1900" b="1" smtClean="0">
                <a:solidFill>
                  <a:srgbClr val="FF0000"/>
                </a:solidFill>
              </a:rPr>
              <a:t>With your care provider, such as</a:t>
            </a:r>
            <a:r>
              <a:rPr lang="en-US" sz="1900" smtClean="0">
                <a:solidFill>
                  <a:srgbClr val="FF0000"/>
                </a:solidFill>
              </a:rPr>
              <a:t> </a:t>
            </a:r>
          </a:p>
          <a:p>
            <a:pPr>
              <a:lnSpc>
                <a:spcPct val="170000"/>
              </a:lnSpc>
            </a:pPr>
            <a:r>
              <a:rPr lang="en-US" sz="1900" smtClean="0"/>
              <a:t>During well visits with your primary care provider </a:t>
            </a:r>
          </a:p>
          <a:p>
            <a:pPr>
              <a:lnSpc>
                <a:spcPct val="170000"/>
              </a:lnSpc>
            </a:pPr>
            <a:r>
              <a:rPr lang="en-US" sz="1900" smtClean="0"/>
              <a:t>When you’re diagnosed with a chronic, life-limiting illness </a:t>
            </a:r>
          </a:p>
          <a:p>
            <a:pPr>
              <a:lnSpc>
                <a:spcPct val="170000"/>
              </a:lnSpc>
            </a:pPr>
            <a:r>
              <a:rPr lang="en-US" sz="1900" smtClean="0"/>
              <a:t>As your health worsens </a:t>
            </a:r>
          </a:p>
          <a:p>
            <a:pPr>
              <a:lnSpc>
                <a:spcPct val="170000"/>
              </a:lnSpc>
            </a:pPr>
            <a:r>
              <a:rPr lang="en-US" sz="1900" smtClean="0"/>
              <a:t>When you enter your final year of expected life</a:t>
            </a:r>
          </a:p>
          <a:p>
            <a:pPr>
              <a:lnSpc>
                <a:spcPct val="170000"/>
              </a:lnSpc>
            </a:pPr>
            <a:endParaRPr lang="en-US" sz="1600" smtClean="0"/>
          </a:p>
          <a:p>
            <a:pPr>
              <a:lnSpc>
                <a:spcPct val="170000"/>
              </a:lnSpc>
            </a:pPr>
            <a:r>
              <a:rPr lang="en-US" sz="1900" b="1" smtClean="0">
                <a:solidFill>
                  <a:srgbClr val="FF0000"/>
                </a:solidFill>
              </a:rPr>
              <a:t>Talk about</a:t>
            </a:r>
            <a:r>
              <a:rPr lang="en-US" sz="1900" b="1" smtClean="0"/>
              <a:t> </a:t>
            </a:r>
            <a:r>
              <a:rPr lang="en-US" sz="1900" smtClean="0"/>
              <a:t>your end-of-life values, goals, and preferences with your loved ones and care providers regularly. The conversation may be difficult, but wouldn’t you rather have it now, before a crisis? </a:t>
            </a:r>
          </a:p>
          <a:p>
            <a:endParaRPr lang="en-US" sz="1700" dirty="0"/>
          </a:p>
        </p:txBody>
      </p:sp>
      <p:sp>
        <p:nvSpPr>
          <p:cNvPr id="5" name="TextBox 4"/>
          <p:cNvSpPr txBox="1"/>
          <p:nvPr/>
        </p:nvSpPr>
        <p:spPr>
          <a:xfrm>
            <a:off x="1295400" y="5791200"/>
            <a:ext cx="6928468" cy="369332"/>
          </a:xfrm>
          <a:prstGeom prst="rect">
            <a:avLst/>
          </a:prstGeom>
          <a:noFill/>
        </p:spPr>
        <p:txBody>
          <a:bodyPr wrap="square" rtlCol="0">
            <a:spAutoFit/>
          </a:bodyPr>
          <a:lstStyle/>
          <a:p>
            <a:r>
              <a:rPr lang="en-US" u="sng" dirty="0" smtClean="0"/>
              <a:t>Source</a:t>
            </a:r>
            <a:r>
              <a:rPr lang="en-US" dirty="0" smtClean="0"/>
              <a:t>:  Institute of Medicine </a:t>
            </a:r>
            <a:r>
              <a:rPr lang="en-US" i="1" dirty="0" smtClean="0"/>
              <a:t>of The National Academies</a:t>
            </a:r>
            <a:endParaRPr lang="en-US" dirty="0"/>
          </a:p>
        </p:txBody>
      </p:sp>
    </p:spTree>
    <p:extLst>
      <p:ext uri="{BB962C8B-B14F-4D97-AF65-F5344CB8AC3E}">
        <p14:creationId xmlns:p14="http://schemas.microsoft.com/office/powerpoint/2010/main" val="205211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77334"/>
            <a:ext cx="5867400" cy="954107"/>
          </a:xfrm>
          <a:prstGeom prst="rect">
            <a:avLst/>
          </a:prstGeom>
          <a:noFill/>
        </p:spPr>
        <p:txBody>
          <a:bodyPr wrap="square" rtlCol="0">
            <a:spAutoFit/>
          </a:bodyPr>
          <a:lstStyle/>
          <a:p>
            <a:pPr algn="ctr"/>
            <a:r>
              <a:rPr lang="en-US" sz="2800" dirty="0" smtClean="0">
                <a:latin typeface="+mj-lt"/>
              </a:rPr>
              <a:t>Making Healthcare Systems Conversation Ready</a:t>
            </a:r>
            <a:endParaRPr lang="en-US" sz="2800" dirty="0">
              <a:latin typeface="+mj-lt"/>
            </a:endParaRPr>
          </a:p>
        </p:txBody>
      </p:sp>
      <p:sp>
        <p:nvSpPr>
          <p:cNvPr id="3" name="TextBox 2"/>
          <p:cNvSpPr txBox="1"/>
          <p:nvPr/>
        </p:nvSpPr>
        <p:spPr>
          <a:xfrm>
            <a:off x="478715" y="1676400"/>
            <a:ext cx="7217485"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IHI collaboration with TCP to establish a:</a:t>
            </a:r>
          </a:p>
          <a:p>
            <a:pPr>
              <a:lnSpc>
                <a:spcPct val="150000"/>
              </a:lnSpc>
            </a:pPr>
            <a:r>
              <a:rPr lang="en-US" dirty="0" smtClean="0"/>
              <a:t> 	“Conversation Ready Healthcare Community”</a:t>
            </a:r>
          </a:p>
          <a:p>
            <a:pPr marL="285750" indent="-285750">
              <a:lnSpc>
                <a:spcPct val="150000"/>
              </a:lnSpc>
              <a:buFont typeface="Arial" panose="020B0604020202020204" pitchFamily="34" charset="0"/>
              <a:buChar char="•"/>
            </a:pPr>
            <a:r>
              <a:rPr lang="en-US" dirty="0" smtClean="0"/>
              <a:t>The four R’s practiced by such a community:</a:t>
            </a:r>
          </a:p>
          <a:p>
            <a:pPr marL="742950" lvl="1" indent="-285750">
              <a:lnSpc>
                <a:spcPct val="150000"/>
              </a:lnSpc>
              <a:buFont typeface="Wingdings" panose="05000000000000000000" pitchFamily="2" charset="2"/>
              <a:buChar char="Ø"/>
            </a:pPr>
            <a:r>
              <a:rPr lang="en-US" dirty="0" smtClean="0"/>
              <a:t>Reach out</a:t>
            </a:r>
          </a:p>
          <a:p>
            <a:pPr marL="742950" lvl="1" indent="-285750">
              <a:lnSpc>
                <a:spcPct val="150000"/>
              </a:lnSpc>
              <a:buFont typeface="Wingdings" panose="05000000000000000000" pitchFamily="2" charset="2"/>
              <a:buChar char="Ø"/>
            </a:pPr>
            <a:r>
              <a:rPr lang="en-US" dirty="0" smtClean="0"/>
              <a:t>Record</a:t>
            </a:r>
          </a:p>
          <a:p>
            <a:pPr marL="742950" lvl="1" indent="-285750">
              <a:lnSpc>
                <a:spcPct val="150000"/>
              </a:lnSpc>
              <a:buFont typeface="Wingdings" panose="05000000000000000000" pitchFamily="2" charset="2"/>
              <a:buChar char="Ø"/>
            </a:pPr>
            <a:r>
              <a:rPr lang="en-US" dirty="0" smtClean="0"/>
              <a:t>Retrieve</a:t>
            </a:r>
          </a:p>
          <a:p>
            <a:pPr marL="742950" lvl="1" indent="-285750">
              <a:lnSpc>
                <a:spcPct val="150000"/>
              </a:lnSpc>
              <a:buFont typeface="Wingdings" panose="05000000000000000000" pitchFamily="2" charset="2"/>
              <a:buChar char="Ø"/>
            </a:pPr>
            <a:r>
              <a:rPr lang="en-US" dirty="0" smtClean="0"/>
              <a:t>Respect</a:t>
            </a:r>
          </a:p>
          <a:p>
            <a:pPr lvl="2"/>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8336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Session Objectives </a:t>
            </a:r>
            <a:br>
              <a:rPr lang="en-US" dirty="0" smtClean="0">
                <a:latin typeface="+mj-lt"/>
              </a:rPr>
            </a:br>
            <a:endParaRPr lang="en-US" dirty="0"/>
          </a:p>
        </p:txBody>
      </p:sp>
      <p:sp>
        <p:nvSpPr>
          <p:cNvPr id="4" name="Rectangle 3"/>
          <p:cNvSpPr/>
          <p:nvPr/>
        </p:nvSpPr>
        <p:spPr>
          <a:xfrm>
            <a:off x="587829" y="1447800"/>
            <a:ext cx="8229600" cy="3831818"/>
          </a:xfrm>
          <a:prstGeom prst="rect">
            <a:avLst/>
          </a:prstGeom>
        </p:spPr>
        <p:txBody>
          <a:bodyPr wrap="square">
            <a:spAutoFit/>
          </a:bodyPr>
          <a:lstStyle/>
          <a:p>
            <a:pPr lvl="0" fontAlgn="base">
              <a:lnSpc>
                <a:spcPct val="150000"/>
              </a:lnSpc>
              <a:spcBef>
                <a:spcPct val="0"/>
              </a:spcBef>
              <a:spcAft>
                <a:spcPct val="0"/>
              </a:spcAft>
              <a:buFontTx/>
              <a:buChar char="•"/>
            </a:pPr>
            <a:r>
              <a:rPr lang="en-US" altLang="en-US" dirty="0">
                <a:solidFill>
                  <a:srgbClr val="000000"/>
                </a:solidFill>
                <a:cs typeface="Arial" pitchFamily="34" charset="0"/>
              </a:rPr>
              <a:t>Participants will be familiar with current advance care planning tools</a:t>
            </a:r>
          </a:p>
          <a:p>
            <a:pPr lvl="0" fontAlgn="base">
              <a:lnSpc>
                <a:spcPct val="150000"/>
              </a:lnSpc>
              <a:spcBef>
                <a:spcPct val="0"/>
              </a:spcBef>
              <a:spcAft>
                <a:spcPct val="0"/>
              </a:spcAft>
            </a:pPr>
            <a:r>
              <a:rPr lang="en-US" altLang="en-US" dirty="0">
                <a:solidFill>
                  <a:srgbClr val="000000"/>
                </a:solidFill>
                <a:cs typeface="Arial" pitchFamily="34" charset="0"/>
              </a:rPr>
              <a:t> such as the Values History Form, Advance Directive form, Out of Hospital DNR </a:t>
            </a:r>
          </a:p>
          <a:p>
            <a:pPr lvl="0" fontAlgn="base">
              <a:lnSpc>
                <a:spcPct val="150000"/>
              </a:lnSpc>
              <a:spcBef>
                <a:spcPct val="0"/>
              </a:spcBef>
              <a:spcAft>
                <a:spcPct val="0"/>
              </a:spcAft>
            </a:pPr>
            <a:r>
              <a:rPr lang="en-US" altLang="en-US" dirty="0">
                <a:solidFill>
                  <a:srgbClr val="000000"/>
                </a:solidFill>
                <a:cs typeface="Arial" pitchFamily="34" charset="0"/>
              </a:rPr>
              <a:t> form and the New Mexico MOST form.</a:t>
            </a:r>
          </a:p>
          <a:p>
            <a:pPr lvl="0" fontAlgn="base">
              <a:lnSpc>
                <a:spcPct val="150000"/>
              </a:lnSpc>
              <a:spcBef>
                <a:spcPct val="0"/>
              </a:spcBef>
              <a:spcAft>
                <a:spcPct val="0"/>
              </a:spcAft>
            </a:pPr>
            <a:endParaRPr lang="en-US" altLang="en-US" dirty="0">
              <a:solidFill>
                <a:srgbClr val="000000"/>
              </a:solidFill>
              <a:cs typeface="Arial" pitchFamily="34" charset="0"/>
            </a:endParaRPr>
          </a:p>
          <a:p>
            <a:pPr lvl="0" eaLnBrk="0" fontAlgn="base" hangingPunct="0">
              <a:lnSpc>
                <a:spcPct val="150000"/>
              </a:lnSpc>
              <a:spcBef>
                <a:spcPct val="0"/>
              </a:spcBef>
              <a:spcAft>
                <a:spcPct val="0"/>
              </a:spcAft>
              <a:buFontTx/>
              <a:buChar char="•"/>
            </a:pPr>
            <a:r>
              <a:rPr lang="en-US" altLang="en-US" dirty="0">
                <a:solidFill>
                  <a:srgbClr val="000000"/>
                </a:solidFill>
                <a:cs typeface="Arial" pitchFamily="34" charset="0"/>
              </a:rPr>
              <a:t>Participants will be knowledgeable about the recommendations </a:t>
            </a:r>
          </a:p>
          <a:p>
            <a:pPr lvl="0" eaLnBrk="0" fontAlgn="base" hangingPunct="0">
              <a:lnSpc>
                <a:spcPct val="150000"/>
              </a:lnSpc>
              <a:spcBef>
                <a:spcPct val="0"/>
              </a:spcBef>
              <a:spcAft>
                <a:spcPct val="0"/>
              </a:spcAft>
            </a:pPr>
            <a:r>
              <a:rPr lang="en-US" altLang="en-US" dirty="0">
                <a:solidFill>
                  <a:srgbClr val="000000"/>
                </a:solidFill>
                <a:cs typeface="Arial" pitchFamily="34" charset="0"/>
              </a:rPr>
              <a:t>from the 2014 Institute of Medicine Report called </a:t>
            </a:r>
            <a:r>
              <a:rPr lang="en-US" altLang="en-US" i="1" dirty="0">
                <a:solidFill>
                  <a:srgbClr val="000000"/>
                </a:solidFill>
                <a:cs typeface="Arial" pitchFamily="34" charset="0"/>
              </a:rPr>
              <a:t>Dying in </a:t>
            </a:r>
            <a:r>
              <a:rPr lang="en-US" altLang="en-US" i="1" dirty="0" smtClean="0">
                <a:solidFill>
                  <a:srgbClr val="000000"/>
                </a:solidFill>
                <a:cs typeface="Arial" pitchFamily="34" charset="0"/>
              </a:rPr>
              <a:t>America.</a:t>
            </a:r>
            <a:endParaRPr lang="en-US" altLang="en-US" dirty="0">
              <a:solidFill>
                <a:srgbClr val="000000"/>
              </a:solidFill>
              <a:cs typeface="Arial" pitchFamily="34" charset="0"/>
            </a:endParaRPr>
          </a:p>
          <a:p>
            <a:pPr lvl="0" eaLnBrk="0" fontAlgn="base" hangingPunct="0">
              <a:lnSpc>
                <a:spcPct val="150000"/>
              </a:lnSpc>
              <a:spcBef>
                <a:spcPct val="0"/>
              </a:spcBef>
              <a:spcAft>
                <a:spcPct val="0"/>
              </a:spcAft>
            </a:pPr>
            <a:endParaRPr lang="en-US" altLang="en-US" dirty="0">
              <a:solidFill>
                <a:srgbClr val="000000"/>
              </a:solidFill>
              <a:cs typeface="Arial" pitchFamily="34" charset="0"/>
            </a:endParaRPr>
          </a:p>
          <a:p>
            <a:pPr lvl="0" eaLnBrk="0" fontAlgn="base" hangingPunct="0">
              <a:lnSpc>
                <a:spcPct val="150000"/>
              </a:lnSpc>
              <a:spcBef>
                <a:spcPct val="0"/>
              </a:spcBef>
              <a:spcAft>
                <a:spcPct val="0"/>
              </a:spcAft>
              <a:buFontTx/>
              <a:buChar char="•"/>
            </a:pPr>
            <a:r>
              <a:rPr lang="en-US" altLang="en-US" dirty="0">
                <a:solidFill>
                  <a:srgbClr val="000000"/>
                </a:solidFill>
                <a:cs typeface="Arial" pitchFamily="34" charset="0"/>
              </a:rPr>
              <a:t>Participants will understand what it means for a healthcare system </a:t>
            </a:r>
          </a:p>
          <a:p>
            <a:pPr lvl="0" eaLnBrk="0" fontAlgn="base" hangingPunct="0">
              <a:lnSpc>
                <a:spcPct val="150000"/>
              </a:lnSpc>
              <a:spcBef>
                <a:spcPct val="0"/>
              </a:spcBef>
              <a:spcAft>
                <a:spcPct val="0"/>
              </a:spcAft>
            </a:pPr>
            <a:r>
              <a:rPr lang="en-US" altLang="en-US" dirty="0">
                <a:solidFill>
                  <a:srgbClr val="000000"/>
                </a:solidFill>
                <a:cs typeface="Arial" pitchFamily="34" charset="0"/>
              </a:rPr>
              <a:t>to be "Conversation Ready"  and be familiar with The Conversation Project.</a:t>
            </a:r>
            <a:r>
              <a:rPr lang="en-US" altLang="en-US" dirty="0">
                <a:cs typeface="Arial" pitchFamily="34" charset="0"/>
              </a:rPr>
              <a:t> </a:t>
            </a:r>
          </a:p>
        </p:txBody>
      </p:sp>
    </p:spTree>
    <p:extLst>
      <p:ext uri="{BB962C8B-B14F-4D97-AF65-F5344CB8AC3E}">
        <p14:creationId xmlns:p14="http://schemas.microsoft.com/office/powerpoint/2010/main" val="36262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smtClean="0"/>
              <a:t>In Conclusion</a:t>
            </a:r>
            <a:endParaRPr lang="en-US" sz="3600" dirty="0"/>
          </a:p>
        </p:txBody>
      </p:sp>
      <p:sp>
        <p:nvSpPr>
          <p:cNvPr id="3" name="Rectangle 2"/>
          <p:cNvSpPr/>
          <p:nvPr/>
        </p:nvSpPr>
        <p:spPr>
          <a:xfrm>
            <a:off x="457200" y="1649597"/>
            <a:ext cx="8305800" cy="1338828"/>
          </a:xfrm>
          <a:prstGeom prst="rect">
            <a:avLst/>
          </a:prstGeom>
        </p:spPr>
        <p:txBody>
          <a:bodyPr wrap="square">
            <a:spAutoFit/>
          </a:bodyPr>
          <a:lstStyle/>
          <a:p>
            <a:pPr>
              <a:lnSpc>
                <a:spcPct val="150000"/>
              </a:lnSpc>
            </a:pPr>
            <a:r>
              <a:rPr lang="en-US" dirty="0"/>
              <a:t>“It’s also clear that families need to talk, at the kitchen table, not in the intensive care unit, about how they want to live at the end of life.  And they need to talk before there is a crisis.”  </a:t>
            </a:r>
            <a:r>
              <a:rPr lang="en-US" dirty="0" smtClean="0"/>
              <a:t>Ellen Goodman, Founder of The Conversation Project</a:t>
            </a:r>
            <a:endParaRPr lang="en-US" dirty="0"/>
          </a:p>
        </p:txBody>
      </p:sp>
    </p:spTree>
    <p:extLst>
      <p:ext uri="{BB962C8B-B14F-4D97-AF65-F5344CB8AC3E}">
        <p14:creationId xmlns:p14="http://schemas.microsoft.com/office/powerpoint/2010/main" val="405752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6857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000000"/>
                </a:solidFill>
              </a:rPr>
              <a:t>Healthcare Milestones </a:t>
            </a:r>
            <a:br>
              <a:rPr lang="en-US" sz="2800" smtClean="0">
                <a:solidFill>
                  <a:srgbClr val="000000"/>
                </a:solidFill>
              </a:rPr>
            </a:br>
            <a:r>
              <a:rPr lang="en-US" sz="2800" smtClean="0">
                <a:solidFill>
                  <a:srgbClr val="000000"/>
                </a:solidFill>
              </a:rPr>
              <a:t>in New Mexico</a:t>
            </a:r>
            <a:r>
              <a:rPr lang="en-US" sz="2800" smtClean="0"/>
              <a:t/>
            </a:r>
            <a:br>
              <a:rPr lang="en-US" sz="2800" smtClean="0"/>
            </a:br>
            <a:endParaRPr lang="en-US" sz="2800" dirty="0"/>
          </a:p>
        </p:txBody>
      </p:sp>
      <p:sp>
        <p:nvSpPr>
          <p:cNvPr id="3" name="Content Placeholder 2"/>
          <p:cNvSpPr txBox="1">
            <a:spLocks/>
          </p:cNvSpPr>
          <p:nvPr/>
        </p:nvSpPr>
        <p:spPr>
          <a:xfrm>
            <a:off x="381000" y="1371600"/>
            <a:ext cx="4038600" cy="45259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smtClean="0">
                <a:solidFill>
                  <a:srgbClr val="000000"/>
                </a:solidFill>
              </a:rPr>
              <a:t>1977: </a:t>
            </a:r>
          </a:p>
          <a:p>
            <a:pPr algn="ctr"/>
            <a:r>
              <a:rPr lang="en-US" sz="2400" smtClean="0">
                <a:solidFill>
                  <a:srgbClr val="000000"/>
                </a:solidFill>
              </a:rPr>
              <a:t>New Mexico Right to Die Act</a:t>
            </a:r>
            <a:br>
              <a:rPr lang="en-US" sz="2400" smtClean="0">
                <a:solidFill>
                  <a:srgbClr val="000000"/>
                </a:solidFill>
              </a:rPr>
            </a:br>
            <a:endParaRPr lang="en-US" sz="2400" smtClean="0">
              <a:solidFill>
                <a:srgbClr val="000000"/>
              </a:solidFill>
            </a:endParaRPr>
          </a:p>
          <a:p>
            <a:pPr algn="ctr"/>
            <a:r>
              <a:rPr lang="en-US" sz="2400" smtClean="0">
                <a:solidFill>
                  <a:srgbClr val="000000"/>
                </a:solidFill>
              </a:rPr>
              <a:t>1980s: </a:t>
            </a:r>
          </a:p>
          <a:p>
            <a:pPr algn="ctr"/>
            <a:r>
              <a:rPr lang="en-US" sz="2400" smtClean="0">
                <a:solidFill>
                  <a:srgbClr val="000000"/>
                </a:solidFill>
              </a:rPr>
              <a:t>Values History Form</a:t>
            </a:r>
          </a:p>
          <a:p>
            <a:pPr algn="ctr"/>
            <a:r>
              <a:rPr lang="en-US" sz="2400" smtClean="0">
                <a:solidFill>
                  <a:srgbClr val="000000"/>
                </a:solidFill>
              </a:rPr>
              <a:t/>
            </a:r>
            <a:br>
              <a:rPr lang="en-US" sz="2400" smtClean="0">
                <a:solidFill>
                  <a:srgbClr val="000000"/>
                </a:solidFill>
              </a:rPr>
            </a:br>
            <a:r>
              <a:rPr lang="en-US" sz="2400" smtClean="0">
                <a:solidFill>
                  <a:srgbClr val="000000"/>
                </a:solidFill>
              </a:rPr>
              <a:t>Present: </a:t>
            </a:r>
          </a:p>
          <a:p>
            <a:pPr algn="ctr"/>
            <a:r>
              <a:rPr lang="en-US" sz="2400" smtClean="0">
                <a:solidFill>
                  <a:srgbClr val="000000"/>
                </a:solidFill>
              </a:rPr>
              <a:t>Medical Orders for Scope of Treatment </a:t>
            </a:r>
          </a:p>
          <a:p>
            <a:pPr algn="ctr"/>
            <a:r>
              <a:rPr lang="en-US" sz="2400" smtClean="0">
                <a:solidFill>
                  <a:srgbClr val="000000"/>
                </a:solidFill>
              </a:rPr>
              <a:t>(MOST) Form</a:t>
            </a:r>
          </a:p>
          <a:p>
            <a:endParaRPr lang="en-US" sz="2400" dirty="0"/>
          </a:p>
        </p:txBody>
      </p:sp>
      <p:sp>
        <p:nvSpPr>
          <p:cNvPr id="4" name="Content Placeholder 3"/>
          <p:cNvSpPr txBox="1">
            <a:spLocks/>
          </p:cNvSpPr>
          <p:nvPr/>
        </p:nvSpPr>
        <p:spPr>
          <a:xfrm>
            <a:off x="4648200" y="1371600"/>
            <a:ext cx="4038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smtClean="0"/>
              <a:t>Recent Developments:</a:t>
            </a:r>
          </a:p>
          <a:p>
            <a:r>
              <a:rPr lang="en-US" sz="2400" smtClean="0"/>
              <a:t>Physician aid in dying</a:t>
            </a:r>
          </a:p>
          <a:p>
            <a:endParaRPr lang="en-US" sz="2400" smtClean="0"/>
          </a:p>
          <a:p>
            <a:r>
              <a:rPr lang="en-US" sz="2400" smtClean="0"/>
              <a:t>January 2014 court ruling  </a:t>
            </a:r>
          </a:p>
          <a:p>
            <a:pPr marL="0" indent="0" algn="ctr">
              <a:buFont typeface="Arial" panose="020B0604020202020204" pitchFamily="34" charset="0"/>
              <a:buNone/>
            </a:pPr>
            <a:r>
              <a:rPr lang="en-US" sz="2400" smtClean="0"/>
              <a:t>about aid in dying in New Mexico</a:t>
            </a:r>
          </a:p>
          <a:p>
            <a:pPr marL="0" indent="0" algn="ctr">
              <a:buFont typeface="Arial" panose="020B0604020202020204" pitchFamily="34" charset="0"/>
              <a:buNone/>
            </a:pPr>
            <a:endParaRPr lang="en-US" sz="2400" smtClean="0"/>
          </a:p>
          <a:p>
            <a:r>
              <a:rPr lang="en-US" sz="2400" smtClean="0"/>
              <a:t>Why is this case important?</a:t>
            </a:r>
            <a:endParaRPr lang="en-US" sz="2400" dirty="0"/>
          </a:p>
        </p:txBody>
      </p:sp>
    </p:spTree>
    <p:extLst>
      <p:ext uri="{BB962C8B-B14F-4D97-AF65-F5344CB8AC3E}">
        <p14:creationId xmlns:p14="http://schemas.microsoft.com/office/powerpoint/2010/main" val="137664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Useful Documents</a:t>
            </a:r>
            <a:endParaRPr lang="en-US" sz="2800"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Advance directives</a:t>
            </a:r>
          </a:p>
          <a:p>
            <a:r>
              <a:rPr lang="en-US" sz="2800" dirty="0" smtClean="0"/>
              <a:t>5 Wishes</a:t>
            </a:r>
          </a:p>
          <a:p>
            <a:r>
              <a:rPr lang="en-US" sz="2800" dirty="0" smtClean="0"/>
              <a:t>Values History http://som.unm.edu/ethics/_docs/values-history.pdf</a:t>
            </a:r>
          </a:p>
          <a:p>
            <a:r>
              <a:rPr lang="en-US" sz="2800" dirty="0" smtClean="0"/>
              <a:t>Medical Orders for Scope of Treatment (MOST)</a:t>
            </a:r>
          </a:p>
          <a:p>
            <a:r>
              <a:rPr lang="en-US" sz="2800" dirty="0" smtClean="0"/>
              <a:t>Do Not Resuscitate orders </a:t>
            </a:r>
          </a:p>
          <a:p>
            <a:r>
              <a:rPr lang="en-US" sz="2800" dirty="0" smtClean="0"/>
              <a:t>Emergency Medical Services: Out of Hospital DNR</a:t>
            </a:r>
            <a:endParaRPr lang="en-US" sz="2800" dirty="0"/>
          </a:p>
        </p:txBody>
      </p:sp>
    </p:spTree>
    <p:extLst>
      <p:ext uri="{BB962C8B-B14F-4D97-AF65-F5344CB8AC3E}">
        <p14:creationId xmlns:p14="http://schemas.microsoft.com/office/powerpoint/2010/main" val="42650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5 Wishes: A Summary</a:t>
            </a:r>
            <a:endParaRPr lang="en-US" sz="2800" dirty="0"/>
          </a:p>
        </p:txBody>
      </p:sp>
      <p:sp>
        <p:nvSpPr>
          <p:cNvPr id="3" name="Content Placeholder 2"/>
          <p:cNvSpPr txBox="1">
            <a:spLocks/>
          </p:cNvSpPr>
          <p:nvPr/>
        </p:nvSpPr>
        <p:spPr>
          <a:xfrm>
            <a:off x="76200" y="1600200"/>
            <a:ext cx="8991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Which person you want to make health care decisions for you when you can’t make them.</a:t>
            </a:r>
          </a:p>
          <a:p>
            <a:pPr marL="514350" indent="-514350">
              <a:buFont typeface="+mj-lt"/>
              <a:buAutoNum type="arabicPeriod"/>
            </a:pPr>
            <a:r>
              <a:rPr lang="en-US" dirty="0" smtClean="0"/>
              <a:t>The kind of medical treatment you want and don’t want.</a:t>
            </a:r>
          </a:p>
          <a:p>
            <a:pPr marL="514350" indent="-514350">
              <a:buFont typeface="+mj-lt"/>
              <a:buAutoNum type="arabicPeriod"/>
            </a:pPr>
            <a:r>
              <a:rPr lang="en-US" dirty="0" smtClean="0"/>
              <a:t>How comfortable you want to be.</a:t>
            </a:r>
          </a:p>
          <a:p>
            <a:pPr marL="514350" indent="-514350">
              <a:buFont typeface="+mj-lt"/>
              <a:buAutoNum type="arabicPeriod"/>
            </a:pPr>
            <a:r>
              <a:rPr lang="en-US" dirty="0" smtClean="0"/>
              <a:t>How you want people to treat you.</a:t>
            </a:r>
          </a:p>
          <a:p>
            <a:pPr marL="514350" indent="-514350">
              <a:buFont typeface="+mj-lt"/>
              <a:buAutoNum type="arabicPeriod"/>
            </a:pPr>
            <a:r>
              <a:rPr lang="en-US" dirty="0" smtClean="0"/>
              <a:t>What you want your loved ones to know.</a:t>
            </a:r>
            <a:endParaRPr lang="en-US" dirty="0"/>
          </a:p>
        </p:txBody>
      </p:sp>
    </p:spTree>
    <p:extLst>
      <p:ext uri="{BB962C8B-B14F-4D97-AF65-F5344CB8AC3E}">
        <p14:creationId xmlns:p14="http://schemas.microsoft.com/office/powerpoint/2010/main" val="247709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33400" y="304800"/>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i="1" dirty="0">
                <a:latin typeface="+mn-lt"/>
              </a:rPr>
              <a:t>Dying in America: Improving Quality and Honoring Individual Preferences Near the End of Life</a:t>
            </a:r>
          </a:p>
        </p:txBody>
      </p:sp>
      <p:sp>
        <p:nvSpPr>
          <p:cNvPr id="3" name="TextBox 5"/>
          <p:cNvSpPr txBox="1">
            <a:spLocks noChangeArrowheads="1"/>
          </p:cNvSpPr>
          <p:nvPr/>
        </p:nvSpPr>
        <p:spPr bwMode="auto">
          <a:xfrm>
            <a:off x="533400" y="5907088"/>
            <a:ext cx="502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r>
              <a:rPr lang="en-US" altLang="en-US" sz="1200" b="1" dirty="0">
                <a:latin typeface="+mn-lt"/>
              </a:rPr>
              <a:t>Suggested citation: </a:t>
            </a:r>
            <a:r>
              <a:rPr lang="en-US" altLang="en-US" sz="1200" dirty="0">
                <a:latin typeface="+mn-lt"/>
              </a:rPr>
              <a:t>IOM (Institute of Medicine). 2014. </a:t>
            </a:r>
            <a:r>
              <a:rPr lang="en-US" altLang="en-US" sz="1200" i="1" dirty="0">
                <a:latin typeface="+mn-lt"/>
              </a:rPr>
              <a:t>Dying in America: Improving quality and honoring individual preferences near the end of life.</a:t>
            </a:r>
            <a:r>
              <a:rPr lang="en-US" altLang="en-US" sz="1200" dirty="0">
                <a:latin typeface="+mn-lt"/>
              </a:rPr>
              <a:t> Washington, DC: The National Academies Press.</a:t>
            </a:r>
          </a:p>
        </p:txBody>
      </p:sp>
      <p:pic>
        <p:nvPicPr>
          <p:cNvPr id="4" name="Picture 6" descr="IOM 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5943600"/>
            <a:ext cx="26511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p:nvSpPr>
        <p:spPr bwMode="auto">
          <a:xfrm>
            <a:off x="533400" y="1135062"/>
            <a:ext cx="502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mn-lt"/>
              </a:rPr>
              <a:t>www/iom.edu/</a:t>
            </a:r>
            <a:r>
              <a:rPr lang="en-US" altLang="en-US" sz="1600" dirty="0" err="1">
                <a:latin typeface="+mn-lt"/>
              </a:rPr>
              <a:t>endoflife</a:t>
            </a:r>
            <a:endParaRPr lang="en-US" altLang="en-US" sz="1600" dirty="0">
              <a:latin typeface="+mn-lt"/>
            </a:endParaRP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475" y="1676400"/>
            <a:ext cx="2719388" cy="410845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92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i="1" dirty="0" smtClean="0"/>
              <a:t>Dying in America</a:t>
            </a:r>
            <a:r>
              <a:rPr lang="en-US" sz="2800" dirty="0" smtClean="0"/>
              <a:t>:</a:t>
            </a:r>
            <a:r>
              <a:rPr lang="en-US" sz="3200" dirty="0" smtClean="0"/>
              <a:t/>
            </a:r>
            <a:br>
              <a:rPr lang="en-US" sz="3200" dirty="0" smtClean="0"/>
            </a:br>
            <a:r>
              <a:rPr lang="en-US" sz="3200" dirty="0" smtClean="0"/>
              <a:t> </a:t>
            </a:r>
            <a:r>
              <a:rPr lang="en-US" sz="2800" dirty="0" smtClean="0"/>
              <a:t>Key Findings and Recommendations</a:t>
            </a:r>
            <a:endParaRPr lang="en-US" sz="2800" dirty="0"/>
          </a:p>
        </p:txBody>
      </p:sp>
      <p:sp>
        <p:nvSpPr>
          <p:cNvPr id="3" name="Content Placeholder 2"/>
          <p:cNvSpPr txBox="1">
            <a:spLocks/>
          </p:cNvSpPr>
          <p:nvPr/>
        </p:nvSpPr>
        <p:spPr>
          <a:xfrm>
            <a:off x="838200" y="1905000"/>
            <a:ext cx="70104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200000"/>
              </a:lnSpc>
              <a:buFont typeface="+mj-lt"/>
              <a:buAutoNum type="arabicPeriod"/>
            </a:pPr>
            <a:r>
              <a:rPr lang="en-US" sz="1800" dirty="0" smtClean="0"/>
              <a:t>Delivery of Care</a:t>
            </a:r>
          </a:p>
          <a:p>
            <a:pPr>
              <a:lnSpc>
                <a:spcPct val="200000"/>
              </a:lnSpc>
              <a:buFont typeface="+mj-lt"/>
              <a:buAutoNum type="arabicPeriod"/>
            </a:pPr>
            <a:r>
              <a:rPr lang="en-US" sz="1800" dirty="0" smtClean="0"/>
              <a:t>Clinician-Patient Communication </a:t>
            </a:r>
            <a:r>
              <a:rPr lang="en-US" sz="1800" dirty="0"/>
              <a:t>&amp;</a:t>
            </a:r>
            <a:r>
              <a:rPr lang="en-US" sz="1800" dirty="0" smtClean="0"/>
              <a:t> Advance Care Planning</a:t>
            </a:r>
          </a:p>
          <a:p>
            <a:pPr>
              <a:lnSpc>
                <a:spcPct val="200000"/>
              </a:lnSpc>
              <a:buFont typeface="+mj-lt"/>
              <a:buAutoNum type="arabicPeriod"/>
            </a:pPr>
            <a:r>
              <a:rPr lang="en-US" sz="1800" dirty="0" smtClean="0"/>
              <a:t>Professional Education and development</a:t>
            </a:r>
          </a:p>
          <a:p>
            <a:pPr>
              <a:lnSpc>
                <a:spcPct val="200000"/>
              </a:lnSpc>
              <a:buFont typeface="+mj-lt"/>
              <a:buAutoNum type="arabicPeriod"/>
            </a:pPr>
            <a:r>
              <a:rPr lang="en-US" sz="1800" dirty="0" smtClean="0"/>
              <a:t>Policies and Payment Systems</a:t>
            </a:r>
          </a:p>
          <a:p>
            <a:pPr>
              <a:lnSpc>
                <a:spcPct val="200000"/>
              </a:lnSpc>
              <a:buFont typeface="+mj-lt"/>
              <a:buAutoNum type="arabicPeriod"/>
            </a:pPr>
            <a:r>
              <a:rPr lang="en-US" sz="1800" dirty="0" smtClean="0"/>
              <a:t>Public Education and Engagement:  </a:t>
            </a:r>
            <a:r>
              <a:rPr lang="en-US" sz="1800" dirty="0" smtClean="0">
                <a:solidFill>
                  <a:srgbClr val="FF0000"/>
                </a:solidFill>
              </a:rPr>
              <a:t>we will be focusing on this finding and  specific steps we can all take.</a:t>
            </a:r>
          </a:p>
        </p:txBody>
      </p:sp>
      <p:sp>
        <p:nvSpPr>
          <p:cNvPr id="4" name="Content Placeholder 3"/>
          <p:cNvSpPr txBox="1">
            <a:spLocks/>
          </p:cNvSpPr>
          <p:nvPr/>
        </p:nvSpPr>
        <p:spPr>
          <a:xfrm>
            <a:off x="76200" y="2057400"/>
            <a:ext cx="8305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smtClean="0"/>
          </a:p>
          <a:p>
            <a:pPr>
              <a:buFont typeface="Arial" panose="020B0604020202020204" pitchFamily="34" charset="0"/>
              <a:buAutoNum type="arabicPeriod" startAt="5"/>
            </a:pPr>
            <a:endParaRPr lang="en-US" sz="1600" dirty="0" smtClean="0"/>
          </a:p>
          <a:p>
            <a:pPr>
              <a:buFont typeface="Arial" panose="020B0604020202020204" pitchFamily="34" charset="0"/>
              <a:buAutoNum type="arabicPeriod" startAt="4"/>
            </a:pPr>
            <a:endParaRPr lang="en-US" sz="1600" dirty="0"/>
          </a:p>
          <a:p>
            <a:pPr>
              <a:buFont typeface="Arial" panose="020B0604020202020204" pitchFamily="34" charset="0"/>
              <a:buAutoNum type="arabicPeriod" startAt="4"/>
            </a:pPr>
            <a:endParaRPr lang="en-US" sz="1600" dirty="0"/>
          </a:p>
          <a:p>
            <a:pPr>
              <a:buFont typeface="Arial" panose="020B0604020202020204" pitchFamily="34" charset="0"/>
              <a:buAutoNum type="arabicPeriod" startAt="3"/>
            </a:pPr>
            <a:endParaRPr lang="en-US" sz="1600" dirty="0"/>
          </a:p>
          <a:p>
            <a:pPr>
              <a:buFont typeface="Arial" panose="020B0604020202020204" pitchFamily="34" charset="0"/>
              <a:buAutoNum type="arabicPeriod" startAt="3"/>
            </a:pPr>
            <a:endParaRPr lang="en-US" sz="1600" dirty="0"/>
          </a:p>
          <a:p>
            <a:pPr marL="0" indent="0">
              <a:buNone/>
            </a:pPr>
            <a:endParaRPr lang="en-US" sz="1600" dirty="0" smtClean="0"/>
          </a:p>
          <a:p>
            <a:pPr marL="0" indent="0">
              <a:buFont typeface="Arial" panose="020B0604020202020204" pitchFamily="34" charset="0"/>
              <a:buNone/>
            </a:pPr>
            <a:endParaRPr lang="en-US" sz="1600" dirty="0" smtClean="0"/>
          </a:p>
        </p:txBody>
      </p:sp>
    </p:spTree>
    <p:extLst>
      <p:ext uri="{BB962C8B-B14F-4D97-AF65-F5344CB8AC3E}">
        <p14:creationId xmlns:p14="http://schemas.microsoft.com/office/powerpoint/2010/main" val="318363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62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The Talking Gap</a:t>
            </a:r>
          </a:p>
        </p:txBody>
      </p:sp>
      <p:sp>
        <p:nvSpPr>
          <p:cNvPr id="3" name="Content Placeholder 2"/>
          <p:cNvSpPr txBox="1">
            <a:spLocks/>
          </p:cNvSpPr>
          <p:nvPr/>
        </p:nvSpPr>
        <p:spPr>
          <a:xfrm>
            <a:off x="457200" y="1047576"/>
            <a:ext cx="8229600" cy="4876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sz="2400" b="1" dirty="0" smtClean="0"/>
              <a:t>90% </a:t>
            </a:r>
            <a:r>
              <a:rPr lang="en-US" sz="2400" dirty="0" smtClean="0"/>
              <a:t>of people think it is important to talk about their loved ones’ and their own wishes for end-of-life care.</a:t>
            </a:r>
          </a:p>
          <a:p>
            <a:pPr marL="0" indent="0">
              <a:buFontTx/>
              <a:buNone/>
            </a:pPr>
            <a:r>
              <a:rPr lang="en-US" sz="2400" b="1" dirty="0" smtClean="0"/>
              <a:t>27% </a:t>
            </a:r>
            <a:r>
              <a:rPr lang="en-US" sz="2400" dirty="0" smtClean="0"/>
              <a:t>of people have discussed what they or their family wants when it comes to end-of-life care.</a:t>
            </a:r>
          </a:p>
          <a:p>
            <a:pPr marL="0" indent="0">
              <a:buFontTx/>
              <a:buNone/>
            </a:pPr>
            <a:r>
              <a:rPr lang="en-US" sz="2400" i="1" dirty="0" smtClean="0"/>
              <a:t>Source: The Conversation Project National Survey (2013)</a:t>
            </a:r>
          </a:p>
          <a:p>
            <a:pPr marL="0" indent="0">
              <a:buFontTx/>
              <a:buNone/>
            </a:pPr>
            <a:endParaRPr lang="en-US" sz="1600" b="1"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200400"/>
            <a:ext cx="5563189" cy="227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95400" y="5924376"/>
            <a:ext cx="7391400" cy="369332"/>
          </a:xfrm>
          <a:prstGeom prst="rect">
            <a:avLst/>
          </a:prstGeom>
        </p:spPr>
        <p:txBody>
          <a:bodyPr wrap="square">
            <a:spAutoFit/>
          </a:bodyPr>
          <a:lstStyle/>
          <a:p>
            <a:r>
              <a:rPr lang="en-US" u="sng" dirty="0"/>
              <a:t>Source</a:t>
            </a:r>
            <a:r>
              <a:rPr lang="en-US" dirty="0"/>
              <a:t>: The Conversation Project and Institute for Healthcare Improvement </a:t>
            </a:r>
          </a:p>
        </p:txBody>
      </p:sp>
    </p:spTree>
    <p:extLst>
      <p:ext uri="{BB962C8B-B14F-4D97-AF65-F5344CB8AC3E}">
        <p14:creationId xmlns:p14="http://schemas.microsoft.com/office/powerpoint/2010/main" val="167670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700</Words>
  <Application>Microsoft Office PowerPoint</Application>
  <PresentationFormat>On-screen Show (4:3)</PresentationFormat>
  <Paragraphs>124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Franklin Gothic Book</vt:lpstr>
      <vt:lpstr>Wingdings</vt:lpstr>
      <vt:lpstr>Office Theme</vt:lpstr>
      <vt:lpstr>Having the Conversation  Practical Tips for Effective Advance Care Planning </vt:lpstr>
      <vt:lpstr>Session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Having the Conversation: Practical Tips for Effective Advance Care Planning</dc:title>
  <dc:creator>User</dc:creator>
  <cp:lastModifiedBy>Anjanette Cureton</cp:lastModifiedBy>
  <cp:revision>7</cp:revision>
  <dcterms:created xsi:type="dcterms:W3CDTF">2015-03-23T21:42:48Z</dcterms:created>
  <dcterms:modified xsi:type="dcterms:W3CDTF">2015-04-06T22:25:53Z</dcterms:modified>
</cp:coreProperties>
</file>