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74" r:id="rId1"/>
  </p:sldMasterIdLst>
  <p:notesMasterIdLst>
    <p:notesMasterId r:id="rId36"/>
  </p:notesMasterIdLst>
  <p:handoutMasterIdLst>
    <p:handoutMasterId r:id="rId37"/>
  </p:handoutMasterIdLst>
  <p:sldIdLst>
    <p:sldId id="269" r:id="rId2"/>
    <p:sldId id="334" r:id="rId3"/>
    <p:sldId id="270" r:id="rId4"/>
    <p:sldId id="273" r:id="rId5"/>
    <p:sldId id="327" r:id="rId6"/>
    <p:sldId id="323" r:id="rId7"/>
    <p:sldId id="328" r:id="rId8"/>
    <p:sldId id="329" r:id="rId9"/>
    <p:sldId id="278" r:id="rId10"/>
    <p:sldId id="279" r:id="rId11"/>
    <p:sldId id="330" r:id="rId12"/>
    <p:sldId id="282" r:id="rId13"/>
    <p:sldId id="283" r:id="rId14"/>
    <p:sldId id="280" r:id="rId15"/>
    <p:sldId id="281" r:id="rId16"/>
    <p:sldId id="320" r:id="rId17"/>
    <p:sldId id="302" r:id="rId18"/>
    <p:sldId id="299" r:id="rId19"/>
    <p:sldId id="333" r:id="rId20"/>
    <p:sldId id="335" r:id="rId21"/>
    <p:sldId id="332" r:id="rId22"/>
    <p:sldId id="331" r:id="rId23"/>
    <p:sldId id="301" r:id="rId24"/>
    <p:sldId id="287" r:id="rId25"/>
    <p:sldId id="321" r:id="rId26"/>
    <p:sldId id="295" r:id="rId27"/>
    <p:sldId id="290" r:id="rId28"/>
    <p:sldId id="325" r:id="rId29"/>
    <p:sldId id="316" r:id="rId30"/>
    <p:sldId id="322" r:id="rId31"/>
    <p:sldId id="317" r:id="rId32"/>
    <p:sldId id="318" r:id="rId33"/>
    <p:sldId id="294" r:id="rId34"/>
    <p:sldId id="275" r:id="rId35"/>
  </p:sldIdLst>
  <p:sldSz cx="9144000" cy="6858000" type="screen4x3"/>
  <p:notesSz cx="6735763" cy="9866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221"/>
    <a:srgbClr val="00A6D5"/>
    <a:srgbClr val="F29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75" autoAdjust="0"/>
  </p:normalViewPr>
  <p:slideViewPr>
    <p:cSldViewPr snapToGrid="0" snapToObjects="1">
      <p:cViewPr varScale="1">
        <p:scale>
          <a:sx n="104" d="100"/>
          <a:sy n="104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168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DADC3-9563-5F44-997C-5D64BD60165A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47BC-570C-7F46-BF6B-2F130F1F82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161BE-C88E-0F4F-84BC-663915E1FAAF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306DF-24CA-9B44-84A2-51D049C2E8C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3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48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Puis DEMO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41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7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7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id_hospit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7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7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7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306DF-24CA-9B44-84A2-51D049C2E8CF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7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DD99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rgbClr val="DD99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rgbClr val="86B5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86B5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24100" y="1766046"/>
            <a:ext cx="4724400" cy="927847"/>
          </a:xfrm>
        </p:spPr>
        <p:txBody>
          <a:bodyPr/>
          <a:lstStyle>
            <a:lvl1pPr>
              <a:defRPr sz="2800" b="0">
                <a:solidFill>
                  <a:srgbClr val="02A7D5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749486"/>
            <a:ext cx="5486401" cy="1279714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24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324600"/>
            <a:ext cx="1676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5" name="Rectangle 38"/>
          <p:cNvSpPr>
            <a:spLocks noGrp="1" noChangeArrowheads="1"/>
          </p:cNvSpPr>
          <p:nvPr>
            <p:ph type="dt" sz="half" idx="11"/>
          </p:nvPr>
        </p:nvSpPr>
        <p:spPr>
          <a:xfrm>
            <a:off x="2362200" y="6324600"/>
            <a:ext cx="1524000" cy="457200"/>
          </a:xfrm>
        </p:spPr>
        <p:txBody>
          <a:bodyPr/>
          <a:lstStyle>
            <a:lvl1pPr>
              <a:defRPr>
                <a:solidFill>
                  <a:srgbClr val="433E4F"/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6" name="Rectangle 39"/>
          <p:cNvSpPr>
            <a:spLocks noGrp="1" noChangeArrowheads="1"/>
          </p:cNvSpPr>
          <p:nvPr>
            <p:ph type="ftr" sz="quarter" idx="12"/>
          </p:nvPr>
        </p:nvSpPr>
        <p:spPr>
          <a:xfrm>
            <a:off x="4038600" y="6324600"/>
            <a:ext cx="2895600" cy="457200"/>
          </a:xfrm>
          <a:prstGeom prst="rect">
            <a:avLst/>
          </a:prstGeom>
          <a:extLst/>
        </p:spPr>
        <p:txBody>
          <a:bodyPr/>
          <a:lstStyle>
            <a:lvl1pPr>
              <a:defRPr sz="900" baseline="0"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pic>
        <p:nvPicPr>
          <p:cNvPr id="67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67400"/>
            <a:ext cx="1371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78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6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88" name="Image 19" descr="logo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Line 8"/>
          <p:cNvSpPr>
            <a:spLocks noChangeShapeType="1"/>
          </p:cNvSpPr>
          <p:nvPr userDrawn="1"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Line 50"/>
          <p:cNvSpPr>
            <a:spLocks noChangeShapeType="1"/>
          </p:cNvSpPr>
          <p:nvPr userDrawn="1"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Line 60"/>
          <p:cNvSpPr>
            <a:spLocks noChangeShapeType="1"/>
          </p:cNvSpPr>
          <p:nvPr userDrawn="1"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Line 61"/>
          <p:cNvSpPr>
            <a:spLocks noChangeShapeType="1"/>
          </p:cNvSpPr>
          <p:nvPr userDrawn="1"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Line 62"/>
          <p:cNvSpPr>
            <a:spLocks noChangeShapeType="1"/>
          </p:cNvSpPr>
          <p:nvPr userDrawn="1"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63"/>
          <p:cNvSpPr>
            <a:spLocks noChangeShapeType="1"/>
          </p:cNvSpPr>
          <p:nvPr userDrawn="1"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64"/>
          <p:cNvSpPr>
            <a:spLocks noChangeShapeType="1"/>
          </p:cNvSpPr>
          <p:nvPr userDrawn="1"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65"/>
          <p:cNvSpPr>
            <a:spLocks noChangeShapeType="1"/>
          </p:cNvSpPr>
          <p:nvPr userDrawn="1"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1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rgbClr val="86B5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86B5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2133600"/>
            <a:ext cx="4724400" cy="1752600"/>
          </a:xfrm>
        </p:spPr>
        <p:txBody>
          <a:bodyPr/>
          <a:lstStyle>
            <a:lvl1pPr>
              <a:defRPr sz="2800" b="0">
                <a:solidFill>
                  <a:srgbClr val="02A7D5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4724400" cy="1219200"/>
          </a:xfrm>
        </p:spPr>
        <p:txBody>
          <a:bodyPr anchor="b"/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24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324600"/>
            <a:ext cx="1676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Rectangle 38"/>
          <p:cNvSpPr>
            <a:spLocks noGrp="1" noChangeArrowheads="1"/>
          </p:cNvSpPr>
          <p:nvPr>
            <p:ph type="dt" sz="half" idx="11"/>
          </p:nvPr>
        </p:nvSpPr>
        <p:spPr>
          <a:xfrm>
            <a:off x="2362200" y="6324600"/>
            <a:ext cx="1524000" cy="457200"/>
          </a:xfrm>
        </p:spPr>
        <p:txBody>
          <a:bodyPr/>
          <a:lstStyle>
            <a:lvl1pPr>
              <a:defRPr>
                <a:solidFill>
                  <a:srgbClr val="433E4F"/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5" name="Rectangle 39"/>
          <p:cNvSpPr>
            <a:spLocks noGrp="1" noChangeArrowheads="1"/>
          </p:cNvSpPr>
          <p:nvPr>
            <p:ph type="ftr" sz="quarter" idx="12"/>
          </p:nvPr>
        </p:nvSpPr>
        <p:spPr>
          <a:xfrm>
            <a:off x="4038600" y="6324600"/>
            <a:ext cx="2895600" cy="457200"/>
          </a:xfrm>
          <a:prstGeom prst="rect">
            <a:avLst/>
          </a:prstGeom>
          <a:extLst/>
        </p:spPr>
        <p:txBody>
          <a:bodyPr/>
          <a:lstStyle>
            <a:lvl1pPr>
              <a:defRPr sz="900" baseline="0"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4445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4648200"/>
            <a:ext cx="5791200" cy="4572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pPr marL="0" eaLnBrk="1" hangingPunct="1">
              <a:lnSpc>
                <a:spcPct val="90000"/>
              </a:lnSpc>
              <a:defRPr/>
            </a:pPr>
            <a:r>
              <a:rPr lang="fr-FR" sz="2200" dirty="0" err="1">
                <a:solidFill>
                  <a:srgbClr val="02A7D5"/>
                </a:solidFill>
                <a:cs typeface="+mn-cs"/>
              </a:rPr>
              <a:t>xxxx@atih.sante.fr</a:t>
            </a:r>
            <a:endParaRPr lang="fr-FR" sz="2200" dirty="0">
              <a:solidFill>
                <a:srgbClr val="02A7D5"/>
              </a:solidFill>
              <a:cs typeface="+mn-cs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62200" y="2218266"/>
            <a:ext cx="4724400" cy="537633"/>
          </a:xfrm>
        </p:spPr>
        <p:txBody>
          <a:bodyPr/>
          <a:lstStyle>
            <a:lvl1pPr algn="l">
              <a:defRPr sz="2200" b="0">
                <a:solidFill>
                  <a:srgbClr val="02A7D5"/>
                </a:solidFill>
              </a:defRPr>
            </a:lvl1pPr>
          </a:lstStyle>
          <a:p>
            <a:pPr lvl="0"/>
            <a:r>
              <a:rPr lang="fr-FR" noProof="0" dirty="0"/>
              <a:t>Merci de votre attention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40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324600"/>
            <a:ext cx="1676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52" name="Rectangle 38"/>
          <p:cNvSpPr>
            <a:spLocks noGrp="1" noChangeArrowheads="1"/>
          </p:cNvSpPr>
          <p:nvPr>
            <p:ph type="dt" sz="half" idx="11"/>
          </p:nvPr>
        </p:nvSpPr>
        <p:spPr>
          <a:xfrm>
            <a:off x="2362200" y="6324600"/>
            <a:ext cx="1524000" cy="457200"/>
          </a:xfrm>
        </p:spPr>
        <p:txBody>
          <a:bodyPr/>
          <a:lstStyle>
            <a:lvl1pPr>
              <a:defRPr>
                <a:solidFill>
                  <a:srgbClr val="433E4F"/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7" name="Rectangle 39"/>
          <p:cNvSpPr>
            <a:spLocks noGrp="1" noChangeArrowheads="1"/>
          </p:cNvSpPr>
          <p:nvPr>
            <p:ph type="ftr" sz="quarter" idx="12"/>
          </p:nvPr>
        </p:nvSpPr>
        <p:spPr>
          <a:xfrm>
            <a:off x="4038600" y="6324600"/>
            <a:ext cx="2895600" cy="457200"/>
          </a:xfrm>
          <a:prstGeom prst="rect">
            <a:avLst/>
          </a:prstGeom>
          <a:extLst/>
        </p:spPr>
        <p:txBody>
          <a:bodyPr/>
          <a:lstStyle>
            <a:lvl1pPr>
              <a:defRPr sz="900" baseline="0"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76" y="2937064"/>
            <a:ext cx="47879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76" y="2937064"/>
            <a:ext cx="47879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72" name="Image 19" descr="logo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Line 8"/>
          <p:cNvSpPr>
            <a:spLocks noChangeShapeType="1"/>
          </p:cNvSpPr>
          <p:nvPr userDrawn="1"/>
        </p:nvSpPr>
        <p:spPr bwMode="auto">
          <a:xfrm>
            <a:off x="2362200" y="1238250"/>
            <a:ext cx="57912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50"/>
          <p:cNvSpPr>
            <a:spLocks noChangeShapeType="1"/>
          </p:cNvSpPr>
          <p:nvPr userDrawn="1"/>
        </p:nvSpPr>
        <p:spPr bwMode="auto">
          <a:xfrm rot="16200000">
            <a:off x="6249194" y="3123406"/>
            <a:ext cx="3810000" cy="1588"/>
          </a:xfrm>
          <a:prstGeom prst="line">
            <a:avLst/>
          </a:prstGeom>
          <a:noFill/>
          <a:ln w="38862">
            <a:solidFill>
              <a:srgbClr val="4E45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60"/>
          <p:cNvSpPr>
            <a:spLocks noChangeShapeType="1"/>
          </p:cNvSpPr>
          <p:nvPr userDrawn="1"/>
        </p:nvSpPr>
        <p:spPr bwMode="auto">
          <a:xfrm>
            <a:off x="152400" y="6629400"/>
            <a:ext cx="8763000" cy="0"/>
          </a:xfrm>
          <a:prstGeom prst="line">
            <a:avLst/>
          </a:prstGeom>
          <a:noFill/>
          <a:ln w="38862">
            <a:solidFill>
              <a:srgbClr val="E478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Line 61"/>
          <p:cNvSpPr>
            <a:spLocks noChangeShapeType="1"/>
          </p:cNvSpPr>
          <p:nvPr userDrawn="1"/>
        </p:nvSpPr>
        <p:spPr bwMode="auto">
          <a:xfrm rot="16200000">
            <a:off x="5695950" y="3429000"/>
            <a:ext cx="6400800" cy="0"/>
          </a:xfrm>
          <a:prstGeom prst="line">
            <a:avLst/>
          </a:prstGeom>
          <a:noFill/>
          <a:ln w="38862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7" name="Line 62"/>
          <p:cNvSpPr>
            <a:spLocks noChangeShapeType="1"/>
          </p:cNvSpPr>
          <p:nvPr userDrawn="1"/>
        </p:nvSpPr>
        <p:spPr bwMode="auto">
          <a:xfrm>
            <a:off x="228600" y="6705600"/>
            <a:ext cx="8763000" cy="0"/>
          </a:xfrm>
          <a:prstGeom prst="line">
            <a:avLst/>
          </a:prstGeom>
          <a:noFill/>
          <a:ln w="38862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63"/>
          <p:cNvSpPr>
            <a:spLocks noChangeShapeType="1"/>
          </p:cNvSpPr>
          <p:nvPr userDrawn="1"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64"/>
          <p:cNvSpPr>
            <a:spLocks noChangeShapeType="1"/>
          </p:cNvSpPr>
          <p:nvPr userDrawn="1"/>
        </p:nvSpPr>
        <p:spPr bwMode="auto">
          <a:xfrm rot="16200000">
            <a:off x="5772150" y="3505200"/>
            <a:ext cx="6400800" cy="0"/>
          </a:xfrm>
          <a:prstGeom prst="line">
            <a:avLst/>
          </a:prstGeom>
          <a:noFill/>
          <a:ln w="38862">
            <a:solidFill>
              <a:srgbClr val="55A9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65"/>
          <p:cNvSpPr>
            <a:spLocks noChangeShapeType="1"/>
          </p:cNvSpPr>
          <p:nvPr userDrawn="1"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2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Line 40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6088" indent="-261938"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27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324600"/>
            <a:ext cx="1676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2" name="Rectangle 38"/>
          <p:cNvSpPr>
            <a:spLocks noGrp="1" noChangeArrowheads="1"/>
          </p:cNvSpPr>
          <p:nvPr>
            <p:ph type="dt" sz="half" idx="11"/>
          </p:nvPr>
        </p:nvSpPr>
        <p:spPr>
          <a:xfrm>
            <a:off x="2362200" y="6324600"/>
            <a:ext cx="1524000" cy="457200"/>
          </a:xfrm>
        </p:spPr>
        <p:txBody>
          <a:bodyPr/>
          <a:lstStyle>
            <a:lvl1pPr>
              <a:defRPr>
                <a:solidFill>
                  <a:srgbClr val="433E4F"/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3" name="Rectangle 39"/>
          <p:cNvSpPr>
            <a:spLocks noGrp="1" noChangeArrowheads="1"/>
          </p:cNvSpPr>
          <p:nvPr>
            <p:ph type="ftr" sz="quarter" idx="12"/>
          </p:nvPr>
        </p:nvSpPr>
        <p:spPr>
          <a:xfrm>
            <a:off x="4038600" y="6324600"/>
            <a:ext cx="2895600" cy="457200"/>
          </a:xfrm>
          <a:prstGeom prst="rect">
            <a:avLst/>
          </a:prstGeom>
          <a:extLst/>
        </p:spPr>
        <p:txBody>
          <a:bodyPr/>
          <a:lstStyle>
            <a:lvl1pPr>
              <a:defRPr sz="900" baseline="0"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pic>
        <p:nvPicPr>
          <p:cNvPr id="30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37" name="Image 19" descr="logo-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Line 65"/>
          <p:cNvSpPr>
            <a:spLocks noChangeShapeType="1"/>
          </p:cNvSpPr>
          <p:nvPr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41" name="Image 19" descr="logo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26"/>
          <p:cNvSpPr>
            <a:spLocks noChangeShapeType="1"/>
          </p:cNvSpPr>
          <p:nvPr userDrawn="1"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Line 63"/>
          <p:cNvSpPr>
            <a:spLocks noChangeShapeType="1"/>
          </p:cNvSpPr>
          <p:nvPr userDrawn="1"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Line 65"/>
          <p:cNvSpPr>
            <a:spLocks noChangeShapeType="1"/>
          </p:cNvSpPr>
          <p:nvPr userDrawn="1"/>
        </p:nvSpPr>
        <p:spPr bwMode="auto">
          <a:xfrm rot="162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096000" cy="992188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762000" y="2133600"/>
            <a:ext cx="7416800" cy="3657600"/>
          </a:xfrm>
        </p:spPr>
        <p:txBody>
          <a:bodyPr/>
          <a:lstStyle>
            <a:lvl1pPr marL="184150" indent="0">
              <a:buFontTx/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324600"/>
            <a:ext cx="1676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dt" sz="half" idx="11"/>
          </p:nvPr>
        </p:nvSpPr>
        <p:spPr>
          <a:xfrm>
            <a:off x="2362200" y="6324600"/>
            <a:ext cx="1524000" cy="457200"/>
          </a:xfrm>
        </p:spPr>
        <p:txBody>
          <a:bodyPr/>
          <a:lstStyle>
            <a:lvl1pPr>
              <a:defRPr>
                <a:solidFill>
                  <a:srgbClr val="433E4F"/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" name="Rectangle 39"/>
          <p:cNvSpPr>
            <a:spLocks noGrp="1" noChangeArrowheads="1"/>
          </p:cNvSpPr>
          <p:nvPr>
            <p:ph type="ftr" sz="quarter" idx="12"/>
          </p:nvPr>
        </p:nvSpPr>
        <p:spPr>
          <a:xfrm>
            <a:off x="4038600" y="6324600"/>
            <a:ext cx="2895600" cy="457200"/>
          </a:xfrm>
          <a:prstGeom prst="rect">
            <a:avLst/>
          </a:prstGeom>
          <a:extLst/>
        </p:spPr>
        <p:txBody>
          <a:bodyPr/>
          <a:lstStyle>
            <a:lvl1pPr>
              <a:defRPr sz="1000" baseline="0"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1821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04800"/>
            <a:ext cx="60960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133600"/>
            <a:ext cx="741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32200" y="648596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aseline="0">
                <a:latin typeface="Arial" pitchFamily="34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9753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aseline="0">
                <a:solidFill>
                  <a:srgbClr val="4E455D"/>
                </a:solidFill>
                <a:latin typeface="Arial Bold" charset="0"/>
              </a:defRPr>
            </a:lvl1pPr>
          </a:lstStyle>
          <a:p>
            <a:pPr>
              <a:defRPr/>
            </a:pPr>
            <a:fld id="{283498F4-4F50-4791-B627-915D9611E3B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 rot="-54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2133600" y="1238250"/>
            <a:ext cx="6324600" cy="1588"/>
          </a:xfrm>
          <a:prstGeom prst="line">
            <a:avLst/>
          </a:prstGeom>
          <a:noFill/>
          <a:ln w="38862">
            <a:solidFill>
              <a:srgbClr val="453B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Image 5" descr="logo-pp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63"/>
          <p:cNvSpPr>
            <a:spLocks noChangeShapeType="1"/>
          </p:cNvSpPr>
          <p:nvPr/>
        </p:nvSpPr>
        <p:spPr bwMode="auto">
          <a:xfrm>
            <a:off x="304800" y="6781800"/>
            <a:ext cx="87630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65"/>
          <p:cNvSpPr>
            <a:spLocks noChangeShapeType="1"/>
          </p:cNvSpPr>
          <p:nvPr/>
        </p:nvSpPr>
        <p:spPr bwMode="auto">
          <a:xfrm rot="-5400000">
            <a:off x="5848350" y="3581400"/>
            <a:ext cx="6400800" cy="0"/>
          </a:xfrm>
          <a:prstGeom prst="line">
            <a:avLst/>
          </a:prstGeom>
          <a:noFill/>
          <a:ln w="38862">
            <a:solidFill>
              <a:srgbClr val="02A7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327725" y="1751794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15" name="Rectangle 39"/>
          <p:cNvSpPr>
            <a:spLocks noGrp="1" noChangeArrowheads="1"/>
          </p:cNvSpPr>
          <p:nvPr>
            <p:ph type="ftr" sz="quarter" idx="3"/>
          </p:nvPr>
        </p:nvSpPr>
        <p:spPr>
          <a:xfrm>
            <a:off x="5707112" y="6485965"/>
            <a:ext cx="2376264" cy="457200"/>
          </a:xfrm>
          <a:prstGeom prst="rect">
            <a:avLst/>
          </a:prstGeom>
          <a:extLst/>
        </p:spPr>
        <p:txBody>
          <a:bodyPr/>
          <a:lstStyle>
            <a:lvl1pPr>
              <a:defRPr lang="fr-FR" sz="900" kern="1200" baseline="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pic>
        <p:nvPicPr>
          <p:cNvPr id="16" name="Image 5" descr="logo-pp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5" descr="logo-pp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5" descr="logo-ppt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73100"/>
            <a:ext cx="13287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E455D"/>
          </a:solidFill>
          <a:latin typeface="Arial Bold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4E455D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4E455D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4E455D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4E455D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E455D"/>
          </a:solidFill>
          <a:latin typeface="Arial 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E455D"/>
          </a:solidFill>
          <a:latin typeface="Arial 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E455D"/>
          </a:solidFill>
          <a:latin typeface="Arial 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E455D"/>
          </a:solidFill>
          <a:latin typeface="Arial Bold" charset="0"/>
          <a:ea typeface="ＭＳ Ｐゴシック" charset="0"/>
        </a:defRPr>
      </a:lvl9pPr>
    </p:titleStyle>
    <p:bodyStyle>
      <a:lvl1pPr marL="342900" indent="-5715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500">
          <a:solidFill>
            <a:srgbClr val="4E455D"/>
          </a:solidFill>
          <a:latin typeface="+mn-lt"/>
          <a:ea typeface="+mn-ea"/>
          <a:cs typeface="ＭＳ Ｐゴシック" charset="0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SzPct val="110000"/>
        <a:buBlip>
          <a:blip r:embed="rId9"/>
        </a:buBlip>
        <a:defRPr sz="2200">
          <a:solidFill>
            <a:srgbClr val="4E455D"/>
          </a:solidFill>
          <a:latin typeface="+mn-lt"/>
          <a:ea typeface="+mn-ea"/>
        </a:defRPr>
      </a:lvl2pPr>
      <a:lvl3pPr marL="1143000" indent="-190500" algn="l" rtl="0" eaLnBrk="1" fontAlgn="base" hangingPunct="1">
        <a:spcBef>
          <a:spcPct val="20000"/>
        </a:spcBef>
        <a:spcAft>
          <a:spcPct val="0"/>
        </a:spcAft>
        <a:buBlip>
          <a:blip r:embed="rId10"/>
        </a:buBlip>
        <a:defRPr>
          <a:solidFill>
            <a:srgbClr val="4E455D"/>
          </a:solidFill>
          <a:latin typeface="+mn-lt"/>
          <a:ea typeface="+mn-ea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500">
          <a:solidFill>
            <a:srgbClr val="4E455D"/>
          </a:solidFill>
          <a:latin typeface="+mn-lt"/>
          <a:ea typeface="+mn-ea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500">
          <a:solidFill>
            <a:srgbClr val="4E455D"/>
          </a:solidFill>
          <a:latin typeface="+mn-lt"/>
          <a:ea typeface="+mn-ea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500">
          <a:solidFill>
            <a:srgbClr val="4E455D"/>
          </a:solidFill>
          <a:latin typeface="+mn-lt"/>
          <a:ea typeface="+mn-ea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500">
          <a:solidFill>
            <a:srgbClr val="4E455D"/>
          </a:solidFill>
          <a:latin typeface="+mn-lt"/>
          <a:ea typeface="+mn-ea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500">
          <a:solidFill>
            <a:srgbClr val="4E455D"/>
          </a:solidFill>
          <a:latin typeface="+mn-lt"/>
          <a:ea typeface="+mn-ea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500">
          <a:solidFill>
            <a:srgbClr val="4E455D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-securise.atih.sante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il.fr/fr/declarer-un-fichie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ih.sante.fr/acces-aux-donnees-pour-les-etablissements-de-sante-les-chercheurs-et-les-institutionnel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570" y="1562522"/>
            <a:ext cx="6172302" cy="1497842"/>
          </a:xfrm>
        </p:spPr>
        <p:txBody>
          <a:bodyPr/>
          <a:lstStyle/>
          <a:p>
            <a:r>
              <a:rPr lang="fr-FR" dirty="0">
                <a:solidFill>
                  <a:srgbClr val="0095CB"/>
                </a:solidFill>
              </a:rPr>
              <a:t>Dispositif d’accès aux données PMSI: la plateforme d’accès sécurisé aux données hospitalières </a:t>
            </a:r>
            <a:endParaRPr lang="fr-FR" b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62200" y="4211233"/>
            <a:ext cx="4907280" cy="1219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fr-FR" dirty="0">
                <a:solidFill>
                  <a:schemeClr val="tx1"/>
                </a:solidFill>
              </a:rPr>
              <a:t>Session d’information aux établissements de santé </a:t>
            </a:r>
          </a:p>
          <a:p>
            <a:pPr>
              <a:lnSpc>
                <a:spcPct val="80000"/>
              </a:lnSpc>
              <a:defRPr/>
            </a:pPr>
            <a:r>
              <a:rPr lang="fr-FR" b="0" dirty="0">
                <a:solidFill>
                  <a:schemeClr val="tx1"/>
                </a:solidFill>
              </a:rPr>
              <a:t>13 septembre 2019</a:t>
            </a:r>
          </a:p>
          <a:p>
            <a:pPr>
              <a:lnSpc>
                <a:spcPct val="80000"/>
              </a:lnSpc>
              <a:defRPr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fr-FR" dirty="0">
                <a:solidFill>
                  <a:schemeClr val="accent2"/>
                </a:solidFill>
              </a:rPr>
              <a:t>Françoise Bourgoin et Sandra Steunou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69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rôles dédiés au sein des établissements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1069" y="2101772"/>
            <a:ext cx="8723233" cy="3657600"/>
          </a:xfrm>
        </p:spPr>
        <p:txBody>
          <a:bodyPr/>
          <a:lstStyle/>
          <a:p>
            <a:r>
              <a:rPr lang="fr-FR" dirty="0"/>
              <a:t>Un référent PMSI par établissement :</a:t>
            </a:r>
          </a:p>
          <a:p>
            <a:pPr lvl="1"/>
            <a:r>
              <a:rPr lang="fr-FR" dirty="0"/>
              <a:t>Relais entre l’organisme et l’ATIH pour la gestion des comptes utilisateur</a:t>
            </a:r>
          </a:p>
          <a:p>
            <a:pPr lvl="1"/>
            <a:r>
              <a:rPr lang="fr-FR" dirty="0"/>
              <a:t>Responsable de la gestion des comptes, des espaces communs de stockage et de la distribution des jetons de connexion (« </a:t>
            </a:r>
            <a:r>
              <a:rPr lang="fr-FR" dirty="0" err="1"/>
              <a:t>token</a:t>
            </a:r>
            <a:r>
              <a:rPr lang="fr-FR" dirty="0"/>
              <a:t> ») à tous les utilisateurs de son établissement</a:t>
            </a:r>
          </a:p>
          <a:p>
            <a:r>
              <a:rPr lang="fr-FR" dirty="0"/>
              <a:t>Un suppléant du référent</a:t>
            </a:r>
          </a:p>
          <a:p>
            <a:r>
              <a:rPr lang="fr-FR" dirty="0"/>
              <a:t>Des utilisateurs dont le nombre est défini par l’établissement en fonction de ses besoins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66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543392" cy="992188"/>
          </a:xfrm>
        </p:spPr>
        <p:txBody>
          <a:bodyPr/>
          <a:lstStyle/>
          <a:p>
            <a:r>
              <a:rPr lang="fr-FR" dirty="0"/>
              <a:t>Plateforme ATIH: Modalités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445" y="1669312"/>
            <a:ext cx="8659858" cy="3657600"/>
          </a:xfrm>
        </p:spPr>
        <p:txBody>
          <a:bodyPr/>
          <a:lstStyle/>
          <a:p>
            <a:r>
              <a:rPr lang="fr-FR" sz="2400" dirty="0"/>
              <a:t>Un accès </a:t>
            </a:r>
            <a:r>
              <a:rPr lang="fr-FR" sz="2400" b="1" dirty="0"/>
              <a:t>gratuit</a:t>
            </a:r>
            <a:r>
              <a:rPr lang="fr-FR" sz="2400" dirty="0"/>
              <a:t> centralisé sécurisé à un serveur géré par l’ATIH</a:t>
            </a:r>
          </a:p>
          <a:p>
            <a:r>
              <a:rPr lang="fr-FR" sz="2400" dirty="0"/>
              <a:t>Une connexion à un bureau à distance disposant :</a:t>
            </a:r>
          </a:p>
          <a:p>
            <a:pPr lvl="1"/>
            <a:r>
              <a:rPr lang="fr-FR" sz="2000" dirty="0"/>
              <a:t>Logiciel SAS Enterprise Guide </a:t>
            </a:r>
          </a:p>
          <a:p>
            <a:pPr lvl="1"/>
            <a:r>
              <a:rPr lang="fr-FR" sz="2000" dirty="0"/>
              <a:t>Logiciel R Studio server sur demande</a:t>
            </a:r>
          </a:p>
          <a:p>
            <a:pPr lvl="1"/>
            <a:r>
              <a:rPr lang="fr-FR" sz="2000" dirty="0"/>
              <a:t>Explorateur de fichiers</a:t>
            </a:r>
          </a:p>
          <a:p>
            <a:pPr lvl="1"/>
            <a:r>
              <a:rPr lang="fr-FR" sz="2000" dirty="0"/>
              <a:t>Pack Office (</a:t>
            </a:r>
            <a:r>
              <a:rPr lang="fr-FR" sz="2000" i="1" dirty="0"/>
              <a:t>Excel</a:t>
            </a:r>
            <a:r>
              <a:rPr lang="fr-FR" sz="2000" dirty="0"/>
              <a:t>, </a:t>
            </a:r>
            <a:r>
              <a:rPr lang="fr-FR" sz="2000" i="1" dirty="0"/>
              <a:t>Word</a:t>
            </a:r>
            <a:r>
              <a:rPr lang="fr-FR" sz="2000" dirty="0"/>
              <a:t> et </a:t>
            </a:r>
            <a:r>
              <a:rPr lang="fr-FR" sz="2000" i="1" dirty="0"/>
              <a:t>PowerPoint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Editeur de texte (Notepad++), de PDF.</a:t>
            </a:r>
          </a:p>
          <a:p>
            <a:r>
              <a:rPr lang="fr-FR" sz="2400" dirty="0"/>
              <a:t>Une traçabilité des accès et traitements réalisés (système d’audit SAS et logiciel </a:t>
            </a:r>
            <a:r>
              <a:rPr lang="fr-FR" sz="2400" dirty="0" err="1"/>
              <a:t>ObserveIT</a:t>
            </a:r>
            <a:r>
              <a:rPr lang="fr-FR" sz="2400" dirty="0"/>
              <a:t>)</a:t>
            </a:r>
          </a:p>
          <a:p>
            <a:r>
              <a:rPr lang="fr-FR" sz="2400" dirty="0"/>
              <a:t>Un système d’authentification forte via un jeton (« </a:t>
            </a:r>
            <a:r>
              <a:rPr lang="fr-FR" sz="2400" dirty="0" err="1"/>
              <a:t>token</a:t>
            </a:r>
            <a:r>
              <a:rPr lang="fr-FR" sz="2400" dirty="0"/>
              <a:t> ») personnel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21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2321" y="2183254"/>
            <a:ext cx="8265110" cy="3657600"/>
          </a:xfrm>
        </p:spPr>
        <p:txBody>
          <a:bodyPr/>
          <a:lstStyle/>
          <a:p>
            <a:r>
              <a:rPr lang="fr-FR" dirty="0"/>
              <a:t>Un logiciel d’interrogation des données : SAS Enterprise Guide (SEG)</a:t>
            </a:r>
          </a:p>
          <a:p>
            <a:r>
              <a:rPr lang="fr-FR" dirty="0"/>
              <a:t>Des bases de données structurées et indexées</a:t>
            </a:r>
          </a:p>
          <a:p>
            <a:r>
              <a:rPr lang="fr-FR" dirty="0"/>
              <a:t>Un travail sur un espace dédié sur le serveur</a:t>
            </a:r>
          </a:p>
          <a:p>
            <a:r>
              <a:rPr lang="fr-FR" dirty="0"/>
              <a:t>Sessions accessibles 24h/24, 6j/7</a:t>
            </a:r>
          </a:p>
          <a:p>
            <a:r>
              <a:rPr lang="fr-FR" dirty="0"/>
              <a:t>Possibilité d’imports et d’exports depuis et vers son poste local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00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846902" cy="992188"/>
          </a:xfrm>
        </p:spPr>
        <p:txBody>
          <a:bodyPr/>
          <a:lstStyle/>
          <a:p>
            <a:r>
              <a:rPr lang="fr-FR" dirty="0"/>
              <a:t>Les espaces de travail de la plateforme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1999" y="1911650"/>
            <a:ext cx="8142303" cy="3657600"/>
          </a:xfrm>
        </p:spPr>
        <p:txBody>
          <a:bodyPr/>
          <a:lstStyle/>
          <a:p>
            <a:r>
              <a:rPr lang="fr-FR" dirty="0"/>
              <a:t>Un espace personnel (utilisateur)</a:t>
            </a:r>
          </a:p>
          <a:p>
            <a:pPr lvl="1"/>
            <a:r>
              <a:rPr lang="fr-FR" dirty="0"/>
              <a:t>100 Mo</a:t>
            </a:r>
          </a:p>
          <a:p>
            <a:r>
              <a:rPr lang="fr-FR" dirty="0"/>
              <a:t>Un espace commun pour l’établissement</a:t>
            </a:r>
          </a:p>
          <a:p>
            <a:pPr lvl="1"/>
            <a:r>
              <a:rPr lang="fr-FR" dirty="0"/>
              <a:t>300 Go</a:t>
            </a:r>
          </a:p>
          <a:p>
            <a:pPr lvl="1"/>
            <a:r>
              <a:rPr lang="fr-FR" dirty="0"/>
              <a:t>Modulable selon les besoins</a:t>
            </a:r>
          </a:p>
          <a:p>
            <a:r>
              <a:rPr lang="fr-FR" dirty="0"/>
              <a:t>Un espace de documentation </a:t>
            </a:r>
          </a:p>
          <a:p>
            <a:pPr lvl="1"/>
            <a:r>
              <a:rPr lang="fr-FR" dirty="0"/>
              <a:t>Géré par l’ATIH</a:t>
            </a:r>
          </a:p>
          <a:p>
            <a:pPr lvl="1"/>
            <a:r>
              <a:rPr lang="fr-FR" dirty="0"/>
              <a:t>Accessible en lecture</a:t>
            </a:r>
          </a:p>
          <a:p>
            <a:pPr lvl="1"/>
            <a:r>
              <a:rPr lang="fr-FR" dirty="0"/>
              <a:t>Mis à jour régulièrement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94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2"/>
                </a:solidFill>
                <a:latin typeface="Arial Bold" charset="0"/>
              </a:rPr>
              <a:t>Le dispositif</a:t>
            </a:r>
            <a:endParaRPr lang="fr-FR" b="0" dirty="0">
              <a:solidFill>
                <a:schemeClr val="bg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62200" y="3278863"/>
            <a:ext cx="47244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b="1" dirty="0"/>
              <a:t>Connexion sécurisée avec le jeton (</a:t>
            </a:r>
            <a:r>
              <a:rPr lang="fr-FR" b="1" i="1" dirty="0" err="1"/>
              <a:t>Token</a:t>
            </a:r>
            <a:r>
              <a:rPr lang="fr-FR" b="1" i="1" dirty="0"/>
              <a:t>)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1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/>
              <a:t>Token</a:t>
            </a:r>
            <a:r>
              <a:rPr lang="fr-FR" dirty="0"/>
              <a:t> : jeton d’accès sécurisé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1999" y="2604134"/>
            <a:ext cx="8142303" cy="3657600"/>
          </a:xfrm>
        </p:spPr>
        <p:txBody>
          <a:bodyPr/>
          <a:lstStyle/>
          <a:p>
            <a:r>
              <a:rPr lang="fr-FR" dirty="0"/>
              <a:t>Un </a:t>
            </a:r>
            <a:r>
              <a:rPr lang="fr-FR" i="1" dirty="0" err="1"/>
              <a:t>Token</a:t>
            </a:r>
            <a:r>
              <a:rPr lang="fr-FR" dirty="0"/>
              <a:t> est nominatif ⇒ identifiable avec un numéro de série et une date de validité</a:t>
            </a:r>
          </a:p>
          <a:p>
            <a:r>
              <a:rPr lang="fr-FR" dirty="0"/>
              <a:t>La connexion se compose de 2 niveaux d’authentification: </a:t>
            </a:r>
          </a:p>
          <a:p>
            <a:pPr lvl="1"/>
            <a:r>
              <a:rPr lang="fr-FR" dirty="0"/>
              <a:t>Un identifiant de connexion : Exemple </a:t>
            </a:r>
            <a:r>
              <a:rPr lang="fr-FR" dirty="0">
                <a:solidFill>
                  <a:srgbClr val="00A6D5"/>
                </a:solidFill>
              </a:rPr>
              <a:t>djupont-1234</a:t>
            </a:r>
          </a:p>
          <a:p>
            <a:pPr lvl="1"/>
            <a:r>
              <a:rPr lang="fr-FR" dirty="0"/>
              <a:t>Un mot de passe Windows (à changer dès la 1</a:t>
            </a:r>
            <a:r>
              <a:rPr lang="fr-FR" baseline="30000" dirty="0"/>
              <a:t>e</a:t>
            </a:r>
            <a:r>
              <a:rPr lang="fr-FR" dirty="0"/>
              <a:t> connexion)</a:t>
            </a:r>
          </a:p>
          <a:p>
            <a:pPr lvl="1"/>
            <a:r>
              <a:rPr lang="fr-FR" dirty="0"/>
              <a:t>Un code de </a:t>
            </a:r>
            <a:r>
              <a:rPr lang="fr-FR" i="1" dirty="0" err="1"/>
              <a:t>Token</a:t>
            </a:r>
            <a:r>
              <a:rPr lang="fr-FR" dirty="0"/>
              <a:t> (combinaison aléatoire affichée sur le jeton, valable 1 minute)</a:t>
            </a:r>
          </a:p>
          <a:p>
            <a:pPr marL="476250" lvl="1" indent="0">
              <a:buNone/>
            </a:pPr>
            <a:r>
              <a:rPr lang="fr-FR" sz="1600" i="1" dirty="0"/>
              <a:t>	NB : ne pas se connecter avec moins de 2 barres sur la jauge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5" name="Imag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611" y="1354588"/>
            <a:ext cx="25193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54588"/>
            <a:ext cx="33655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ccolade ouvrante 6"/>
          <p:cNvSpPr/>
          <p:nvPr/>
        </p:nvSpPr>
        <p:spPr bwMode="auto">
          <a:xfrm>
            <a:off x="1122629" y="4291344"/>
            <a:ext cx="316871" cy="769544"/>
          </a:xfrm>
          <a:prstGeom prst="leftBrace">
            <a:avLst/>
          </a:prstGeom>
          <a:noFill/>
          <a:ln w="9525" cap="flat" cmpd="sng" algn="ctr">
            <a:solidFill>
              <a:srgbClr val="70B22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3083" y="4535786"/>
            <a:ext cx="137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aseline="0" dirty="0"/>
              <a:t>1</a:t>
            </a:r>
            <a:r>
              <a:rPr lang="fr-FR" sz="1200" baseline="30000" dirty="0"/>
              <a:t>er</a:t>
            </a:r>
            <a:r>
              <a:rPr lang="fr-FR" sz="1200" baseline="0" dirty="0"/>
              <a:t>  niveau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5512" y="5496835"/>
            <a:ext cx="137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aseline="0" dirty="0"/>
              <a:t>2</a:t>
            </a:r>
            <a:r>
              <a:rPr lang="fr-FR" sz="1200" baseline="30000" dirty="0"/>
              <a:t>ème</a:t>
            </a:r>
            <a:r>
              <a:rPr lang="fr-FR" sz="1200" baseline="0" dirty="0"/>
              <a:t>  niveau </a:t>
            </a:r>
          </a:p>
        </p:txBody>
      </p:sp>
    </p:spTree>
    <p:extLst>
      <p:ext uri="{BB962C8B-B14F-4D97-AF65-F5344CB8AC3E}">
        <p14:creationId xmlns:p14="http://schemas.microsoft.com/office/powerpoint/2010/main" val="272485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connexion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9423" y="1491343"/>
            <a:ext cx="778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baseline="0" dirty="0">
                <a:latin typeface="+mn-lt"/>
              </a:rPr>
              <a:t>	</a:t>
            </a:r>
            <a:r>
              <a:rPr lang="fr-FR" i="1" baseline="0" dirty="0">
                <a:latin typeface="+mn-lt"/>
                <a:hlinkClick r:id="rId3"/>
              </a:rPr>
              <a:t>https://acces-securise.atih.sante.fr</a:t>
            </a:r>
            <a:endParaRPr lang="fr-FR" i="1" baseline="0" dirty="0">
              <a:latin typeface="+mn-lt"/>
            </a:endParaRPr>
          </a:p>
          <a:p>
            <a:r>
              <a:rPr lang="fr-FR" sz="1800" baseline="0" dirty="0">
                <a:latin typeface="+mn-lt"/>
              </a:rPr>
              <a:t>Voici la page d’authentification</a:t>
            </a:r>
            <a:r>
              <a:rPr lang="fr-FR" baseline="0" dirty="0">
                <a:latin typeface="+mn-lt"/>
              </a:rPr>
              <a:t>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BEE7B1-C4FF-4008-A86E-EFFF5FB18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98"/>
          <a:stretch/>
        </p:blipFill>
        <p:spPr>
          <a:xfrm>
            <a:off x="0" y="2304059"/>
            <a:ext cx="9144000" cy="44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2"/>
                </a:solidFill>
                <a:latin typeface="Arial Bold" charset="0"/>
              </a:rPr>
              <a:t>Le dispositif</a:t>
            </a:r>
            <a:endParaRPr lang="fr-FR" b="0" dirty="0">
              <a:solidFill>
                <a:schemeClr val="bg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62200" y="3021217"/>
            <a:ext cx="47244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b="1" dirty="0"/>
              <a:t>Accompagnement des utilisateurs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97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Accompagnement des utilisateurs des établissements de santé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18617" y="2209329"/>
            <a:ext cx="7790909" cy="4315296"/>
          </a:xfrm>
        </p:spPr>
        <p:txBody>
          <a:bodyPr/>
          <a:lstStyle/>
          <a:p>
            <a:r>
              <a:rPr lang="fr-FR" dirty="0"/>
              <a:t>3 sessions d’information organisées en 2016 pour les ARS</a:t>
            </a:r>
          </a:p>
          <a:p>
            <a:r>
              <a:rPr lang="fr-FR" dirty="0"/>
              <a:t>10 sessions de formation à SEG ont été mises en place pour les établissements fin 2016 (une centaine de personnes ont été formées)</a:t>
            </a:r>
          </a:p>
          <a:p>
            <a:r>
              <a:rPr lang="fr-FR" dirty="0"/>
              <a:t>Mise en ligne de tutoriels, reprenant le contenu des formations</a:t>
            </a:r>
          </a:p>
          <a:p>
            <a:r>
              <a:rPr lang="fr-FR" dirty="0"/>
              <a:t>Poursuite des formations par l’EHESP</a:t>
            </a:r>
          </a:p>
        </p:txBody>
      </p:sp>
    </p:spTree>
    <p:extLst>
      <p:ext uri="{BB962C8B-B14F-4D97-AF65-F5344CB8AC3E}">
        <p14:creationId xmlns:p14="http://schemas.microsoft.com/office/powerpoint/2010/main" val="112824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d’utilisateurs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Aujourd’hui 666 utilisateurs sont connectés</a:t>
            </a:r>
          </a:p>
          <a:p>
            <a:pPr>
              <a:buNone/>
            </a:pPr>
            <a:r>
              <a:rPr lang="fr-FR" dirty="0"/>
              <a:t>Dont:</a:t>
            </a:r>
          </a:p>
          <a:p>
            <a:pPr lvl="1"/>
            <a:r>
              <a:rPr lang="fr-FR" dirty="0"/>
              <a:t>402 dans 148 établissements de santé</a:t>
            </a:r>
          </a:p>
          <a:p>
            <a:pPr lvl="1"/>
            <a:r>
              <a:rPr lang="fr-FR" dirty="0"/>
              <a:t>93 dans les ARS</a:t>
            </a:r>
          </a:p>
          <a:p>
            <a:pPr lvl="1"/>
            <a:r>
              <a:rPr lang="fr-FR" dirty="0"/>
              <a:t>37 au ministère (DGOS + DREES)</a:t>
            </a:r>
          </a:p>
          <a:p>
            <a:pPr lvl="1"/>
            <a:r>
              <a:rPr lang="fr-FR" dirty="0"/>
              <a:t>15 dans les fédérations hospitalières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3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5C912-CDB7-476C-91DE-7FC91F9B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la conférence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6B23F-B02A-41A1-A2A0-9281E665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1432214"/>
            <a:ext cx="7416800" cy="3657600"/>
          </a:xfrm>
        </p:spPr>
        <p:txBody>
          <a:bodyPr/>
          <a:lstStyle/>
          <a:p>
            <a:r>
              <a:rPr lang="fr-FR" sz="1800" dirty="0"/>
              <a:t>Vous pourrez voir l’écran et entendre les animateurs (connexion à l’audio obligatoire au 01 70 91 86 46 ou directement via votre ordinateur)</a:t>
            </a:r>
          </a:p>
          <a:p>
            <a:pPr marL="184150" indent="0">
              <a:buNone/>
            </a:pPr>
            <a:endParaRPr lang="fr-FR" sz="500" dirty="0"/>
          </a:p>
          <a:p>
            <a:r>
              <a:rPr lang="fr-FR" sz="1800" b="1" dirty="0"/>
              <a:t>Vous ne pourrez pas parler </a:t>
            </a:r>
            <a:r>
              <a:rPr lang="fr-FR" sz="1800" dirty="0"/>
              <a:t>(microphones désactivés) mais</a:t>
            </a:r>
            <a:r>
              <a:rPr lang="fr-FR" sz="1800" b="1" dirty="0"/>
              <a:t> </a:t>
            </a:r>
            <a:r>
              <a:rPr lang="fr-FR" sz="1800" dirty="0"/>
              <a:t>vous pourrez poser vos questions par écrit via </a:t>
            </a:r>
            <a:r>
              <a:rPr lang="fr-FR" sz="1800" b="1" dirty="0">
                <a:solidFill>
                  <a:schemeClr val="bg2"/>
                </a:solidFill>
              </a:rPr>
              <a:t>le module questions/réponses (Q&amp;R)</a:t>
            </a:r>
            <a:r>
              <a:rPr lang="fr-FR" sz="1800" dirty="0"/>
              <a:t> (en haut à droite de l’écran)</a:t>
            </a:r>
          </a:p>
          <a:p>
            <a:pPr marL="476250" lvl="1" indent="0">
              <a:buNone/>
            </a:pPr>
            <a:endParaRPr lang="fr-FR" sz="1800" dirty="0"/>
          </a:p>
          <a:p>
            <a:pPr lvl="1"/>
            <a:r>
              <a:rPr lang="fr-FR" sz="1800" dirty="0"/>
              <a:t>Pour y accéder, cliquez sur la flèche afin d’afficher, en bas à droite de l’écran, la boite de dialogue vous permettant d’envoyer vos messages à  « L’organisateur et l’animateur » </a:t>
            </a:r>
          </a:p>
          <a:p>
            <a:pPr marL="476250" lvl="1" indent="0">
              <a:buNone/>
            </a:pPr>
            <a:endParaRPr lang="fr-FR" sz="1800" dirty="0"/>
          </a:p>
          <a:p>
            <a:pPr lvl="1"/>
            <a:endParaRPr lang="fr-FR" sz="1800" dirty="0"/>
          </a:p>
          <a:p>
            <a:pPr marL="476250" lvl="1" indent="0">
              <a:buNone/>
            </a:pPr>
            <a:endParaRPr lang="fr-FR" sz="1800" dirty="0"/>
          </a:p>
          <a:p>
            <a:pPr marL="476250" lvl="1" indent="0">
              <a:buNone/>
            </a:pPr>
            <a:endParaRPr lang="fr-FR" sz="1800" dirty="0"/>
          </a:p>
          <a:p>
            <a:pPr marL="476250" lvl="1" indent="0">
              <a:buNone/>
            </a:pPr>
            <a:endParaRPr lang="fr-FR" sz="500" dirty="0"/>
          </a:p>
          <a:p>
            <a:pPr marL="184150" indent="0">
              <a:buNone/>
            </a:pPr>
            <a:endParaRPr lang="fr-FR" sz="500" dirty="0"/>
          </a:p>
          <a:p>
            <a:pPr marL="184150" indent="0">
              <a:buNone/>
            </a:pPr>
            <a:endParaRPr lang="fr-FR" sz="500" dirty="0"/>
          </a:p>
          <a:p>
            <a:pPr marL="184150" indent="0">
              <a:buNone/>
            </a:pPr>
            <a:endParaRPr lang="fr-FR" sz="500" dirty="0"/>
          </a:p>
          <a:p>
            <a:pPr marL="184150" indent="0">
              <a:buNone/>
            </a:pPr>
            <a:endParaRPr lang="fr-FR" sz="500" dirty="0"/>
          </a:p>
          <a:p>
            <a:r>
              <a:rPr lang="fr-FR" sz="1800" dirty="0"/>
              <a:t>Cette web conférence n’est pas enregistrée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B7816E-80F2-43FE-945E-3065598E3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302319-80CE-4227-8E32-06DF0DF746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1360" y="3285403"/>
            <a:ext cx="4029075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B4EC7C-27AD-45B7-95EB-05CDDD1EB8EC}"/>
              </a:ext>
            </a:extLst>
          </p:cNvPr>
          <p:cNvPicPr/>
          <p:nvPr/>
        </p:nvPicPr>
        <p:blipFill rotWithShape="1">
          <a:blip r:embed="rId3"/>
          <a:srcRect b="86935"/>
          <a:stretch/>
        </p:blipFill>
        <p:spPr bwMode="auto">
          <a:xfrm>
            <a:off x="3495675" y="4654261"/>
            <a:ext cx="3514725" cy="771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33CFD4F-75AE-4A94-9518-BBACF3E2B4C0}"/>
              </a:ext>
            </a:extLst>
          </p:cNvPr>
          <p:cNvSpPr/>
          <p:nvPr/>
        </p:nvSpPr>
        <p:spPr>
          <a:xfrm>
            <a:off x="3324220" y="3285403"/>
            <a:ext cx="209550" cy="3524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C6CA605-F4DC-4E8D-A177-E218D01DDEE5}"/>
              </a:ext>
            </a:extLst>
          </p:cNvPr>
          <p:cNvSpPr/>
          <p:nvPr/>
        </p:nvSpPr>
        <p:spPr>
          <a:xfrm>
            <a:off x="3490900" y="4667250"/>
            <a:ext cx="209550" cy="3524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4DA9EC-AF81-4AC7-A468-06A32FD52C76}"/>
              </a:ext>
            </a:extLst>
          </p:cNvPr>
          <p:cNvPicPr/>
          <p:nvPr/>
        </p:nvPicPr>
        <p:blipFill rotWithShape="1">
          <a:blip r:embed="rId4"/>
          <a:srcRect t="18969" b="24442"/>
          <a:stretch/>
        </p:blipFill>
        <p:spPr>
          <a:xfrm>
            <a:off x="3463925" y="5387396"/>
            <a:ext cx="3486150" cy="69532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330C0E62-79E6-4792-B442-120DBF2E8703}"/>
              </a:ext>
            </a:extLst>
          </p:cNvPr>
          <p:cNvSpPr/>
          <p:nvPr/>
        </p:nvSpPr>
        <p:spPr>
          <a:xfrm>
            <a:off x="5276850" y="3623974"/>
            <a:ext cx="685799" cy="3524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837C97CB-37C1-4ACB-9F2B-C798E64A6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652BABA-3F98-4625-BF7D-A01535555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E8142-628F-44A7-95EC-3285FABBF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98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87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Bureau d’accueil de la plateforme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62CC61-8998-401B-96BF-A66EBCF0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872"/>
            <a:ext cx="9144000" cy="37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1787" y="2210415"/>
            <a:ext cx="8586288" cy="3900674"/>
          </a:xfrm>
        </p:spPr>
        <p:txBody>
          <a:bodyPr/>
          <a:lstStyle/>
          <a:p>
            <a:pPr marL="536575" indent="-352425"/>
            <a:r>
              <a:rPr lang="fr-FR" dirty="0"/>
              <a:t>Installation préconisée du composant CITRIX    </a:t>
            </a:r>
            <a:r>
              <a:rPr lang="fr-FR" dirty="0" err="1"/>
              <a:t>Receiver</a:t>
            </a:r>
            <a:r>
              <a:rPr lang="fr-FR" dirty="0"/>
              <a:t> : meilleure fluidité d’utilisation</a:t>
            </a:r>
          </a:p>
          <a:p>
            <a:pPr marL="184150" indent="0">
              <a:buNone/>
            </a:pPr>
            <a:endParaRPr lang="fr-FR" dirty="0"/>
          </a:p>
          <a:p>
            <a:pPr marL="536575" indent="-352425"/>
            <a:r>
              <a:rPr lang="fr-FR" dirty="0"/>
              <a:t>Utilisation possible avec un grand nombre de navigateurs récents (Internet Explorer 9+, Chrome, Firefox, </a:t>
            </a:r>
            <a:r>
              <a:rPr lang="fr-FR" dirty="0" err="1"/>
              <a:t>Edge</a:t>
            </a:r>
            <a:r>
              <a:rPr lang="fr-FR" dirty="0"/>
              <a:t>, Safari…)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61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2"/>
                </a:solidFill>
                <a:latin typeface="Arial Bold" charset="0"/>
              </a:rPr>
              <a:t>Le dispositif</a:t>
            </a:r>
            <a:endParaRPr lang="fr-FR" b="0" dirty="0">
              <a:solidFill>
                <a:schemeClr val="bg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62200" y="3009900"/>
            <a:ext cx="47244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b="1" dirty="0"/>
              <a:t>Données </a:t>
            </a:r>
            <a:r>
              <a:rPr lang="fr-FR" dirty="0"/>
              <a:t>mises à disposition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30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Tables mises à disposition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962" y="2134732"/>
            <a:ext cx="8523838" cy="3657600"/>
          </a:xfrm>
        </p:spPr>
        <p:txBody>
          <a:bodyPr/>
          <a:lstStyle/>
          <a:p>
            <a:pPr marL="184150" indent="0">
              <a:buNone/>
            </a:pPr>
            <a:r>
              <a:rPr lang="fr-FR" sz="2400" dirty="0"/>
              <a:t>À partir de juillet 2018: en cas de conformité à la MR005:</a:t>
            </a:r>
          </a:p>
          <a:p>
            <a:r>
              <a:rPr lang="fr-FR" sz="2400" dirty="0"/>
              <a:t>Accès aux bases nationales des 4 champs du PMSI </a:t>
            </a:r>
            <a:r>
              <a:rPr lang="fr-FR" sz="1500" dirty="0"/>
              <a:t>(résumés anonymes, </a:t>
            </a:r>
            <a:r>
              <a:rPr lang="fr-FR" sz="1500" dirty="0" err="1"/>
              <a:t>FichSup</a:t>
            </a:r>
            <a:r>
              <a:rPr lang="fr-FR" sz="1500" dirty="0"/>
              <a:t>, </a:t>
            </a:r>
            <a:r>
              <a:rPr lang="fr-FR" sz="1500" dirty="0" err="1"/>
              <a:t>FichComp</a:t>
            </a:r>
            <a:r>
              <a:rPr lang="fr-FR" sz="1500" dirty="0"/>
              <a:t>)</a:t>
            </a:r>
          </a:p>
          <a:p>
            <a:pPr lvl="1"/>
            <a:r>
              <a:rPr lang="fr-FR" sz="1800" dirty="0"/>
              <a:t>MCO-SSR-HAD-PSY depuis 2009 jusqu’à la dernière année scellée (2017) et accès aux données de l’année en cours (MAJ hebdomadaires)</a:t>
            </a:r>
          </a:p>
          <a:p>
            <a:pPr marL="476250" lvl="1" indent="0">
              <a:buNone/>
            </a:pPr>
            <a:endParaRPr lang="fr-FR" sz="500" dirty="0"/>
          </a:p>
          <a:p>
            <a:r>
              <a:rPr lang="fr-FR" sz="2400" dirty="0"/>
              <a:t>Accès au(x) fichier(s) ANO correspondants, données nationales</a:t>
            </a:r>
          </a:p>
          <a:p>
            <a:pPr marL="184150" indent="0">
              <a:buNone/>
            </a:pPr>
            <a:endParaRPr lang="fr-FR" sz="500" dirty="0"/>
          </a:p>
          <a:p>
            <a:r>
              <a:rPr lang="fr-FR" sz="2400" dirty="0"/>
              <a:t>Accès aux données des RPU, années 2016, 2017 et 2018</a:t>
            </a:r>
          </a:p>
          <a:p>
            <a:pPr marL="184150" indent="0">
              <a:buNone/>
            </a:pPr>
            <a:endParaRPr lang="fr-FR" sz="2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53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Tables mises à disposition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1" y="2102131"/>
            <a:ext cx="8561788" cy="4315296"/>
          </a:xfrm>
        </p:spPr>
        <p:txBody>
          <a:bodyPr/>
          <a:lstStyle/>
          <a:p>
            <a:pPr lvl="1"/>
            <a:r>
              <a:rPr lang="fr-FR" dirty="0"/>
              <a:t>Bases de données « brutes » : restitution de l’ensemble des données sous forme de tables exploitables par SAS</a:t>
            </a:r>
          </a:p>
          <a:p>
            <a:pPr lvl="1"/>
            <a:r>
              <a:rPr lang="fr-FR" dirty="0"/>
              <a:t>Tables construites par l’ATIH : </a:t>
            </a:r>
          </a:p>
          <a:p>
            <a:pPr lvl="2"/>
            <a:r>
              <a:rPr lang="fr-FR" dirty="0"/>
              <a:t>Valorisation</a:t>
            </a:r>
          </a:p>
          <a:p>
            <a:pPr lvl="2"/>
            <a:r>
              <a:rPr lang="fr-FR" dirty="0"/>
              <a:t>Finess géographique du RUM du DP</a:t>
            </a:r>
          </a:p>
          <a:p>
            <a:pPr lvl="2"/>
            <a:r>
              <a:rPr lang="fr-FR" dirty="0"/>
              <a:t>Résultats de l’algorithme cancer en MCO et en SSR</a:t>
            </a:r>
          </a:p>
          <a:p>
            <a:pPr lvl="2"/>
            <a:r>
              <a:rPr lang="fr-FR" dirty="0"/>
              <a:t>Etc…</a:t>
            </a:r>
          </a:p>
          <a:p>
            <a:pPr lvl="1"/>
            <a:r>
              <a:rPr lang="fr-FR" dirty="0"/>
              <a:t>La SAE (statistique et administrative)</a:t>
            </a:r>
          </a:p>
          <a:p>
            <a:pPr lvl="1"/>
            <a:r>
              <a:rPr lang="fr-FR" dirty="0"/>
              <a:t>Référentiels communs (nomenclatures PMSI, </a:t>
            </a:r>
            <a:r>
              <a:rPr lang="fr-FR" dirty="0" err="1"/>
              <a:t>Finess</a:t>
            </a:r>
            <a:r>
              <a:rPr lang="fr-FR" dirty="0"/>
              <a:t>, correspondances géographiques,…)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59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L’espace documentation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97" b="87723"/>
          <a:stretch/>
        </p:blipFill>
        <p:spPr bwMode="auto">
          <a:xfrm>
            <a:off x="5703610" y="2035118"/>
            <a:ext cx="2886475" cy="46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926072"/>
            <a:ext cx="5829300" cy="4315296"/>
          </a:xfrm>
        </p:spPr>
        <p:txBody>
          <a:bodyPr/>
          <a:lstStyle/>
          <a:p>
            <a:r>
              <a:rPr lang="fr-FR" sz="2400" dirty="0"/>
              <a:t>Dictionnaires des données de chaque champ du PMSI</a:t>
            </a:r>
          </a:p>
          <a:p>
            <a:pPr lvl="1"/>
            <a:r>
              <a:rPr lang="fr-FR" sz="2000" dirty="0"/>
              <a:t>Liste des tables</a:t>
            </a:r>
          </a:p>
          <a:p>
            <a:pPr lvl="1"/>
            <a:r>
              <a:rPr lang="fr-FR" sz="2000" dirty="0"/>
              <a:t>Description des variables</a:t>
            </a:r>
          </a:p>
          <a:p>
            <a:pPr lvl="0"/>
            <a:r>
              <a:rPr lang="fr-FR" sz="2400" dirty="0"/>
              <a:t>Actualités et mises à jour classées par date</a:t>
            </a:r>
          </a:p>
          <a:p>
            <a:r>
              <a:rPr lang="fr-FR" sz="2400" dirty="0"/>
              <a:t>Des programmes mis à disposition (RH7)</a:t>
            </a:r>
          </a:p>
          <a:p>
            <a:pPr lvl="0"/>
            <a:r>
              <a:rPr lang="fr-FR" sz="2400" dirty="0"/>
              <a:t>Des procédures d’« auto dépannage »</a:t>
            </a:r>
          </a:p>
          <a:p>
            <a:pPr lvl="0"/>
            <a:r>
              <a:rPr lang="fr-FR" sz="2400" dirty="0"/>
              <a:t>Extrait de l’algorithme INCA</a:t>
            </a:r>
          </a:p>
          <a:p>
            <a:pPr lvl="0"/>
            <a:r>
              <a:rPr lang="fr-FR" sz="2400" dirty="0"/>
              <a:t>Aide à l’exploitation du chainage,…</a:t>
            </a:r>
            <a:endParaRPr lang="fr-FR" sz="1800" dirty="0"/>
          </a:p>
          <a:p>
            <a:pPr marL="184150" indent="0">
              <a:buNone/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4D1BFC-3F4C-47CA-98BE-31642998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30" y="2266066"/>
            <a:ext cx="2524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des ressources documentaires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2418" y="1830388"/>
            <a:ext cx="7870982" cy="3657600"/>
          </a:xfrm>
        </p:spPr>
        <p:txBody>
          <a:bodyPr/>
          <a:lstStyle/>
          <a:p>
            <a:r>
              <a:rPr lang="fr-FR" dirty="0"/>
              <a:t>Objectifs:</a:t>
            </a:r>
          </a:p>
          <a:p>
            <a:pPr lvl="1"/>
            <a:r>
              <a:rPr lang="fr-FR" dirty="0"/>
              <a:t>Rassembler toute la documentation utile pour exploiter les bases</a:t>
            </a:r>
          </a:p>
          <a:p>
            <a:pPr lvl="1"/>
            <a:r>
              <a:rPr lang="fr-FR" dirty="0"/>
              <a:t>Accéder plus facilement aux actualités </a:t>
            </a:r>
          </a:p>
          <a:p>
            <a:pPr lvl="1"/>
            <a:r>
              <a:rPr lang="fr-FR" dirty="0"/>
              <a:t>Avoir un accès pour tous les utilisateurs, avec un affichage différencié selon les profils </a:t>
            </a:r>
          </a:p>
          <a:p>
            <a:pPr lvl="1"/>
            <a:r>
              <a:rPr lang="fr-FR" dirty="0"/>
              <a:t>Echanger avec les autres établissements grâce à un forum</a:t>
            </a:r>
          </a:p>
          <a:p>
            <a:r>
              <a:rPr lang="fr-FR" dirty="0"/>
              <a:t>Disponible sur le bureau d’accueil depuis le 12 septembre 2019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039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629400" cy="992188"/>
          </a:xfrm>
        </p:spPr>
        <p:txBody>
          <a:bodyPr/>
          <a:lstStyle/>
          <a:p>
            <a:r>
              <a:rPr lang="fr-FR" dirty="0">
                <a:solidFill>
                  <a:srgbClr val="00A6D5"/>
                </a:solidFill>
              </a:rPr>
              <a:t>Description </a:t>
            </a:r>
            <a:r>
              <a:rPr lang="fr-FR" dirty="0"/>
              <a:t>des tables mises à disposition: tous champs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7284" y="1900057"/>
            <a:ext cx="8469516" cy="1203298"/>
          </a:xfrm>
        </p:spPr>
        <p:txBody>
          <a:bodyPr/>
          <a:lstStyle/>
          <a:p>
            <a:r>
              <a:rPr lang="fr-FR" sz="2200" dirty="0"/>
              <a:t>Un identifiant unique de ligne </a:t>
            </a:r>
            <a:r>
              <a:rPr lang="fr-FR" sz="2200" dirty="0">
                <a:solidFill>
                  <a:srgbClr val="00A6D5"/>
                </a:solidFill>
              </a:rPr>
              <a:t>IDENT </a:t>
            </a:r>
            <a:r>
              <a:rPr lang="fr-FR" sz="2200" dirty="0"/>
              <a:t>(sur 6 caractères):</a:t>
            </a:r>
          </a:p>
          <a:p>
            <a:pPr lvl="1"/>
            <a:r>
              <a:rPr lang="fr-FR" sz="1800" dirty="0"/>
              <a:t>MCO: 1 </a:t>
            </a:r>
            <a:r>
              <a:rPr lang="fr-FR" sz="1800" dirty="0" err="1"/>
              <a:t>ident</a:t>
            </a:r>
            <a:r>
              <a:rPr lang="fr-FR" sz="1800" dirty="0"/>
              <a:t> par RSA </a:t>
            </a:r>
          </a:p>
          <a:p>
            <a:pPr lvl="1"/>
            <a:r>
              <a:rPr lang="fr-FR" sz="1800" dirty="0"/>
              <a:t>SSR : 1 </a:t>
            </a:r>
            <a:r>
              <a:rPr lang="fr-FR" sz="1800" dirty="0" err="1"/>
              <a:t>ident</a:t>
            </a:r>
            <a:r>
              <a:rPr lang="fr-FR" sz="1800" dirty="0"/>
              <a:t> par RHA, 1 </a:t>
            </a:r>
            <a:r>
              <a:rPr lang="fr-FR" sz="1800" dirty="0" err="1"/>
              <a:t>ident_sej</a:t>
            </a:r>
            <a:r>
              <a:rPr lang="fr-FR" sz="1800" dirty="0"/>
              <a:t> par SRHA</a:t>
            </a:r>
          </a:p>
          <a:p>
            <a:pPr lvl="1"/>
            <a:r>
              <a:rPr lang="fr-FR" sz="1800" dirty="0"/>
              <a:t>HAD : 1 </a:t>
            </a:r>
            <a:r>
              <a:rPr lang="fr-FR" sz="1800" dirty="0" err="1"/>
              <a:t>ident</a:t>
            </a:r>
            <a:r>
              <a:rPr lang="fr-FR" sz="1800" dirty="0"/>
              <a:t> par RAPSS, 1 </a:t>
            </a:r>
            <a:r>
              <a:rPr lang="fr-FR" sz="1800" dirty="0" err="1"/>
              <a:t>ident_sej</a:t>
            </a:r>
            <a:r>
              <a:rPr lang="fr-FR" sz="1800" dirty="0"/>
              <a:t> par SRAPSS</a:t>
            </a:r>
          </a:p>
          <a:p>
            <a:pPr lvl="1"/>
            <a:r>
              <a:rPr lang="fr-FR" sz="1800" dirty="0"/>
              <a:t>PSY : 1 </a:t>
            </a:r>
            <a:r>
              <a:rPr lang="fr-FR" sz="1800" dirty="0" err="1"/>
              <a:t>ident</a:t>
            </a:r>
            <a:r>
              <a:rPr lang="fr-FR" sz="1800" dirty="0"/>
              <a:t> par RPSA, 1 </a:t>
            </a:r>
            <a:r>
              <a:rPr lang="fr-FR" sz="1800" dirty="0" err="1"/>
              <a:t>ident_sej</a:t>
            </a:r>
            <a:r>
              <a:rPr lang="fr-FR" sz="1800" dirty="0"/>
              <a:t> par SRPSA, 1 </a:t>
            </a:r>
            <a:r>
              <a:rPr lang="fr-FR" sz="1800" dirty="0" err="1"/>
              <a:t>ident</a:t>
            </a:r>
            <a:r>
              <a:rPr lang="fr-FR" sz="1800" dirty="0"/>
              <a:t> par R3A (7 caractères, commence par A)</a:t>
            </a:r>
          </a:p>
          <a:p>
            <a:pPr marL="476250" lvl="1" indent="0">
              <a:buNone/>
            </a:pPr>
            <a:endParaRPr lang="fr-FR" sz="500" dirty="0"/>
          </a:p>
          <a:p>
            <a:r>
              <a:rPr lang="fr-FR" sz="2200" dirty="0" err="1"/>
              <a:t>Finess</a:t>
            </a:r>
            <a:r>
              <a:rPr lang="fr-FR" sz="2200" dirty="0"/>
              <a:t> PMSI</a:t>
            </a:r>
          </a:p>
          <a:p>
            <a:pPr lvl="1"/>
            <a:r>
              <a:rPr lang="fr-FR" sz="1800" dirty="0"/>
              <a:t>Présent uniquement dans la table FIXE</a:t>
            </a:r>
          </a:p>
          <a:p>
            <a:pPr lvl="1"/>
            <a:r>
              <a:rPr lang="fr-FR" sz="1800" dirty="0"/>
              <a:t>Création d’une table </a:t>
            </a:r>
            <a:r>
              <a:rPr lang="fr-FR" sz="1800" b="1" dirty="0"/>
              <a:t>ID_HOSPIT</a:t>
            </a:r>
            <a:r>
              <a:rPr lang="fr-FR" sz="1800" dirty="0"/>
              <a:t> :</a:t>
            </a:r>
          </a:p>
          <a:p>
            <a:pPr lvl="2"/>
            <a:r>
              <a:rPr lang="fr-FR" dirty="0"/>
              <a:t>Finess</a:t>
            </a:r>
          </a:p>
          <a:p>
            <a:pPr lvl="2"/>
            <a:r>
              <a:rPr lang="fr-FR" dirty="0" err="1"/>
              <a:t>N°séquentiel</a:t>
            </a:r>
            <a:r>
              <a:rPr lang="fr-FR" dirty="0"/>
              <a:t> de séjour</a:t>
            </a:r>
          </a:p>
          <a:p>
            <a:pPr lvl="2"/>
            <a:r>
              <a:rPr lang="fr-FR" dirty="0"/>
              <a:t>IDENT</a:t>
            </a:r>
          </a:p>
          <a:p>
            <a:pPr marL="476250" lvl="1" indent="0">
              <a:buNone/>
            </a:pPr>
            <a:r>
              <a:rPr lang="fr-FR" sz="1800" dirty="0"/>
              <a:t>Objectif = récupérer le Finess PMSI sans passer obligatoirement par la table FIXE pour ceux qui travaillent sur d’autres tables que FIXE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25963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>
                <a:solidFill>
                  <a:schemeClr val="bg2"/>
                </a:solidFill>
                <a:latin typeface="Arial Bold" charset="0"/>
              </a:rPr>
              <a:t>Le dispositif</a:t>
            </a:r>
            <a:endParaRPr lang="fr-FR" b="0" dirty="0">
              <a:solidFill>
                <a:schemeClr val="bg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62200" y="3009900"/>
            <a:ext cx="47244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b="1" dirty="0"/>
              <a:t>Contexte et principes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324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399" y="304800"/>
            <a:ext cx="6945923" cy="992188"/>
          </a:xfrm>
        </p:spPr>
        <p:txBody>
          <a:bodyPr/>
          <a:lstStyle/>
          <a:p>
            <a:r>
              <a:rPr lang="fr-FR" dirty="0">
                <a:solidFill>
                  <a:srgbClr val="00A6D5"/>
                </a:solidFill>
              </a:rPr>
              <a:t>Description </a:t>
            </a:r>
            <a:r>
              <a:rPr lang="fr-FR" dirty="0"/>
              <a:t>des tables mises à disposition: exemple du champ MCO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8231" y="2133600"/>
            <a:ext cx="8573630" cy="3657600"/>
          </a:xfrm>
        </p:spPr>
        <p:txBody>
          <a:bodyPr/>
          <a:lstStyle/>
          <a:p>
            <a:pPr marL="446088" lvl="1" indent="-261938">
              <a:buSzTx/>
              <a:buBlip>
                <a:blip r:embed="rId2"/>
              </a:buBlip>
            </a:pPr>
            <a:r>
              <a:rPr lang="fr-FR" sz="2000" dirty="0"/>
              <a:t>C</a:t>
            </a:r>
            <a:r>
              <a:rPr lang="fr-FR" dirty="0"/>
              <a:t>réation d’une table contenant tous les diagnostics du séjour (DP, DR ou DAS) : DIAG</a:t>
            </a:r>
          </a:p>
          <a:p>
            <a:pPr marL="184150" lvl="1" indent="0">
              <a:buSzTx/>
              <a:buNone/>
            </a:pPr>
            <a:endParaRPr lang="fr-FR" sz="2000" dirty="0"/>
          </a:p>
          <a:p>
            <a:r>
              <a:rPr lang="fr-FR" sz="2200" dirty="0"/>
              <a:t>Regroupages dans d’autres versions de GHM</a:t>
            </a:r>
          </a:p>
          <a:p>
            <a:pPr lvl="1"/>
            <a:r>
              <a:rPr lang="fr-FR" sz="2000" dirty="0"/>
              <a:t>GHM de GENRSA présent dans la table FIXE</a:t>
            </a:r>
          </a:p>
          <a:p>
            <a:pPr lvl="1"/>
            <a:r>
              <a:rPr lang="fr-FR" sz="2000" dirty="0"/>
              <a:t>Création d’une table RGP avec regroupage des RSA </a:t>
            </a:r>
            <a:r>
              <a:rPr lang="fr-FR" sz="1700" dirty="0"/>
              <a:t>:</a:t>
            </a:r>
          </a:p>
          <a:p>
            <a:pPr lvl="2"/>
            <a:r>
              <a:rPr lang="fr-FR" sz="1700" dirty="0"/>
              <a:t>Dans la version en vigueur au 01/03 de l’année n</a:t>
            </a:r>
          </a:p>
          <a:p>
            <a:pPr lvl="2"/>
            <a:r>
              <a:rPr lang="fr-FR" sz="1700" dirty="0"/>
              <a:t>Dans les versions postérieures à l’année n</a:t>
            </a:r>
          </a:p>
          <a:p>
            <a:pPr lvl="3"/>
            <a:r>
              <a:rPr lang="fr-FR" sz="1700" u="sng" dirty="0"/>
              <a:t>Exemple</a:t>
            </a:r>
            <a:r>
              <a:rPr lang="fr-FR" sz="1700" dirty="0"/>
              <a:t> RSA 2013 : regroupages disponibles = v11e (2013), v11f (2014), v11g (2015), v2016, v2017 et v2018</a:t>
            </a:r>
          </a:p>
          <a:p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60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629400" cy="992188"/>
          </a:xfrm>
        </p:spPr>
        <p:txBody>
          <a:bodyPr/>
          <a:lstStyle/>
          <a:p>
            <a:r>
              <a:rPr lang="fr-FR" dirty="0">
                <a:solidFill>
                  <a:srgbClr val="00A6D5"/>
                </a:solidFill>
              </a:rPr>
              <a:t>Description </a:t>
            </a:r>
            <a:r>
              <a:rPr lang="fr-FR" dirty="0"/>
              <a:t>des tables de nomenclatures : GENERAL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sp>
        <p:nvSpPr>
          <p:cNvPr id="22" name="Espace réservé du contenu 2"/>
          <p:cNvSpPr>
            <a:spLocks noGrp="1"/>
          </p:cNvSpPr>
          <p:nvPr>
            <p:ph idx="1"/>
          </p:nvPr>
        </p:nvSpPr>
        <p:spPr>
          <a:xfrm>
            <a:off x="772355" y="1873424"/>
            <a:ext cx="7146525" cy="1203298"/>
          </a:xfrm>
        </p:spPr>
        <p:txBody>
          <a:bodyPr/>
          <a:lstStyle/>
          <a:p>
            <a:r>
              <a:rPr lang="fr-FR" sz="2000" dirty="0"/>
              <a:t>Finess</a:t>
            </a:r>
          </a:p>
          <a:p>
            <a:pPr lvl="1"/>
            <a:r>
              <a:rPr lang="fr-FR" sz="1700" dirty="0"/>
              <a:t>PMSI (</a:t>
            </a:r>
            <a:r>
              <a:rPr lang="fr-FR" sz="1700" dirty="0" err="1"/>
              <a:t>IdES</a:t>
            </a:r>
            <a:r>
              <a:rPr lang="fr-FR" sz="1700" dirty="0"/>
              <a:t>, raison sociale, secteur…)</a:t>
            </a:r>
          </a:p>
          <a:p>
            <a:pPr lvl="1"/>
            <a:r>
              <a:rPr lang="fr-FR" sz="1700" dirty="0"/>
              <a:t>Géographique</a:t>
            </a:r>
          </a:p>
          <a:p>
            <a:pPr lvl="1"/>
            <a:endParaRPr lang="fr-FR" sz="1700" dirty="0"/>
          </a:p>
          <a:p>
            <a:pPr lvl="0"/>
            <a:r>
              <a:rPr lang="fr-FR" sz="2000" dirty="0"/>
              <a:t>Géolocalisation:</a:t>
            </a:r>
          </a:p>
          <a:p>
            <a:pPr lvl="1"/>
            <a:r>
              <a:rPr lang="fr-FR" sz="1700" dirty="0"/>
              <a:t>Des </a:t>
            </a:r>
            <a:r>
              <a:rPr lang="fr-FR" sz="1700" dirty="0" err="1"/>
              <a:t>finess</a:t>
            </a:r>
            <a:r>
              <a:rPr lang="fr-FR" sz="1700" dirty="0"/>
              <a:t> juridiques et géographiques </a:t>
            </a:r>
          </a:p>
          <a:p>
            <a:pPr lvl="1"/>
            <a:r>
              <a:rPr lang="fr-FR" sz="1700" dirty="0"/>
              <a:t>Des codes géographiques de résidence PMSI</a:t>
            </a:r>
          </a:p>
          <a:p>
            <a:pPr marL="476250" lvl="1" indent="0">
              <a:buNone/>
            </a:pPr>
            <a:endParaRPr lang="fr-FR" sz="1700" dirty="0"/>
          </a:p>
          <a:p>
            <a:r>
              <a:rPr lang="fr-FR" sz="2000" dirty="0"/>
              <a:t>INSEE / zonages géographiques</a:t>
            </a:r>
          </a:p>
          <a:p>
            <a:pPr lvl="1"/>
            <a:r>
              <a:rPr lang="fr-FR" sz="1700" dirty="0"/>
              <a:t>Correspondance des zonages (commune, code géographique, département, région, territoire de santé, pays, zonage spécifique défini par les ARS)</a:t>
            </a:r>
          </a:p>
          <a:p>
            <a:pPr lvl="1"/>
            <a:r>
              <a:rPr lang="fr-FR" sz="1700" dirty="0"/>
              <a:t>Données de population INSEE par commune/ sexe et âge de 2006 à 2016</a:t>
            </a:r>
          </a:p>
          <a:p>
            <a:pPr marL="476250" lvl="1" indent="0">
              <a:buNone/>
            </a:pPr>
            <a:endParaRPr lang="fr-FR" sz="1700" dirty="0"/>
          </a:p>
          <a:p>
            <a:pPr lvl="1"/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09913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629400" cy="992188"/>
          </a:xfrm>
        </p:spPr>
        <p:txBody>
          <a:bodyPr/>
          <a:lstStyle/>
          <a:p>
            <a:r>
              <a:rPr lang="fr-FR" dirty="0">
                <a:solidFill>
                  <a:srgbClr val="00A6D5"/>
                </a:solidFill>
              </a:rPr>
              <a:t>Description </a:t>
            </a:r>
            <a:r>
              <a:rPr lang="fr-FR" dirty="0"/>
              <a:t>des tables de nomenclatures : PMSI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22" name="Espace réservé du contenu 2"/>
          <p:cNvSpPr>
            <a:spLocks noGrp="1"/>
          </p:cNvSpPr>
          <p:nvPr>
            <p:ph idx="1"/>
          </p:nvPr>
        </p:nvSpPr>
        <p:spPr>
          <a:xfrm>
            <a:off x="0" y="1752836"/>
            <a:ext cx="9144000" cy="4571764"/>
          </a:xfrm>
        </p:spPr>
        <p:txBody>
          <a:bodyPr/>
          <a:lstStyle/>
          <a:p>
            <a:r>
              <a:rPr lang="fr-FR" dirty="0"/>
              <a:t>Nomenclature PMSI</a:t>
            </a:r>
            <a:r>
              <a:rPr lang="fr-FR" sz="2000" dirty="0"/>
              <a:t>:</a:t>
            </a:r>
          </a:p>
          <a:p>
            <a:pPr lvl="1"/>
            <a:r>
              <a:rPr lang="fr-FR" dirty="0"/>
              <a:t>Actes</a:t>
            </a:r>
          </a:p>
          <a:p>
            <a:pPr lvl="2"/>
            <a:r>
              <a:rPr lang="fr-FR" sz="1700" dirty="0"/>
              <a:t>CCAM</a:t>
            </a:r>
          </a:p>
          <a:p>
            <a:pPr lvl="3"/>
            <a:r>
              <a:rPr lang="fr-FR" sz="1600" dirty="0"/>
              <a:t>Historique</a:t>
            </a:r>
          </a:p>
          <a:p>
            <a:pPr lvl="3"/>
            <a:r>
              <a:rPr lang="fr-FR" sz="1600" dirty="0"/>
              <a:t>Regroupements (familles d’actes)</a:t>
            </a:r>
          </a:p>
          <a:p>
            <a:pPr lvl="2"/>
            <a:r>
              <a:rPr lang="fr-FR" sz="1700" dirty="0"/>
              <a:t>CSARR</a:t>
            </a:r>
          </a:p>
          <a:p>
            <a:pPr lvl="3"/>
            <a:r>
              <a:rPr lang="fr-FR" sz="1600" dirty="0"/>
              <a:t>Historique</a:t>
            </a:r>
          </a:p>
          <a:p>
            <a:pPr lvl="3"/>
            <a:r>
              <a:rPr lang="fr-FR" sz="1600" dirty="0"/>
              <a:t>Gestes complémentaires, modulateurs</a:t>
            </a:r>
          </a:p>
          <a:p>
            <a:pPr lvl="1" indent="-314325"/>
            <a:r>
              <a:rPr lang="fr-FR" dirty="0"/>
              <a:t>Diagnostics</a:t>
            </a:r>
          </a:p>
          <a:p>
            <a:pPr lvl="2" indent="-314325"/>
            <a:r>
              <a:rPr lang="fr-FR" sz="1700" dirty="0"/>
              <a:t>CIM-10: historique</a:t>
            </a:r>
            <a:endParaRPr lang="fr-FR" sz="1300" dirty="0"/>
          </a:p>
          <a:p>
            <a:pPr lvl="1"/>
            <a:r>
              <a:rPr lang="fr-FR" dirty="0"/>
              <a:t>Classifications, selon les différentes versions</a:t>
            </a:r>
          </a:p>
          <a:p>
            <a:pPr lvl="2"/>
            <a:r>
              <a:rPr lang="fr-FR" sz="1700" dirty="0"/>
              <a:t>Regroupements de GHM </a:t>
            </a:r>
          </a:p>
          <a:p>
            <a:pPr lvl="2"/>
            <a:r>
              <a:rPr lang="fr-FR" sz="1700" dirty="0"/>
              <a:t>Actes </a:t>
            </a:r>
            <a:r>
              <a:rPr lang="fr-FR" sz="1700" dirty="0" err="1"/>
              <a:t>classants</a:t>
            </a:r>
            <a:endParaRPr lang="fr-FR" sz="1700" dirty="0"/>
          </a:p>
          <a:p>
            <a:pPr lvl="2"/>
            <a:r>
              <a:rPr lang="fr-FR" sz="1700" dirty="0"/>
              <a:t>Libellés des différentes classifications(GHM, GME, CMD, GN, MPP, RACINE,…)</a:t>
            </a:r>
          </a:p>
        </p:txBody>
      </p:sp>
    </p:spTree>
    <p:extLst>
      <p:ext uri="{BB962C8B-B14F-4D97-AF65-F5344CB8AC3E}">
        <p14:creationId xmlns:p14="http://schemas.microsoft.com/office/powerpoint/2010/main" val="179575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du nouveau dispositif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362491" y="1822877"/>
            <a:ext cx="8603956" cy="4315296"/>
          </a:xfrm>
        </p:spPr>
        <p:txBody>
          <a:bodyPr/>
          <a:lstStyle/>
          <a:p>
            <a:r>
              <a:rPr lang="fr-FR" dirty="0"/>
              <a:t>Optimisation des performances</a:t>
            </a:r>
          </a:p>
          <a:p>
            <a:pPr lvl="1"/>
            <a:r>
              <a:rPr lang="fr-FR" dirty="0"/>
              <a:t>Interrogation rapide des données</a:t>
            </a:r>
          </a:p>
          <a:p>
            <a:pPr lvl="1"/>
            <a:r>
              <a:rPr lang="fr-FR" dirty="0"/>
              <a:t>Réduction des délais d'extraction, chargement…</a:t>
            </a:r>
          </a:p>
          <a:p>
            <a:r>
              <a:rPr lang="fr-FR" dirty="0"/>
              <a:t>Possibilité de joindre les tables grâce à un identifiant unique (IDENT)</a:t>
            </a:r>
          </a:p>
          <a:p>
            <a:r>
              <a:rPr lang="fr-FR" dirty="0"/>
              <a:t>ET :</a:t>
            </a:r>
          </a:p>
          <a:p>
            <a:pPr lvl="1"/>
            <a:r>
              <a:rPr lang="fr-FR" dirty="0"/>
              <a:t>Partage des programmes (même logique de programmation)</a:t>
            </a:r>
          </a:p>
          <a:p>
            <a:pPr lvl="1"/>
            <a:r>
              <a:rPr lang="fr-FR" dirty="0"/>
              <a:t>Travail sur les mêmes noms de variables</a:t>
            </a:r>
          </a:p>
          <a:p>
            <a:pPr lvl="1"/>
            <a:r>
              <a:rPr lang="fr-FR" dirty="0"/>
              <a:t>Eviter les erreurs de lecture </a:t>
            </a:r>
          </a:p>
          <a:p>
            <a:pPr lvl="1"/>
            <a:r>
              <a:rPr lang="fr-FR" dirty="0"/>
              <a:t>Uniformisation sur plusieurs années</a:t>
            </a:r>
          </a:p>
          <a:p>
            <a:pPr lvl="1"/>
            <a:r>
              <a:rPr lang="fr-FR" dirty="0"/>
              <a:t>Etc…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7213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13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0683" y="2601292"/>
            <a:ext cx="8142303" cy="3657600"/>
          </a:xfrm>
        </p:spPr>
        <p:txBody>
          <a:bodyPr/>
          <a:lstStyle/>
          <a:p>
            <a:pPr marL="446088" lvl="1" indent="-261938">
              <a:buBlip>
                <a:blip r:embed="rId2"/>
              </a:buBlip>
            </a:pPr>
            <a:r>
              <a:rPr lang="fr-FR" sz="2500" dirty="0">
                <a:cs typeface="ＭＳ Ｐゴシック" charset="0"/>
              </a:rPr>
              <a:t>Loi n°2016-41 du 26 janvier 2016 de modernisation de notre système de santé – article 193</a:t>
            </a:r>
          </a:p>
          <a:p>
            <a:pPr marL="446088" lvl="1" indent="-261938">
              <a:buBlip>
                <a:blip r:embed="rId2"/>
              </a:buBlip>
            </a:pPr>
            <a:endParaRPr lang="fr-FR" sz="2500" dirty="0">
              <a:cs typeface="ＭＳ Ｐゴシック" charset="0"/>
            </a:endParaRPr>
          </a:p>
          <a:p>
            <a:r>
              <a:rPr lang="fr-FR" dirty="0"/>
              <a:t>Nécessité de renforcer la sécurité de la diffusion et de l’utilisation des données PMSI afin de se prémunir contre un risque de ré-identification des patients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6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016" y="2133600"/>
            <a:ext cx="8514784" cy="3657600"/>
          </a:xfrm>
        </p:spPr>
        <p:txBody>
          <a:bodyPr/>
          <a:lstStyle/>
          <a:p>
            <a:r>
              <a:rPr lang="fr-FR" dirty="0"/>
              <a:t>Suite à ces conclusions, l’ATIH a dû mettre en œuvre une solution sécurisée de mise à disposition des données:</a:t>
            </a:r>
          </a:p>
          <a:p>
            <a:pPr lvl="1"/>
            <a:r>
              <a:rPr lang="fr-FR" dirty="0"/>
              <a:t>Sur un serveur ATIH pour les institutionnels (y compris les établissements de santé et les Fédérations)</a:t>
            </a:r>
          </a:p>
          <a:p>
            <a:pPr lvl="1"/>
            <a:r>
              <a:rPr lang="fr-FR" dirty="0"/>
              <a:t>Sur le serveur d’un prestataire ayant conclu un marché avec l’ATIH pour les bureaux d’étude (actuellement le CASD)</a:t>
            </a:r>
          </a:p>
          <a:p>
            <a:pPr lvl="1"/>
            <a:r>
              <a:rPr lang="fr-FR" dirty="0"/>
              <a:t>Sur des bulles sécurisées mises en place par des bureaux d’étude respectant les exigences de la loi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67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878370" cy="992188"/>
          </a:xfrm>
        </p:spPr>
        <p:txBody>
          <a:bodyPr/>
          <a:lstStyle/>
          <a:p>
            <a:r>
              <a:rPr lang="fr-FR" sz="2400" dirty="0"/>
              <a:t>Autorisations Cnil pour les établissements de santé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427961"/>
            <a:ext cx="8935770" cy="4213510"/>
          </a:xfrm>
        </p:spPr>
        <p:txBody>
          <a:bodyPr/>
          <a:lstStyle/>
          <a:p>
            <a:r>
              <a:rPr lang="fr-FR" dirty="0"/>
              <a:t>Jusque fin 2017: nécessité d’obtenir une autorisation CNIL pour accéder aux données, précisant le ou les champs autorisés et l’accès ou non aux fichiers ANO</a:t>
            </a:r>
            <a:endParaRPr lang="fr-FR" i="1" dirty="0"/>
          </a:p>
          <a:p>
            <a:r>
              <a:rPr lang="fr-FR" dirty="0"/>
              <a:t>À partir de juillet 2018: </a:t>
            </a:r>
          </a:p>
          <a:p>
            <a:pPr lvl="1"/>
            <a:r>
              <a:rPr lang="fr-FR" dirty="0"/>
              <a:t>déclaration de conformité à la Méthodologie de référence (MR005) pour les travaux sur la planification et la valorisation de l’offre de soins</a:t>
            </a:r>
          </a:p>
          <a:p>
            <a:pPr lvl="1"/>
            <a:r>
              <a:rPr lang="fr-FR" dirty="0"/>
              <a:t>Dossier INDS pour les autres travaux avec passage CEREES CNIL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81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878370" cy="992188"/>
          </a:xfrm>
        </p:spPr>
        <p:txBody>
          <a:bodyPr/>
          <a:lstStyle/>
          <a:p>
            <a:r>
              <a:rPr lang="fr-FR" sz="2400" dirty="0"/>
              <a:t>La méthodologie de référence MR005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48539"/>
            <a:ext cx="8935770" cy="4213510"/>
          </a:xfrm>
        </p:spPr>
        <p:txBody>
          <a:bodyPr/>
          <a:lstStyle/>
          <a:p>
            <a:pPr lvl="2"/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Qui est concerné ?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Les établissements de santé publics ou privés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Les fédérations hospitalières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Comment la remplir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Le responsable de traitement doit réaliser un engagement de conformité en ligne auprès de la Cnil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https://www.cnil.fr/fr/declarer-un-fichier</a:t>
            </a:r>
            <a:r>
              <a:rPr lang="fr-FR" dirty="0">
                <a:solidFill>
                  <a:schemeClr val="tx1"/>
                </a:solidFill>
              </a:rPr>
              <a:t>  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La réponse de la Cnil est envoyée automatiquement les jours suivants</a:t>
            </a:r>
          </a:p>
          <a:p>
            <a:pPr lvl="2"/>
            <a:endParaRPr lang="fr-FR" dirty="0">
              <a:solidFill>
                <a:schemeClr val="tx1"/>
              </a:solidFill>
            </a:endParaRPr>
          </a:p>
          <a:p>
            <a:pPr lvl="2"/>
            <a:endParaRPr lang="fr-FR" dirty="0">
              <a:solidFill>
                <a:schemeClr val="tx1"/>
              </a:solidFill>
            </a:endParaRPr>
          </a:p>
          <a:p>
            <a:pPr marL="5715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878370" cy="992188"/>
          </a:xfrm>
        </p:spPr>
        <p:txBody>
          <a:bodyPr/>
          <a:lstStyle/>
          <a:p>
            <a:r>
              <a:rPr lang="fr-FR" sz="2400" dirty="0"/>
              <a:t>La méthodologie de référence MR005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48539"/>
            <a:ext cx="8935770" cy="4213510"/>
          </a:xfrm>
        </p:spPr>
        <p:txBody>
          <a:bodyPr/>
          <a:lstStyle/>
          <a:p>
            <a:pPr lvl="1"/>
            <a:r>
              <a:rPr lang="fr-FR" dirty="0">
                <a:solidFill>
                  <a:schemeClr val="tx1"/>
                </a:solidFill>
              </a:rPr>
              <a:t>Les traitements de données ne peuvent être réalisés que sur la plateforme sécurisée de l’ATIH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Le responsable de traitement désigne un délégué à la protection des données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Le responsable de traitement tient un registre des activités de traitement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Le responsable de traitement s’engage à ne pas poursuivre l’une des finalités interdites: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Promotion des produits de santé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Exclusion de garanties des contrats d’assurance et modification de cotisations ou de primes d’assurance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Le responsable de traitement enregistre tous les traitements réalisés auprès d’un répertoire public tenu par l’INDS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0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399" y="304800"/>
            <a:ext cx="6389483" cy="992188"/>
          </a:xfrm>
        </p:spPr>
        <p:txBody>
          <a:bodyPr/>
          <a:lstStyle/>
          <a:p>
            <a:r>
              <a:rPr lang="fr-FR" sz="2400" dirty="0"/>
              <a:t>Engagements et responsabilités des utilisateurs des établissements de santé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35" y="2123915"/>
            <a:ext cx="8907161" cy="3657600"/>
          </a:xfrm>
        </p:spPr>
        <p:txBody>
          <a:bodyPr/>
          <a:lstStyle/>
          <a:p>
            <a:r>
              <a:rPr lang="fr-FR" dirty="0"/>
              <a:t>Informations et documents : </a:t>
            </a:r>
            <a:r>
              <a:rPr lang="fr-FR" i="1" dirty="0">
                <a:hlinkClick r:id="rId2"/>
              </a:rPr>
              <a:t>Site ATIH &gt; Accès aux données / Bases de données &gt; Accès aux bases PMSI</a:t>
            </a:r>
            <a:endParaRPr lang="fr-FR" i="1" dirty="0"/>
          </a:p>
          <a:p>
            <a:r>
              <a:rPr lang="fr-FR" dirty="0"/>
              <a:t>Convention entre l’établissement et l’ATIH signée par le responsable juridique de l’établissement</a:t>
            </a:r>
          </a:p>
          <a:p>
            <a:r>
              <a:rPr lang="fr-FR" dirty="0"/>
              <a:t>Engagement individuel des utilisateurs</a:t>
            </a:r>
          </a:p>
          <a:p>
            <a:r>
              <a:rPr lang="fr-FR" dirty="0"/>
              <a:t>Interdiction d’exporter des données brutes (bases ou extraction de bases) en local</a:t>
            </a:r>
          </a:p>
          <a:p>
            <a:r>
              <a:rPr lang="fr-FR" dirty="0"/>
              <a:t>Restitution sous forme de données agrégées </a:t>
            </a:r>
          </a:p>
          <a:p>
            <a:r>
              <a:rPr lang="fr-FR" dirty="0"/>
              <a:t>Contrôles </a:t>
            </a:r>
            <a:r>
              <a:rPr lang="fr-FR" i="1" dirty="0"/>
              <a:t>a posteriori </a:t>
            </a:r>
            <a:r>
              <a:rPr lang="fr-FR" dirty="0"/>
              <a:t>des sorties réalisées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6F8B4-365A-46F3-9C5C-7889764C9AFB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813160"/>
      </p:ext>
    </p:extLst>
  </p:cSld>
  <p:clrMapOvr>
    <a:masterClrMapping/>
  </p:clrMapOvr>
</p:sld>
</file>

<file path=ppt/theme/theme1.xml><?xml version="1.0" encoding="utf-8"?>
<a:theme xmlns:a="http://schemas.openxmlformats.org/drawingml/2006/main" name="ATIH Lyon">
  <a:themeElements>
    <a:clrScheme name="Personnalisée 1">
      <a:dk1>
        <a:srgbClr val="4E455D"/>
      </a:dk1>
      <a:lt1>
        <a:sysClr val="window" lastClr="FFFFFF"/>
      </a:lt1>
      <a:dk2>
        <a:srgbClr val="4E455D"/>
      </a:dk2>
      <a:lt2>
        <a:srgbClr val="0095CB"/>
      </a:lt2>
      <a:accent1>
        <a:srgbClr val="55A935"/>
      </a:accent1>
      <a:accent2>
        <a:srgbClr val="E47823"/>
      </a:accent2>
      <a:accent3>
        <a:srgbClr val="4E455D"/>
      </a:accent3>
      <a:accent4>
        <a:srgbClr val="4E455D"/>
      </a:accent4>
      <a:accent5>
        <a:srgbClr val="4E455D"/>
      </a:accent5>
      <a:accent6>
        <a:srgbClr val="4E455D"/>
      </a:accent6>
      <a:hlink>
        <a:srgbClr val="4E455D"/>
      </a:hlink>
      <a:folHlink>
        <a:srgbClr val="4E455D"/>
      </a:folHlink>
    </a:clrScheme>
    <a:fontScheme name="Nouvelle présentation">
      <a:majorFont>
        <a:latin typeface="Arial Bol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3">
        <a:dk1>
          <a:srgbClr val="000000"/>
        </a:dk1>
        <a:lt1>
          <a:srgbClr val="FFFFFF"/>
        </a:lt1>
        <a:dk2>
          <a:srgbClr val="453B50"/>
        </a:dk2>
        <a:lt2>
          <a:srgbClr val="453B50"/>
        </a:lt2>
        <a:accent1>
          <a:srgbClr val="BBE0E3"/>
        </a:accent1>
        <a:accent2>
          <a:srgbClr val="1592B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284AA"/>
        </a:accent6>
        <a:hlink>
          <a:srgbClr val="1592B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14">
        <a:dk1>
          <a:srgbClr val="453B50"/>
        </a:dk1>
        <a:lt1>
          <a:srgbClr val="FFFFFF"/>
        </a:lt1>
        <a:dk2>
          <a:srgbClr val="453B50"/>
        </a:dk2>
        <a:lt2>
          <a:srgbClr val="453B50"/>
        </a:lt2>
        <a:accent1>
          <a:srgbClr val="BBE0E3"/>
        </a:accent1>
        <a:accent2>
          <a:srgbClr val="1592BC"/>
        </a:accent2>
        <a:accent3>
          <a:srgbClr val="FFFFFF"/>
        </a:accent3>
        <a:accent4>
          <a:srgbClr val="3A3143"/>
        </a:accent4>
        <a:accent5>
          <a:srgbClr val="DAEDEF"/>
        </a:accent5>
        <a:accent6>
          <a:srgbClr val="1284AA"/>
        </a:accent6>
        <a:hlink>
          <a:srgbClr val="1592B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Words>1623</Words>
  <Application>Microsoft Office PowerPoint</Application>
  <PresentationFormat>Affichage à l'écran (4:3)</PresentationFormat>
  <Paragraphs>268</Paragraphs>
  <Slides>34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Arial Bold</vt:lpstr>
      <vt:lpstr>Calibri</vt:lpstr>
      <vt:lpstr>Times</vt:lpstr>
      <vt:lpstr>ATIH Lyon</vt:lpstr>
      <vt:lpstr>Dispositif d’accès aux données PMSI: la plateforme d’accès sécurisé aux données hospitalières </vt:lpstr>
      <vt:lpstr>Fonctionnement de la conférence</vt:lpstr>
      <vt:lpstr>Le dispositif</vt:lpstr>
      <vt:lpstr>Contexte</vt:lpstr>
      <vt:lpstr>Contexte</vt:lpstr>
      <vt:lpstr>Autorisations Cnil pour les établissements de santé</vt:lpstr>
      <vt:lpstr>La méthodologie de référence MR005</vt:lpstr>
      <vt:lpstr>La méthodologie de référence MR005</vt:lpstr>
      <vt:lpstr>Engagements et responsabilités des utilisateurs des établissements de santé</vt:lpstr>
      <vt:lpstr>Des rôles dédiés au sein des établissements</vt:lpstr>
      <vt:lpstr>Plateforme ATIH: Modalités de travail</vt:lpstr>
      <vt:lpstr>Modalités de travail</vt:lpstr>
      <vt:lpstr>Les espaces de travail de la plateforme</vt:lpstr>
      <vt:lpstr>Le dispositif</vt:lpstr>
      <vt:lpstr>Token : jeton d’accès sécurisé</vt:lpstr>
      <vt:lpstr>La connexion</vt:lpstr>
      <vt:lpstr>Le dispositif</vt:lpstr>
      <vt:lpstr>Accompagnement des utilisateurs des établissements de santé</vt:lpstr>
      <vt:lpstr>Nombre d’utilisateurs</vt:lpstr>
      <vt:lpstr>Présentation PowerPoint</vt:lpstr>
      <vt:lpstr>Annexes</vt:lpstr>
      <vt:lpstr>Bureau d’accueil de la plateforme</vt:lpstr>
      <vt:lpstr>Modalités techniques</vt:lpstr>
      <vt:lpstr>Le dispositif</vt:lpstr>
      <vt:lpstr>Tables mises à disposition (1/2)</vt:lpstr>
      <vt:lpstr>Tables mises à disposition (2/2)</vt:lpstr>
      <vt:lpstr>L’espace documentation</vt:lpstr>
      <vt:lpstr>Site des ressources documentaires</vt:lpstr>
      <vt:lpstr>Description des tables mises à disposition: tous champs</vt:lpstr>
      <vt:lpstr>Description des tables mises à disposition: exemple du champ MCO</vt:lpstr>
      <vt:lpstr>Description des tables de nomenclatures : GENERAL</vt:lpstr>
      <vt:lpstr>Description des tables de nomenclatures : PMSI</vt:lpstr>
      <vt:lpstr>Avantages du nouveau dispositif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 est admodum mirum videre plebemus innumeram mentibus</dc:title>
  <dc:creator>Anne Fraysse</dc:creator>
  <cp:lastModifiedBy>Sandra STEUNOU</cp:lastModifiedBy>
  <cp:revision>314</cp:revision>
  <cp:lastPrinted>2019-02-14T08:35:00Z</cp:lastPrinted>
  <dcterms:created xsi:type="dcterms:W3CDTF">2012-10-11T08:24:14Z</dcterms:created>
  <dcterms:modified xsi:type="dcterms:W3CDTF">2019-09-13T13:34:35Z</dcterms:modified>
</cp:coreProperties>
</file>