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82" r:id="rId6"/>
    <p:sldId id="260" r:id="rId7"/>
    <p:sldId id="261" r:id="rId8"/>
    <p:sldId id="262" r:id="rId9"/>
    <p:sldId id="264" r:id="rId10"/>
    <p:sldId id="270" r:id="rId11"/>
    <p:sldId id="278" r:id="rId12"/>
    <p:sldId id="279" r:id="rId13"/>
    <p:sldId id="280" r:id="rId14"/>
    <p:sldId id="271" r:id="rId15"/>
    <p:sldId id="272" r:id="rId16"/>
    <p:sldId id="274" r:id="rId17"/>
    <p:sldId id="275" r:id="rId18"/>
    <p:sldId id="276" r:id="rId19"/>
    <p:sldId id="277" r:id="rId20"/>
    <p:sldId id="263" r:id="rId21"/>
    <p:sldId id="265" r:id="rId22"/>
    <p:sldId id="266" r:id="rId23"/>
    <p:sldId id="267" r:id="rId24"/>
    <p:sldId id="269" r:id="rId25"/>
    <p:sldId id="268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208923-B1BF-422A-A091-4A92F442BE7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43C67E03-10AB-4A96-B225-51C0FF43A7EF}">
      <dgm:prSet phldrT="[文字]" custT="1"/>
      <dgm:spPr/>
      <dgm:t>
        <a:bodyPr/>
        <a:lstStyle/>
        <a:p>
          <a:r>
            <a: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Experience</a:t>
          </a:r>
          <a:endParaRPr lang="zh-TW" altLang="en-US" sz="16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D85442A-8DFD-44A5-989A-B00B7A4F4F64}" type="parTrans" cxnId="{D652860F-DAED-4D76-B1DD-8E6E87D515C7}">
      <dgm:prSet/>
      <dgm:spPr/>
      <dgm:t>
        <a:bodyPr/>
        <a:lstStyle/>
        <a:p>
          <a:endParaRPr lang="zh-TW" altLang="en-US"/>
        </a:p>
      </dgm:t>
    </dgm:pt>
    <dgm:pt modelId="{C4F65006-9E4E-4FEF-8235-4F793D8F411A}" type="sibTrans" cxnId="{D652860F-DAED-4D76-B1DD-8E6E87D515C7}">
      <dgm:prSet/>
      <dgm:spPr/>
      <dgm:t>
        <a:bodyPr/>
        <a:lstStyle/>
        <a:p>
          <a:endParaRPr lang="zh-TW" altLang="en-US"/>
        </a:p>
      </dgm:t>
    </dgm:pt>
    <dgm:pt modelId="{965CE2CB-BEBE-4FC6-9D26-FF7213E0218B}">
      <dgm:prSet phldrT="[文字]"/>
      <dgm:spPr/>
      <dgm:t>
        <a:bodyPr/>
        <a:lstStyle/>
        <a:p>
          <a:r>
            <a:rPr lang="en-US" altLang="zh-TW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OrderGroupCode</a:t>
          </a:r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–</a:t>
          </a:r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購物車編號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E318403-4BFA-475D-A47B-7F9A2075E026}" type="parTrans" cxnId="{116A957D-F0FD-471C-B534-F9E684F6A527}">
      <dgm:prSet/>
      <dgm:spPr/>
      <dgm:t>
        <a:bodyPr/>
        <a:lstStyle/>
        <a:p>
          <a:endParaRPr lang="zh-TW" altLang="en-US"/>
        </a:p>
      </dgm:t>
    </dgm:pt>
    <dgm:pt modelId="{807078EE-4FA1-4EDB-BBF4-6BC33AF65367}" type="sibTrans" cxnId="{116A957D-F0FD-471C-B534-F9E684F6A527}">
      <dgm:prSet/>
      <dgm:spPr/>
      <dgm:t>
        <a:bodyPr/>
        <a:lstStyle/>
        <a:p>
          <a:endParaRPr lang="zh-TW" altLang="en-US"/>
        </a:p>
      </dgm:t>
    </dgm:pt>
    <dgm:pt modelId="{360FB284-FC45-4713-B577-C6AE7BB2C1E1}">
      <dgm:prSet phldrT="[文字]"/>
      <dgm:spPr/>
      <dgm:t>
        <a:bodyPr/>
        <a:lstStyle/>
        <a:p>
          <a:r>
            <a:rPr lang="en-US" altLang="en-US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MemberId</a:t>
          </a:r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–</a:t>
          </a:r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會員編號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4C43F59-24EA-458C-9589-D7DA57576F04}" type="parTrans" cxnId="{E9871739-9F6E-45F2-AC40-9674385837A0}">
      <dgm:prSet/>
      <dgm:spPr/>
      <dgm:t>
        <a:bodyPr/>
        <a:lstStyle/>
        <a:p>
          <a:endParaRPr lang="zh-TW" altLang="en-US"/>
        </a:p>
      </dgm:t>
    </dgm:pt>
    <dgm:pt modelId="{58C546A0-4FE7-4DE4-BBD0-3CEC4F78CC6B}" type="sibTrans" cxnId="{E9871739-9F6E-45F2-AC40-9674385837A0}">
      <dgm:prSet/>
      <dgm:spPr/>
      <dgm:t>
        <a:bodyPr/>
        <a:lstStyle/>
        <a:p>
          <a:endParaRPr lang="zh-TW" altLang="en-US"/>
        </a:p>
      </dgm:t>
    </dgm:pt>
    <dgm:pt modelId="{DF737AEE-B7C2-414B-BA4C-AAD6F1AD1B22}">
      <dgm:prSet phldrT="[文字]" custT="1"/>
      <dgm:spPr/>
      <dgm:t>
        <a:bodyPr/>
        <a:lstStyle/>
        <a:p>
          <a:r>
            <a: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Task</a:t>
          </a:r>
          <a:endParaRPr lang="zh-TW" altLang="en-US" sz="16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24735C8-47F5-426C-8CF2-9984A322FA76}" type="parTrans" cxnId="{94AFF517-6FA1-403D-A458-5B61C159A4A7}">
      <dgm:prSet/>
      <dgm:spPr/>
      <dgm:t>
        <a:bodyPr/>
        <a:lstStyle/>
        <a:p>
          <a:endParaRPr lang="zh-TW" altLang="en-US"/>
        </a:p>
      </dgm:t>
    </dgm:pt>
    <dgm:pt modelId="{D8CAC9A2-6887-4996-A99C-7C1A61B5254B}" type="sibTrans" cxnId="{94AFF517-6FA1-403D-A458-5B61C159A4A7}">
      <dgm:prSet/>
      <dgm:spPr/>
      <dgm:t>
        <a:bodyPr/>
        <a:lstStyle/>
        <a:p>
          <a:endParaRPr lang="zh-TW" altLang="en-US"/>
        </a:p>
      </dgm:t>
    </dgm:pt>
    <dgm:pt modelId="{60FD1219-5E0A-4EAB-82DF-7B384FA078C2}">
      <dgm:prSet phldrT="[文字]" custT="1"/>
      <dgm:spPr/>
      <dgm:t>
        <a:bodyPr anchor="ctr"/>
        <a:lstStyle/>
        <a:p>
          <a:r>
            <a:rPr lang="zh-TW" altLang="en-US" sz="16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研究「滿額折現」此種優惠方式中</a:t>
          </a:r>
          <a:r>
            <a: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,</a:t>
          </a:r>
          <a:r>
            <a:rPr lang="zh-TW" altLang="en-US" sz="16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給何種折扣金額可以得到最高的利潤。</a:t>
          </a:r>
          <a:endParaRPr lang="zh-TW" altLang="en-US" sz="16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8E83EF8-F575-4CFF-A885-C218AB22222A}" type="parTrans" cxnId="{9DA0C583-0859-4467-BCCC-8EC862A70EE9}">
      <dgm:prSet/>
      <dgm:spPr/>
      <dgm:t>
        <a:bodyPr/>
        <a:lstStyle/>
        <a:p>
          <a:endParaRPr lang="zh-TW" altLang="en-US"/>
        </a:p>
      </dgm:t>
    </dgm:pt>
    <dgm:pt modelId="{1A03C27E-2F17-4E29-92C9-F34F25D6A11B}" type="sibTrans" cxnId="{9DA0C583-0859-4467-BCCC-8EC862A70EE9}">
      <dgm:prSet/>
      <dgm:spPr/>
      <dgm:t>
        <a:bodyPr/>
        <a:lstStyle/>
        <a:p>
          <a:endParaRPr lang="zh-TW" altLang="en-US"/>
        </a:p>
      </dgm:t>
    </dgm:pt>
    <dgm:pt modelId="{94DC059D-C4D0-47EC-9C6C-9678572E7D82}">
      <dgm:prSet phldrT="[文字]" custT="1"/>
      <dgm:spPr/>
      <dgm:t>
        <a:bodyPr/>
        <a:lstStyle/>
        <a:p>
          <a:r>
            <a: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Performance</a:t>
          </a:r>
          <a:endParaRPr lang="zh-TW" altLang="en-US" sz="16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C53839E-0250-4369-BFCE-3A2DC40A864E}" type="parTrans" cxnId="{245E8591-944F-4400-9ACF-4231645D7A0F}">
      <dgm:prSet/>
      <dgm:spPr/>
      <dgm:t>
        <a:bodyPr/>
        <a:lstStyle/>
        <a:p>
          <a:endParaRPr lang="zh-TW" altLang="en-US"/>
        </a:p>
      </dgm:t>
    </dgm:pt>
    <dgm:pt modelId="{4296B227-1E76-4A8E-9B51-0FF68017F41B}" type="sibTrans" cxnId="{245E8591-944F-4400-9ACF-4231645D7A0F}">
      <dgm:prSet/>
      <dgm:spPr/>
      <dgm:t>
        <a:bodyPr/>
        <a:lstStyle/>
        <a:p>
          <a:endParaRPr lang="zh-TW" altLang="en-US"/>
        </a:p>
      </dgm:t>
    </dgm:pt>
    <dgm:pt modelId="{AF69A9A3-74E2-43D3-AA26-12041F1CBC95}">
      <dgm:prSet phldrT="[文字]" custT="1"/>
      <dgm:spPr/>
      <dgm:t>
        <a:bodyPr anchor="ctr"/>
        <a:lstStyle/>
        <a:p>
          <a:r>
            <a:rPr lang="zh-TW" altLang="en-US" sz="16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透過「假設商品的成本」計算在「滿額折現」此種優惠方式中，在不同折扣金額的情況下獲得的利潤。利潤最高者即為當然最優選項。</a:t>
          </a:r>
          <a:endParaRPr lang="zh-TW" altLang="en-US" sz="16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E419CF1-81E3-4337-9B89-1FB9C6F5AAD5}" type="parTrans" cxnId="{0464BC98-461C-4116-AAD7-D7A5116DFC28}">
      <dgm:prSet/>
      <dgm:spPr/>
      <dgm:t>
        <a:bodyPr/>
        <a:lstStyle/>
        <a:p>
          <a:endParaRPr lang="zh-TW" altLang="en-US"/>
        </a:p>
      </dgm:t>
    </dgm:pt>
    <dgm:pt modelId="{E711C1D1-AAFC-4330-9E78-0F75A1501C37}" type="sibTrans" cxnId="{0464BC98-461C-4116-AAD7-D7A5116DFC28}">
      <dgm:prSet/>
      <dgm:spPr/>
      <dgm:t>
        <a:bodyPr/>
        <a:lstStyle/>
        <a:p>
          <a:endParaRPr lang="zh-TW" altLang="en-US"/>
        </a:p>
      </dgm:t>
    </dgm:pt>
    <dgm:pt modelId="{F6BBCE85-4E23-4D10-9432-3060F8571B5F}">
      <dgm:prSet phldrT="[文字]"/>
      <dgm:spPr/>
      <dgm:t>
        <a:bodyPr/>
        <a:lstStyle/>
        <a:p>
          <a:r>
            <a:rPr lang="en-US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Age</a:t>
          </a:r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–</a:t>
          </a:r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顧客年齡 </a:t>
          </a:r>
          <a: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訂單時間</a:t>
          </a:r>
          <a: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-</a:t>
          </a:r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生日</a:t>
          </a:r>
          <a: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0F10E14-39B0-42DC-9115-F3E2CD8AF2E3}" type="parTrans" cxnId="{FF8D5068-0D3E-4ED6-BBE8-5B2A912F175C}">
      <dgm:prSet/>
      <dgm:spPr/>
      <dgm:t>
        <a:bodyPr/>
        <a:lstStyle/>
        <a:p>
          <a:endParaRPr lang="zh-TW" altLang="en-US"/>
        </a:p>
      </dgm:t>
    </dgm:pt>
    <dgm:pt modelId="{484B2AEF-408F-4A56-8906-855F5F467679}" type="sibTrans" cxnId="{FF8D5068-0D3E-4ED6-BBE8-5B2A912F175C}">
      <dgm:prSet/>
      <dgm:spPr/>
      <dgm:t>
        <a:bodyPr/>
        <a:lstStyle/>
        <a:p>
          <a:endParaRPr lang="zh-TW" altLang="en-US"/>
        </a:p>
      </dgm:t>
    </dgm:pt>
    <dgm:pt modelId="{9BCEC1E9-98C3-40EE-B199-7FCD98A5CDEE}">
      <dgm:prSet phldrT="[文字]"/>
      <dgm:spPr/>
      <dgm:t>
        <a:bodyPr/>
        <a:lstStyle/>
        <a:p>
          <a:r>
            <a:rPr lang="en-US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Quantity</a:t>
          </a:r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–</a:t>
          </a:r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購買數量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C242AB3-3822-4CDB-B062-2A89F4D20D9F}" type="parTrans" cxnId="{1F4DCA3E-1130-4389-B6A6-D7D9BD44597B}">
      <dgm:prSet/>
      <dgm:spPr/>
      <dgm:t>
        <a:bodyPr/>
        <a:lstStyle/>
        <a:p>
          <a:endParaRPr lang="zh-TW" altLang="en-US"/>
        </a:p>
      </dgm:t>
    </dgm:pt>
    <dgm:pt modelId="{86A7914D-9DEC-47C2-B4BF-7043B2E9C703}" type="sibTrans" cxnId="{1F4DCA3E-1130-4389-B6A6-D7D9BD44597B}">
      <dgm:prSet/>
      <dgm:spPr/>
      <dgm:t>
        <a:bodyPr/>
        <a:lstStyle/>
        <a:p>
          <a:endParaRPr lang="zh-TW" altLang="en-US"/>
        </a:p>
      </dgm:t>
    </dgm:pt>
    <dgm:pt modelId="{B77EDA0E-26D9-47D5-B806-0CAF3E232F11}">
      <dgm:prSet phldrT="[文字]"/>
      <dgm:spPr/>
      <dgm:t>
        <a:bodyPr/>
        <a:lstStyle/>
        <a:p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7771376-8792-4608-B2F3-16393AB78528}" type="parTrans" cxnId="{25693E53-9C1E-459C-9908-AFDB0B25D97A}">
      <dgm:prSet/>
      <dgm:spPr/>
      <dgm:t>
        <a:bodyPr/>
        <a:lstStyle/>
        <a:p>
          <a:endParaRPr lang="zh-TW" altLang="en-US"/>
        </a:p>
      </dgm:t>
    </dgm:pt>
    <dgm:pt modelId="{9B779C5B-2E15-4CF5-A16B-83F15E92F2A6}" type="sibTrans" cxnId="{25693E53-9C1E-459C-9908-AFDB0B25D97A}">
      <dgm:prSet/>
      <dgm:spPr/>
      <dgm:t>
        <a:bodyPr/>
        <a:lstStyle/>
        <a:p>
          <a:endParaRPr lang="zh-TW" altLang="en-US"/>
        </a:p>
      </dgm:t>
    </dgm:pt>
    <dgm:pt modelId="{22643BAD-FD41-4FFA-8A71-9092835668C1}">
      <dgm:prSet phldrT="[文字]"/>
      <dgm:spPr/>
      <dgm:t>
        <a:bodyPr/>
        <a:lstStyle/>
        <a:p>
          <a:r>
            <a:rPr lang="en-US" altLang="en-US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UnitPrice</a:t>
          </a:r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 </a:t>
          </a:r>
          <a: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-</a:t>
          </a:r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商品單價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48C20ED-C6D9-403D-A048-D34F3ADA086C}" type="parTrans" cxnId="{4E7ABC75-A5A3-4110-8FDA-D68DA31A9E49}">
      <dgm:prSet/>
      <dgm:spPr/>
      <dgm:t>
        <a:bodyPr/>
        <a:lstStyle/>
        <a:p>
          <a:endParaRPr lang="zh-TW" altLang="en-US"/>
        </a:p>
      </dgm:t>
    </dgm:pt>
    <dgm:pt modelId="{B216783B-4EB8-423D-85F3-E84307B2C419}" type="sibTrans" cxnId="{4E7ABC75-A5A3-4110-8FDA-D68DA31A9E49}">
      <dgm:prSet/>
      <dgm:spPr/>
      <dgm:t>
        <a:bodyPr/>
        <a:lstStyle/>
        <a:p>
          <a:endParaRPr lang="zh-TW" altLang="en-US"/>
        </a:p>
      </dgm:t>
    </dgm:pt>
    <dgm:pt modelId="{79E68A5A-0D2B-4C31-A7D8-B129F32475E0}">
      <dgm:prSet phldrT="[文字]"/>
      <dgm:spPr/>
      <dgm:t>
        <a:bodyPr/>
        <a:lstStyle/>
        <a:p>
          <a:r>
            <a:rPr lang="en-US" altLang="en-US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PromotionDiscount</a:t>
          </a:r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–</a:t>
          </a:r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折扣金額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CD67D40-831C-40FB-A593-560734AB31F6}" type="parTrans" cxnId="{507D38FC-20B5-42E6-AC48-DB12A32BC95C}">
      <dgm:prSet/>
      <dgm:spPr/>
      <dgm:t>
        <a:bodyPr/>
        <a:lstStyle/>
        <a:p>
          <a:endParaRPr lang="zh-TW" altLang="en-US"/>
        </a:p>
      </dgm:t>
    </dgm:pt>
    <dgm:pt modelId="{6BB07A1D-0C9F-40D7-9DD0-DD4DDB15DDE8}" type="sibTrans" cxnId="{507D38FC-20B5-42E6-AC48-DB12A32BC95C}">
      <dgm:prSet/>
      <dgm:spPr/>
      <dgm:t>
        <a:bodyPr/>
        <a:lstStyle/>
        <a:p>
          <a:endParaRPr lang="zh-TW" altLang="en-US"/>
        </a:p>
      </dgm:t>
    </dgm:pt>
    <dgm:pt modelId="{6E02F1F3-ECAA-4E3B-89CC-2FBD06634A5E}">
      <dgm:prSet phldrT="[文字]"/>
      <dgm:spPr/>
      <dgm:t>
        <a:bodyPr/>
        <a:lstStyle/>
        <a:p>
          <a:r>
            <a:rPr lang="en-US" altLang="en-US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PromotionCondition_TotalPrice</a:t>
          </a:r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–</a:t>
          </a:r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折扣條件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9CB0585-CA90-4EA7-A524-8C7AD552747E}" type="parTrans" cxnId="{DEBDB813-3251-4E3E-B87F-C216ABFAF7EF}">
      <dgm:prSet/>
      <dgm:spPr/>
      <dgm:t>
        <a:bodyPr/>
        <a:lstStyle/>
        <a:p>
          <a:endParaRPr lang="zh-TW" altLang="en-US"/>
        </a:p>
      </dgm:t>
    </dgm:pt>
    <dgm:pt modelId="{FCD60A49-0F0C-42DD-994E-602CE6E3B5BF}" type="sibTrans" cxnId="{DEBDB813-3251-4E3E-B87F-C216ABFAF7EF}">
      <dgm:prSet/>
      <dgm:spPr/>
      <dgm:t>
        <a:bodyPr/>
        <a:lstStyle/>
        <a:p>
          <a:endParaRPr lang="zh-TW" altLang="en-US"/>
        </a:p>
      </dgm:t>
    </dgm:pt>
    <dgm:pt modelId="{501DFB09-605D-4026-A4CC-354B20414CFF}">
      <dgm:prSet phldrT="[文字]"/>
      <dgm:spPr/>
      <dgm:t>
        <a:bodyPr/>
        <a:lstStyle/>
        <a:p>
          <a:r>
            <a:rPr lang="en-US" altLang="en-US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SalesOrderSlaveDateTime</a:t>
          </a:r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–</a:t>
          </a:r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下單時間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E5EDA5B-FD4B-4AAF-A14A-3736E31F2D46}" type="parTrans" cxnId="{071FC206-6843-4743-83A8-4E0A8E2E82A4}">
      <dgm:prSet/>
      <dgm:spPr/>
      <dgm:t>
        <a:bodyPr/>
        <a:lstStyle/>
        <a:p>
          <a:endParaRPr lang="zh-TW" altLang="en-US"/>
        </a:p>
      </dgm:t>
    </dgm:pt>
    <dgm:pt modelId="{212014AA-F048-4757-BFDD-C6473268860D}" type="sibTrans" cxnId="{071FC206-6843-4743-83A8-4E0A8E2E82A4}">
      <dgm:prSet/>
      <dgm:spPr/>
      <dgm:t>
        <a:bodyPr/>
        <a:lstStyle/>
        <a:p>
          <a:endParaRPr lang="zh-TW" altLang="en-US"/>
        </a:p>
      </dgm:t>
    </dgm:pt>
    <dgm:pt modelId="{C0CD2BF5-F193-4BBA-9375-E86A711D95CD}">
      <dgm:prSet/>
      <dgm:spPr/>
      <dgm:t>
        <a:bodyPr/>
        <a:lstStyle/>
        <a:p>
          <a:r>
            <a:rPr lang="en-US" altLang="en-US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MemberTime</a:t>
          </a:r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-</a:t>
          </a:r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會員時間</a:t>
          </a:r>
          <a: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訂單時間</a:t>
          </a:r>
          <a: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-</a:t>
          </a:r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註冊時間</a:t>
          </a:r>
          <a: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E7BDA69-7C69-4CD1-AB4A-4DF732A0F862}" type="parTrans" cxnId="{354F8401-FD56-4631-A120-9F4E5B56A7A5}">
      <dgm:prSet/>
      <dgm:spPr/>
      <dgm:t>
        <a:bodyPr/>
        <a:lstStyle/>
        <a:p>
          <a:endParaRPr lang="zh-TW" altLang="en-US"/>
        </a:p>
      </dgm:t>
    </dgm:pt>
    <dgm:pt modelId="{7DED80E7-7EAC-4061-96EF-F1CE15A62CD5}" type="sibTrans" cxnId="{354F8401-FD56-4631-A120-9F4E5B56A7A5}">
      <dgm:prSet/>
      <dgm:spPr/>
      <dgm:t>
        <a:bodyPr/>
        <a:lstStyle/>
        <a:p>
          <a:endParaRPr lang="zh-TW" altLang="en-US"/>
        </a:p>
      </dgm:t>
    </dgm:pt>
    <dgm:pt modelId="{4C706F43-1BA9-4B49-888A-424939A018DD}">
      <dgm:prSet phldrT="[文字]"/>
      <dgm:spPr/>
      <dgm:t>
        <a:bodyPr/>
        <a:lstStyle/>
        <a:p>
          <a:r>
            <a:rPr lang="en-US" altLang="en-US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PromotionStartDateTime</a:t>
          </a:r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–</a:t>
          </a:r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優惠活動開始時間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C192C4D-678C-4CE2-A980-8D8BB82978C1}" type="parTrans" cxnId="{910329F0-90FF-4C50-9D60-7A575E7BE505}">
      <dgm:prSet/>
      <dgm:spPr/>
      <dgm:t>
        <a:bodyPr/>
        <a:lstStyle/>
        <a:p>
          <a:endParaRPr lang="zh-TW" altLang="en-US"/>
        </a:p>
      </dgm:t>
    </dgm:pt>
    <dgm:pt modelId="{58EA4CA0-780E-4473-8B8E-E6CE0EB2745E}" type="sibTrans" cxnId="{910329F0-90FF-4C50-9D60-7A575E7BE505}">
      <dgm:prSet/>
      <dgm:spPr/>
      <dgm:t>
        <a:bodyPr/>
        <a:lstStyle/>
        <a:p>
          <a:endParaRPr lang="zh-TW" altLang="en-US"/>
        </a:p>
      </dgm:t>
    </dgm:pt>
    <dgm:pt modelId="{FCC552DD-CCC3-47FD-B90E-72504D093170}">
      <dgm:prSet phldrT="[文字]"/>
      <dgm:spPr/>
      <dgm:t>
        <a:bodyPr/>
        <a:lstStyle/>
        <a:p>
          <a:r>
            <a:rPr lang="en-US" altLang="en-US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PromotionEndDateTime</a:t>
          </a:r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–</a:t>
          </a:r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優惠活動截止時間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AEE6058-4D6B-4A49-BD0A-30FEA8644C6B}" type="parTrans" cxnId="{C72BF767-3BDD-49D3-BF33-3A1F772D138D}">
      <dgm:prSet/>
      <dgm:spPr/>
      <dgm:t>
        <a:bodyPr/>
        <a:lstStyle/>
        <a:p>
          <a:endParaRPr lang="zh-TW" altLang="en-US"/>
        </a:p>
      </dgm:t>
    </dgm:pt>
    <dgm:pt modelId="{8E977B5B-2A3F-4ACC-AAAE-768C42814736}" type="sibTrans" cxnId="{C72BF767-3BDD-49D3-BF33-3A1F772D138D}">
      <dgm:prSet/>
      <dgm:spPr/>
      <dgm:t>
        <a:bodyPr/>
        <a:lstStyle/>
        <a:p>
          <a:endParaRPr lang="zh-TW" altLang="en-US"/>
        </a:p>
      </dgm:t>
    </dgm:pt>
    <dgm:pt modelId="{E18D8D6A-5AEC-4758-9B07-81C0B3945DCB}">
      <dgm:prSet phldrT="[文字]"/>
      <dgm:spPr/>
      <dgm:t>
        <a:bodyPr/>
        <a:lstStyle/>
        <a:p>
          <a:r>
            <a:rPr lang="en-US" altLang="en-US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RegisterDateTime</a:t>
          </a:r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–</a:t>
          </a:r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會員註冊時間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1424784-6AB7-4749-BED2-F6CD59486609}" type="parTrans" cxnId="{DF50458E-429F-48ED-B90D-A60FB6C5B0E7}">
      <dgm:prSet/>
      <dgm:spPr/>
      <dgm:t>
        <a:bodyPr/>
        <a:lstStyle/>
        <a:p>
          <a:endParaRPr lang="zh-TW" altLang="en-US"/>
        </a:p>
      </dgm:t>
    </dgm:pt>
    <dgm:pt modelId="{4F3A06A2-39CB-4182-86BC-BDC6A7BBB822}" type="sibTrans" cxnId="{DF50458E-429F-48ED-B90D-A60FB6C5B0E7}">
      <dgm:prSet/>
      <dgm:spPr/>
      <dgm:t>
        <a:bodyPr/>
        <a:lstStyle/>
        <a:p>
          <a:endParaRPr lang="zh-TW" altLang="en-US"/>
        </a:p>
      </dgm:t>
    </dgm:pt>
    <dgm:pt modelId="{567BA07B-CE53-46F0-B474-919AE12A1D8B}">
      <dgm:prSet phldrT="[文字]"/>
      <dgm:spPr/>
      <dgm:t>
        <a:bodyPr/>
        <a:lstStyle/>
        <a:p>
          <a:r>
            <a:rPr lang="en-US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Birthday</a:t>
          </a:r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–</a:t>
          </a:r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會員生日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ED4819D-0E46-46C6-90B2-BA8B33A3D2E0}" type="parTrans" cxnId="{D38C9C64-CC03-425D-BF0B-3016AFB7778D}">
      <dgm:prSet/>
      <dgm:spPr/>
      <dgm:t>
        <a:bodyPr/>
        <a:lstStyle/>
        <a:p>
          <a:endParaRPr lang="zh-TW" altLang="en-US"/>
        </a:p>
      </dgm:t>
    </dgm:pt>
    <dgm:pt modelId="{A4641568-6BE8-4252-B29F-619F72AA9C24}" type="sibTrans" cxnId="{D38C9C64-CC03-425D-BF0B-3016AFB7778D}">
      <dgm:prSet/>
      <dgm:spPr/>
      <dgm:t>
        <a:bodyPr/>
        <a:lstStyle/>
        <a:p>
          <a:endParaRPr lang="zh-TW" altLang="en-US"/>
        </a:p>
      </dgm:t>
    </dgm:pt>
    <dgm:pt modelId="{100489E8-B2EF-43DA-BE7C-66F94775BAD5}">
      <dgm:prSet phldrT="[文字]"/>
      <dgm:spPr/>
      <dgm:t>
        <a:bodyPr/>
        <a:lstStyle/>
        <a:p>
          <a:r>
            <a:rPr lang="en-US" altLang="zh-TW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DiscountType</a:t>
          </a:r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–</a:t>
          </a:r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優惠方式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CBBBC9D-DCD3-419A-A71D-A0EBE5CF4FDD}" type="parTrans" cxnId="{B68CD8BD-9541-4EB7-8732-6390637BE45E}">
      <dgm:prSet/>
      <dgm:spPr/>
      <dgm:t>
        <a:bodyPr/>
        <a:lstStyle/>
        <a:p>
          <a:endParaRPr lang="zh-TW" altLang="en-US"/>
        </a:p>
      </dgm:t>
    </dgm:pt>
    <dgm:pt modelId="{C374561C-D556-4992-8CBB-D25CC14BD2BC}" type="sibTrans" cxnId="{B68CD8BD-9541-4EB7-8732-6390637BE45E}">
      <dgm:prSet/>
      <dgm:spPr/>
      <dgm:t>
        <a:bodyPr/>
        <a:lstStyle/>
        <a:p>
          <a:endParaRPr lang="zh-TW" altLang="en-US"/>
        </a:p>
      </dgm:t>
    </dgm:pt>
    <dgm:pt modelId="{7CD244D2-FD67-40A1-A299-1D53BE59D96B}" type="pres">
      <dgm:prSet presAssocID="{3C208923-B1BF-422A-A091-4A92F442BE7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14C7EF4C-8F4F-47CA-8B0A-D928D8CA1A6A}" type="pres">
      <dgm:prSet presAssocID="{43C67E03-10AB-4A96-B225-51C0FF43A7EF}" presName="composite" presStyleCnt="0"/>
      <dgm:spPr/>
    </dgm:pt>
    <dgm:pt modelId="{4B4F5FC9-AB12-4540-95B5-7D17C40EF6EF}" type="pres">
      <dgm:prSet presAssocID="{43C67E03-10AB-4A96-B225-51C0FF43A7EF}" presName="parTx" presStyleLbl="alignNode1" presStyleIdx="0" presStyleCnt="3" custScaleX="11445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9FF1FD8-7307-49B1-8694-0B2D2C6DBC15}" type="pres">
      <dgm:prSet presAssocID="{43C67E03-10AB-4A96-B225-51C0FF43A7EF}" presName="desTx" presStyleLbl="alignAccFollowNode1" presStyleIdx="0" presStyleCnt="3" custScaleX="11445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DF3B82D-A888-4B12-ADC7-A2E37A7F6E93}" type="pres">
      <dgm:prSet presAssocID="{C4F65006-9E4E-4FEF-8235-4F793D8F411A}" presName="space" presStyleCnt="0"/>
      <dgm:spPr/>
    </dgm:pt>
    <dgm:pt modelId="{217A6A5D-14E4-41BA-9F42-73CE89FB1BC4}" type="pres">
      <dgm:prSet presAssocID="{DF737AEE-B7C2-414B-BA4C-AAD6F1AD1B22}" presName="composite" presStyleCnt="0"/>
      <dgm:spPr/>
    </dgm:pt>
    <dgm:pt modelId="{206B0CFB-0F64-4E5A-A873-FA70826C08CB}" type="pres">
      <dgm:prSet presAssocID="{DF737AEE-B7C2-414B-BA4C-AAD6F1AD1B22}" presName="parTx" presStyleLbl="alignNode1" presStyleIdx="1" presStyleCnt="3" custScaleX="5994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2AFC48F-7344-4CD7-A278-1C4F917BA426}" type="pres">
      <dgm:prSet presAssocID="{DF737AEE-B7C2-414B-BA4C-AAD6F1AD1B22}" presName="desTx" presStyleLbl="alignAccFollowNode1" presStyleIdx="1" presStyleCnt="3" custScaleX="59944" custLinFactNeighborY="13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AB8800B-C3BA-4EA6-A6D1-6649BA93CFFD}" type="pres">
      <dgm:prSet presAssocID="{D8CAC9A2-6887-4996-A99C-7C1A61B5254B}" presName="space" presStyleCnt="0"/>
      <dgm:spPr/>
    </dgm:pt>
    <dgm:pt modelId="{FE3A7766-57D9-43FD-9BF7-A5CE94DD19A6}" type="pres">
      <dgm:prSet presAssocID="{94DC059D-C4D0-47EC-9C6C-9678572E7D82}" presName="composite" presStyleCnt="0"/>
      <dgm:spPr/>
    </dgm:pt>
    <dgm:pt modelId="{0179946A-66C9-4E42-AE88-1166F7E709CD}" type="pres">
      <dgm:prSet presAssocID="{94DC059D-C4D0-47EC-9C6C-9678572E7D82}" presName="parTx" presStyleLbl="alignNode1" presStyleIdx="2" presStyleCnt="3" custScaleX="6215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67CE91C-28F4-4484-9447-D9D483BB066E}" type="pres">
      <dgm:prSet presAssocID="{94DC059D-C4D0-47EC-9C6C-9678572E7D82}" presName="desTx" presStyleLbl="alignAccFollowNode1" presStyleIdx="2" presStyleCnt="3" custScaleX="6215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C58441F4-C149-4656-BC15-D896DC3A052A}" type="presOf" srcId="{501DFB09-605D-4026-A4CC-354B20414CFF}" destId="{19FF1FD8-7307-49B1-8694-0B2D2C6DBC15}" srcOrd="0" destOrd="6" presId="urn:microsoft.com/office/officeart/2005/8/layout/hList1"/>
    <dgm:cxn modelId="{B8904E47-C4F5-4DAE-A0CC-6D5DB3A8FE30}" type="presOf" srcId="{F6BBCE85-4E23-4D10-9432-3060F8571B5F}" destId="{19FF1FD8-7307-49B1-8694-0B2D2C6DBC15}" srcOrd="0" destOrd="13" presId="urn:microsoft.com/office/officeart/2005/8/layout/hList1"/>
    <dgm:cxn modelId="{D38C9C64-CC03-425D-BF0B-3016AFB7778D}" srcId="{43C67E03-10AB-4A96-B225-51C0FF43A7EF}" destId="{567BA07B-CE53-46F0-B474-919AE12A1D8B}" srcOrd="10" destOrd="0" parTransId="{0ED4819D-0E46-46C6-90B2-BA8B33A3D2E0}" sibTransId="{A4641568-6BE8-4252-B29F-619F72AA9C24}"/>
    <dgm:cxn modelId="{071FC206-6843-4743-83A8-4E0A8E2E82A4}" srcId="{43C67E03-10AB-4A96-B225-51C0FF43A7EF}" destId="{501DFB09-605D-4026-A4CC-354B20414CFF}" srcOrd="6" destOrd="0" parTransId="{3E5EDA5B-FD4B-4AAF-A14A-3736E31F2D46}" sibTransId="{212014AA-F048-4757-BFDD-C6473268860D}"/>
    <dgm:cxn modelId="{CDD48C57-6F76-40A8-A2BF-92C0F376BD2D}" type="presOf" srcId="{965CE2CB-BEBE-4FC6-9D26-FF7213E0218B}" destId="{19FF1FD8-7307-49B1-8694-0B2D2C6DBC15}" srcOrd="0" destOrd="0" presId="urn:microsoft.com/office/officeart/2005/8/layout/hList1"/>
    <dgm:cxn modelId="{D652860F-DAED-4D76-B1DD-8E6E87D515C7}" srcId="{3C208923-B1BF-422A-A091-4A92F442BE7D}" destId="{43C67E03-10AB-4A96-B225-51C0FF43A7EF}" srcOrd="0" destOrd="0" parTransId="{6D85442A-8DFD-44A5-989A-B00B7A4F4F64}" sibTransId="{C4F65006-9E4E-4FEF-8235-4F793D8F411A}"/>
    <dgm:cxn modelId="{25693E53-9C1E-459C-9908-AFDB0B25D97A}" srcId="{43C67E03-10AB-4A96-B225-51C0FF43A7EF}" destId="{B77EDA0E-26D9-47D5-B806-0CAF3E232F11}" srcOrd="12" destOrd="0" parTransId="{67771376-8792-4608-B2F3-16393AB78528}" sibTransId="{9B779C5B-2E15-4CF5-A16B-83F15E92F2A6}"/>
    <dgm:cxn modelId="{D7B595BC-0968-4A58-AB29-84074002B737}" type="presOf" srcId="{9BCEC1E9-98C3-40EE-B199-7FCD98A5CDEE}" destId="{19FF1FD8-7307-49B1-8694-0B2D2C6DBC15}" srcOrd="0" destOrd="2" presId="urn:microsoft.com/office/officeart/2005/8/layout/hList1"/>
    <dgm:cxn modelId="{7E645AE9-45DA-492F-A02E-02B3437B5346}" type="presOf" srcId="{3C208923-B1BF-422A-A091-4A92F442BE7D}" destId="{7CD244D2-FD67-40A1-A299-1D53BE59D96B}" srcOrd="0" destOrd="0" presId="urn:microsoft.com/office/officeart/2005/8/layout/hList1"/>
    <dgm:cxn modelId="{32390663-C2DB-4043-8BD3-F5D5EF404F69}" type="presOf" srcId="{567BA07B-CE53-46F0-B474-919AE12A1D8B}" destId="{19FF1FD8-7307-49B1-8694-0B2D2C6DBC15}" srcOrd="0" destOrd="10" presId="urn:microsoft.com/office/officeart/2005/8/layout/hList1"/>
    <dgm:cxn modelId="{F066717E-0338-4817-9072-BCB15B40C1FB}" type="presOf" srcId="{FCC552DD-CCC3-47FD-B90E-72504D093170}" destId="{19FF1FD8-7307-49B1-8694-0B2D2C6DBC15}" srcOrd="0" destOrd="8" presId="urn:microsoft.com/office/officeart/2005/8/layout/hList1"/>
    <dgm:cxn modelId="{9DA0C583-0859-4467-BCCC-8EC862A70EE9}" srcId="{DF737AEE-B7C2-414B-BA4C-AAD6F1AD1B22}" destId="{60FD1219-5E0A-4EAB-82DF-7B384FA078C2}" srcOrd="0" destOrd="0" parTransId="{98E83EF8-F575-4CFF-A885-C218AB22222A}" sibTransId="{1A03C27E-2F17-4E29-92C9-F34F25D6A11B}"/>
    <dgm:cxn modelId="{9341773C-E798-42C8-9E9C-E07746FA80AC}" type="presOf" srcId="{B77EDA0E-26D9-47D5-B806-0CAF3E232F11}" destId="{19FF1FD8-7307-49B1-8694-0B2D2C6DBC15}" srcOrd="0" destOrd="12" presId="urn:microsoft.com/office/officeart/2005/8/layout/hList1"/>
    <dgm:cxn modelId="{354F8401-FD56-4631-A120-9F4E5B56A7A5}" srcId="{43C67E03-10AB-4A96-B225-51C0FF43A7EF}" destId="{C0CD2BF5-F193-4BBA-9375-E86A711D95CD}" srcOrd="14" destOrd="0" parTransId="{3E7BDA69-7C69-4CD1-AB4A-4DF732A0F862}" sibTransId="{7DED80E7-7EAC-4061-96EF-F1CE15A62CD5}"/>
    <dgm:cxn modelId="{4E7ABC75-A5A3-4110-8FDA-D68DA31A9E49}" srcId="{43C67E03-10AB-4A96-B225-51C0FF43A7EF}" destId="{22643BAD-FD41-4FFA-8A71-9092835668C1}" srcOrd="3" destOrd="0" parTransId="{A48C20ED-C6D9-403D-A048-D34F3ADA086C}" sibTransId="{B216783B-4EB8-423D-85F3-E84307B2C419}"/>
    <dgm:cxn modelId="{0464BC98-461C-4116-AAD7-D7A5116DFC28}" srcId="{94DC059D-C4D0-47EC-9C6C-9678572E7D82}" destId="{AF69A9A3-74E2-43D3-AA26-12041F1CBC95}" srcOrd="0" destOrd="0" parTransId="{EE419CF1-81E3-4337-9B89-1FB9C6F5AAD5}" sibTransId="{E711C1D1-AAFC-4330-9E78-0F75A1501C37}"/>
    <dgm:cxn modelId="{789D9F50-7BF4-4071-8BE6-304D8B507F81}" type="presOf" srcId="{C0CD2BF5-F193-4BBA-9375-E86A711D95CD}" destId="{19FF1FD8-7307-49B1-8694-0B2D2C6DBC15}" srcOrd="0" destOrd="14" presId="urn:microsoft.com/office/officeart/2005/8/layout/hList1"/>
    <dgm:cxn modelId="{DF50458E-429F-48ED-B90D-A60FB6C5B0E7}" srcId="{43C67E03-10AB-4A96-B225-51C0FF43A7EF}" destId="{E18D8D6A-5AEC-4758-9B07-81C0B3945DCB}" srcOrd="9" destOrd="0" parTransId="{B1424784-6AB7-4749-BED2-F6CD59486609}" sibTransId="{4F3A06A2-39CB-4182-86BC-BDC6A7BBB822}"/>
    <dgm:cxn modelId="{02B307B1-3436-4ADE-B4AE-E7B14275A6E0}" type="presOf" srcId="{60FD1219-5E0A-4EAB-82DF-7B384FA078C2}" destId="{C2AFC48F-7344-4CD7-A278-1C4F917BA426}" srcOrd="0" destOrd="0" presId="urn:microsoft.com/office/officeart/2005/8/layout/hList1"/>
    <dgm:cxn modelId="{DAB56540-813F-4CFE-A3AF-2E13D4859DAF}" type="presOf" srcId="{79E68A5A-0D2B-4C31-A7D8-B129F32475E0}" destId="{19FF1FD8-7307-49B1-8694-0B2D2C6DBC15}" srcOrd="0" destOrd="4" presId="urn:microsoft.com/office/officeart/2005/8/layout/hList1"/>
    <dgm:cxn modelId="{55A59CAB-EA49-473A-8B59-FD1803DE7CEF}" type="presOf" srcId="{100489E8-B2EF-43DA-BE7C-66F94775BAD5}" destId="{19FF1FD8-7307-49B1-8694-0B2D2C6DBC15}" srcOrd="0" destOrd="11" presId="urn:microsoft.com/office/officeart/2005/8/layout/hList1"/>
    <dgm:cxn modelId="{FBF40B74-91D1-4F2B-A2CB-363A4654968F}" type="presOf" srcId="{94DC059D-C4D0-47EC-9C6C-9678572E7D82}" destId="{0179946A-66C9-4E42-AE88-1166F7E709CD}" srcOrd="0" destOrd="0" presId="urn:microsoft.com/office/officeart/2005/8/layout/hList1"/>
    <dgm:cxn modelId="{94AFF517-6FA1-403D-A458-5B61C159A4A7}" srcId="{3C208923-B1BF-422A-A091-4A92F442BE7D}" destId="{DF737AEE-B7C2-414B-BA4C-AAD6F1AD1B22}" srcOrd="1" destOrd="0" parTransId="{F24735C8-47F5-426C-8CF2-9984A322FA76}" sibTransId="{D8CAC9A2-6887-4996-A99C-7C1A61B5254B}"/>
    <dgm:cxn modelId="{FF8D5068-0D3E-4ED6-BBE8-5B2A912F175C}" srcId="{43C67E03-10AB-4A96-B225-51C0FF43A7EF}" destId="{F6BBCE85-4E23-4D10-9432-3060F8571B5F}" srcOrd="13" destOrd="0" parTransId="{F0F10E14-39B0-42DC-9115-F3E2CD8AF2E3}" sibTransId="{484B2AEF-408F-4A56-8906-855F5F467679}"/>
    <dgm:cxn modelId="{507D38FC-20B5-42E6-AC48-DB12A32BC95C}" srcId="{43C67E03-10AB-4A96-B225-51C0FF43A7EF}" destId="{79E68A5A-0D2B-4C31-A7D8-B129F32475E0}" srcOrd="4" destOrd="0" parTransId="{CCD67D40-831C-40FB-A593-560734AB31F6}" sibTransId="{6BB07A1D-0C9F-40D7-9DD0-DD4DDB15DDE8}"/>
    <dgm:cxn modelId="{1F4DCA3E-1130-4389-B6A6-D7D9BD44597B}" srcId="{43C67E03-10AB-4A96-B225-51C0FF43A7EF}" destId="{9BCEC1E9-98C3-40EE-B199-7FCD98A5CDEE}" srcOrd="2" destOrd="0" parTransId="{2C242AB3-3822-4CDB-B062-2A89F4D20D9F}" sibTransId="{86A7914D-9DEC-47C2-B4BF-7043B2E9C703}"/>
    <dgm:cxn modelId="{1B83899D-4E59-47D3-90A5-4E6F6AEEF1F9}" type="presOf" srcId="{4C706F43-1BA9-4B49-888A-424939A018DD}" destId="{19FF1FD8-7307-49B1-8694-0B2D2C6DBC15}" srcOrd="0" destOrd="7" presId="urn:microsoft.com/office/officeart/2005/8/layout/hList1"/>
    <dgm:cxn modelId="{116A957D-F0FD-471C-B534-F9E684F6A527}" srcId="{43C67E03-10AB-4A96-B225-51C0FF43A7EF}" destId="{965CE2CB-BEBE-4FC6-9D26-FF7213E0218B}" srcOrd="0" destOrd="0" parTransId="{0E318403-4BFA-475D-A47B-7F9A2075E026}" sibTransId="{807078EE-4FA1-4EDB-BBF4-6BC33AF65367}"/>
    <dgm:cxn modelId="{DEBDB813-3251-4E3E-B87F-C216ABFAF7EF}" srcId="{43C67E03-10AB-4A96-B225-51C0FF43A7EF}" destId="{6E02F1F3-ECAA-4E3B-89CC-2FBD06634A5E}" srcOrd="5" destOrd="0" parTransId="{A9CB0585-CA90-4EA7-A524-8C7AD552747E}" sibTransId="{FCD60A49-0F0C-42DD-994E-602CE6E3B5BF}"/>
    <dgm:cxn modelId="{B0F84157-2ED1-4DD8-8F64-1DF7D81A9216}" type="presOf" srcId="{22643BAD-FD41-4FFA-8A71-9092835668C1}" destId="{19FF1FD8-7307-49B1-8694-0B2D2C6DBC15}" srcOrd="0" destOrd="3" presId="urn:microsoft.com/office/officeart/2005/8/layout/hList1"/>
    <dgm:cxn modelId="{8FB6445B-8C78-4D54-A456-822881804358}" type="presOf" srcId="{E18D8D6A-5AEC-4758-9B07-81C0B3945DCB}" destId="{19FF1FD8-7307-49B1-8694-0B2D2C6DBC15}" srcOrd="0" destOrd="9" presId="urn:microsoft.com/office/officeart/2005/8/layout/hList1"/>
    <dgm:cxn modelId="{B68CD8BD-9541-4EB7-8732-6390637BE45E}" srcId="{43C67E03-10AB-4A96-B225-51C0FF43A7EF}" destId="{100489E8-B2EF-43DA-BE7C-66F94775BAD5}" srcOrd="11" destOrd="0" parTransId="{DCBBBC9D-DCD3-419A-A71D-A0EBE5CF4FDD}" sibTransId="{C374561C-D556-4992-8CBB-D25CC14BD2BC}"/>
    <dgm:cxn modelId="{E9871739-9F6E-45F2-AC40-9674385837A0}" srcId="{43C67E03-10AB-4A96-B225-51C0FF43A7EF}" destId="{360FB284-FC45-4713-B577-C6AE7BB2C1E1}" srcOrd="1" destOrd="0" parTransId="{D4C43F59-24EA-458C-9589-D7DA57576F04}" sibTransId="{58C546A0-4FE7-4DE4-BBD0-3CEC4F78CC6B}"/>
    <dgm:cxn modelId="{973089B9-DC3C-4B2F-9999-FECBA80DC6DA}" type="presOf" srcId="{AF69A9A3-74E2-43D3-AA26-12041F1CBC95}" destId="{167CE91C-28F4-4484-9447-D9D483BB066E}" srcOrd="0" destOrd="0" presId="urn:microsoft.com/office/officeart/2005/8/layout/hList1"/>
    <dgm:cxn modelId="{5F45330C-B638-42EE-8A85-65F6E4970284}" type="presOf" srcId="{6E02F1F3-ECAA-4E3B-89CC-2FBD06634A5E}" destId="{19FF1FD8-7307-49B1-8694-0B2D2C6DBC15}" srcOrd="0" destOrd="5" presId="urn:microsoft.com/office/officeart/2005/8/layout/hList1"/>
    <dgm:cxn modelId="{B0DEE57B-C490-47DD-AAB2-A9397F562390}" type="presOf" srcId="{DF737AEE-B7C2-414B-BA4C-AAD6F1AD1B22}" destId="{206B0CFB-0F64-4E5A-A873-FA70826C08CB}" srcOrd="0" destOrd="0" presId="urn:microsoft.com/office/officeart/2005/8/layout/hList1"/>
    <dgm:cxn modelId="{910329F0-90FF-4C50-9D60-7A575E7BE505}" srcId="{43C67E03-10AB-4A96-B225-51C0FF43A7EF}" destId="{4C706F43-1BA9-4B49-888A-424939A018DD}" srcOrd="7" destOrd="0" parTransId="{2C192C4D-678C-4CE2-A980-8D8BB82978C1}" sibTransId="{58EA4CA0-780E-4473-8B8E-E6CE0EB2745E}"/>
    <dgm:cxn modelId="{C72BF767-3BDD-49D3-BF33-3A1F772D138D}" srcId="{43C67E03-10AB-4A96-B225-51C0FF43A7EF}" destId="{FCC552DD-CCC3-47FD-B90E-72504D093170}" srcOrd="8" destOrd="0" parTransId="{0AEE6058-4D6B-4A49-BD0A-30FEA8644C6B}" sibTransId="{8E977B5B-2A3F-4ACC-AAAE-768C42814736}"/>
    <dgm:cxn modelId="{8F1F734E-1521-495B-AE84-B22E1243A43A}" type="presOf" srcId="{360FB284-FC45-4713-B577-C6AE7BB2C1E1}" destId="{19FF1FD8-7307-49B1-8694-0B2D2C6DBC15}" srcOrd="0" destOrd="1" presId="urn:microsoft.com/office/officeart/2005/8/layout/hList1"/>
    <dgm:cxn modelId="{378F824E-CF52-4757-B90B-B0189521D79A}" type="presOf" srcId="{43C67E03-10AB-4A96-B225-51C0FF43A7EF}" destId="{4B4F5FC9-AB12-4540-95B5-7D17C40EF6EF}" srcOrd="0" destOrd="0" presId="urn:microsoft.com/office/officeart/2005/8/layout/hList1"/>
    <dgm:cxn modelId="{245E8591-944F-4400-9ACF-4231645D7A0F}" srcId="{3C208923-B1BF-422A-A091-4A92F442BE7D}" destId="{94DC059D-C4D0-47EC-9C6C-9678572E7D82}" srcOrd="2" destOrd="0" parTransId="{6C53839E-0250-4369-BFCE-3A2DC40A864E}" sibTransId="{4296B227-1E76-4A8E-9B51-0FF68017F41B}"/>
    <dgm:cxn modelId="{B189929B-1C19-48FE-955F-0175D7050F80}" type="presParOf" srcId="{7CD244D2-FD67-40A1-A299-1D53BE59D96B}" destId="{14C7EF4C-8F4F-47CA-8B0A-D928D8CA1A6A}" srcOrd="0" destOrd="0" presId="urn:microsoft.com/office/officeart/2005/8/layout/hList1"/>
    <dgm:cxn modelId="{18EDC253-DA83-4534-84FD-482BC358AA72}" type="presParOf" srcId="{14C7EF4C-8F4F-47CA-8B0A-D928D8CA1A6A}" destId="{4B4F5FC9-AB12-4540-95B5-7D17C40EF6EF}" srcOrd="0" destOrd="0" presId="urn:microsoft.com/office/officeart/2005/8/layout/hList1"/>
    <dgm:cxn modelId="{4030CC8F-1DE1-4A76-9413-A1E90B49A773}" type="presParOf" srcId="{14C7EF4C-8F4F-47CA-8B0A-D928D8CA1A6A}" destId="{19FF1FD8-7307-49B1-8694-0B2D2C6DBC15}" srcOrd="1" destOrd="0" presId="urn:microsoft.com/office/officeart/2005/8/layout/hList1"/>
    <dgm:cxn modelId="{475F9564-EF01-454C-9477-566E4821CB1F}" type="presParOf" srcId="{7CD244D2-FD67-40A1-A299-1D53BE59D96B}" destId="{FDF3B82D-A888-4B12-ADC7-A2E37A7F6E93}" srcOrd="1" destOrd="0" presId="urn:microsoft.com/office/officeart/2005/8/layout/hList1"/>
    <dgm:cxn modelId="{51E8827D-A18F-40D4-B715-7399E5E477A5}" type="presParOf" srcId="{7CD244D2-FD67-40A1-A299-1D53BE59D96B}" destId="{217A6A5D-14E4-41BA-9F42-73CE89FB1BC4}" srcOrd="2" destOrd="0" presId="urn:microsoft.com/office/officeart/2005/8/layout/hList1"/>
    <dgm:cxn modelId="{0F10664F-0206-4964-998A-E4A944CBE717}" type="presParOf" srcId="{217A6A5D-14E4-41BA-9F42-73CE89FB1BC4}" destId="{206B0CFB-0F64-4E5A-A873-FA70826C08CB}" srcOrd="0" destOrd="0" presId="urn:microsoft.com/office/officeart/2005/8/layout/hList1"/>
    <dgm:cxn modelId="{C8E0B7FF-4767-4D35-B229-B9DF1F9B90D6}" type="presParOf" srcId="{217A6A5D-14E4-41BA-9F42-73CE89FB1BC4}" destId="{C2AFC48F-7344-4CD7-A278-1C4F917BA426}" srcOrd="1" destOrd="0" presId="urn:microsoft.com/office/officeart/2005/8/layout/hList1"/>
    <dgm:cxn modelId="{4C17303F-A9E7-4F9F-8AAE-C4D1E7583C75}" type="presParOf" srcId="{7CD244D2-FD67-40A1-A299-1D53BE59D96B}" destId="{9AB8800B-C3BA-4EA6-A6D1-6649BA93CFFD}" srcOrd="3" destOrd="0" presId="urn:microsoft.com/office/officeart/2005/8/layout/hList1"/>
    <dgm:cxn modelId="{8A19D336-4850-4E2B-815D-EBF2221C8F3C}" type="presParOf" srcId="{7CD244D2-FD67-40A1-A299-1D53BE59D96B}" destId="{FE3A7766-57D9-43FD-9BF7-A5CE94DD19A6}" srcOrd="4" destOrd="0" presId="urn:microsoft.com/office/officeart/2005/8/layout/hList1"/>
    <dgm:cxn modelId="{92308E86-04F5-4BF5-9916-525BE401E40B}" type="presParOf" srcId="{FE3A7766-57D9-43FD-9BF7-A5CE94DD19A6}" destId="{0179946A-66C9-4E42-AE88-1166F7E709CD}" srcOrd="0" destOrd="0" presId="urn:microsoft.com/office/officeart/2005/8/layout/hList1"/>
    <dgm:cxn modelId="{80F6A6E4-84F3-4BC1-89BD-29DB70B749B5}" type="presParOf" srcId="{FE3A7766-57D9-43FD-9BF7-A5CE94DD19A6}" destId="{167CE91C-28F4-4484-9447-D9D483BB066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4F5FC9-AB12-4540-95B5-7D17C40EF6EF}">
      <dsp:nvSpPr>
        <dsp:cNvPr id="0" name=""/>
        <dsp:cNvSpPr/>
      </dsp:nvSpPr>
      <dsp:spPr>
        <a:xfrm>
          <a:off x="996" y="159662"/>
          <a:ext cx="4704477" cy="4807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Experience</a:t>
          </a:r>
          <a:endParaRPr lang="zh-TW" altLang="en-US" sz="16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996" y="159662"/>
        <a:ext cx="4704477" cy="480757"/>
      </dsp:txXfrm>
    </dsp:sp>
    <dsp:sp modelId="{19FF1FD8-7307-49B1-8694-0B2D2C6DBC15}">
      <dsp:nvSpPr>
        <dsp:cNvPr id="0" name=""/>
        <dsp:cNvSpPr/>
      </dsp:nvSpPr>
      <dsp:spPr>
        <a:xfrm>
          <a:off x="996" y="640420"/>
          <a:ext cx="4704477" cy="50727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400" kern="12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OrderGroupCode</a:t>
          </a:r>
          <a:r>
            <a:rPr lang="zh-TW" altLang="en-US" sz="1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en-US" altLang="zh-TW" sz="1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–</a:t>
          </a:r>
          <a:r>
            <a:rPr lang="zh-TW" altLang="en-US" sz="1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購物車編號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400" kern="12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MemberId</a:t>
          </a:r>
          <a:r>
            <a:rPr lang="zh-TW" altLang="en-US" sz="1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en-US" altLang="zh-TW" sz="1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–</a:t>
          </a:r>
          <a:r>
            <a:rPr lang="zh-TW" altLang="en-US" sz="1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會員編號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Quantity</a:t>
          </a:r>
          <a:r>
            <a:rPr lang="zh-TW" altLang="en-US" sz="1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en-US" altLang="zh-TW" sz="1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–</a:t>
          </a:r>
          <a:r>
            <a:rPr lang="zh-TW" altLang="en-US" sz="1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購買數量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400" kern="12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UnitPrice</a:t>
          </a:r>
          <a:r>
            <a:rPr lang="zh-TW" altLang="en-US" sz="1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 </a:t>
          </a:r>
          <a:r>
            <a:rPr lang="en-US" altLang="zh-TW" sz="1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-</a:t>
          </a:r>
          <a:r>
            <a:rPr lang="zh-TW" altLang="en-US" sz="1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商品單價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400" kern="12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PromotionDiscount</a:t>
          </a:r>
          <a:r>
            <a:rPr lang="zh-TW" altLang="en-US" sz="1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en-US" altLang="zh-TW" sz="1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–</a:t>
          </a:r>
          <a:r>
            <a:rPr lang="zh-TW" altLang="en-US" sz="1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折扣金額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400" kern="12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PromotionCondition_TotalPrice</a:t>
          </a:r>
          <a:r>
            <a:rPr lang="zh-TW" altLang="en-US" sz="1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en-US" altLang="zh-TW" sz="1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–</a:t>
          </a:r>
          <a:r>
            <a:rPr lang="zh-TW" altLang="en-US" sz="1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折扣條件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400" kern="12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SalesOrderSlaveDateTime</a:t>
          </a:r>
          <a:r>
            <a:rPr lang="zh-TW" altLang="en-US" sz="1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en-US" altLang="zh-TW" sz="1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–</a:t>
          </a:r>
          <a:r>
            <a:rPr lang="zh-TW" altLang="en-US" sz="1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下單時間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400" kern="12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PromotionStartDateTime</a:t>
          </a:r>
          <a:r>
            <a:rPr lang="zh-TW" altLang="en-US" sz="1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en-US" altLang="zh-TW" sz="1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–</a:t>
          </a:r>
          <a:r>
            <a:rPr lang="zh-TW" altLang="en-US" sz="1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優惠活動開始時間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400" kern="12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PromotionEndDateTime</a:t>
          </a:r>
          <a:r>
            <a:rPr lang="zh-TW" altLang="en-US" sz="1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en-US" altLang="zh-TW" sz="1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–</a:t>
          </a:r>
          <a:r>
            <a:rPr lang="zh-TW" altLang="en-US" sz="1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優惠活動截止時間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400" kern="12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RegisterDateTime</a:t>
          </a:r>
          <a:r>
            <a:rPr lang="zh-TW" altLang="en-US" sz="1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en-US" altLang="zh-TW" sz="1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–</a:t>
          </a:r>
          <a:r>
            <a:rPr lang="zh-TW" altLang="en-US" sz="1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會員註冊時間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Birthday</a:t>
          </a:r>
          <a:r>
            <a:rPr lang="zh-TW" altLang="en-US" sz="1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en-US" altLang="zh-TW" sz="1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–</a:t>
          </a:r>
          <a:r>
            <a:rPr lang="zh-TW" altLang="en-US" sz="1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會員生日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400" kern="12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DiscountType</a:t>
          </a:r>
          <a:r>
            <a:rPr lang="zh-TW" altLang="en-US" sz="1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en-US" altLang="zh-TW" sz="1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–</a:t>
          </a:r>
          <a:r>
            <a:rPr lang="zh-TW" altLang="en-US" sz="1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優惠方式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Age</a:t>
          </a:r>
          <a:r>
            <a:rPr lang="zh-TW" altLang="en-US" sz="1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en-US" altLang="zh-TW" sz="1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–</a:t>
          </a:r>
          <a:r>
            <a:rPr lang="zh-TW" altLang="en-US" sz="1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顧客年齡 </a:t>
          </a:r>
          <a:r>
            <a:rPr lang="en-US" altLang="zh-TW" sz="1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1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訂單時間</a:t>
          </a:r>
          <a:r>
            <a:rPr lang="en-US" altLang="zh-TW" sz="1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-</a:t>
          </a:r>
          <a:r>
            <a:rPr lang="zh-TW" altLang="en-US" sz="1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生日</a:t>
          </a:r>
          <a:r>
            <a:rPr lang="en-US" altLang="zh-TW" sz="1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400" kern="12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MemberTime</a:t>
          </a:r>
          <a:r>
            <a:rPr lang="zh-TW" altLang="en-US" sz="1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zh-TW" altLang="en-US" sz="1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en-US" altLang="zh-TW" sz="1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-</a:t>
          </a:r>
          <a:r>
            <a:rPr lang="zh-TW" altLang="en-US" sz="1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會員時間</a:t>
          </a:r>
          <a:r>
            <a:rPr lang="en-US" altLang="zh-TW" sz="1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1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訂單時間</a:t>
          </a:r>
          <a:r>
            <a:rPr lang="en-US" altLang="zh-TW" sz="1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-</a:t>
          </a:r>
          <a:r>
            <a:rPr lang="zh-TW" altLang="en-US" sz="1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註冊時間</a:t>
          </a:r>
          <a:r>
            <a:rPr lang="en-US" altLang="zh-TW" sz="1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996" y="640420"/>
        <a:ext cx="4704477" cy="5072759"/>
      </dsp:txXfrm>
    </dsp:sp>
    <dsp:sp modelId="{206B0CFB-0F64-4E5A-A873-FA70826C08CB}">
      <dsp:nvSpPr>
        <dsp:cNvPr id="0" name=""/>
        <dsp:cNvSpPr/>
      </dsp:nvSpPr>
      <dsp:spPr>
        <a:xfrm>
          <a:off x="5280915" y="159662"/>
          <a:ext cx="2463874" cy="4807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Task</a:t>
          </a:r>
          <a:endParaRPr lang="zh-TW" altLang="en-US" sz="16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280915" y="159662"/>
        <a:ext cx="2463874" cy="480757"/>
      </dsp:txXfrm>
    </dsp:sp>
    <dsp:sp modelId="{C2AFC48F-7344-4CD7-A278-1C4F917BA426}">
      <dsp:nvSpPr>
        <dsp:cNvPr id="0" name=""/>
        <dsp:cNvSpPr/>
      </dsp:nvSpPr>
      <dsp:spPr>
        <a:xfrm>
          <a:off x="5280915" y="647217"/>
          <a:ext cx="2463874" cy="50727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6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研究「滿額折現」此種優惠方式中</a:t>
          </a:r>
          <a:r>
            <a:rPr lang="en-US" altLang="zh-TW" sz="16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,</a:t>
          </a:r>
          <a:r>
            <a:rPr lang="zh-TW" altLang="en-US" sz="16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給何種折扣金額可以得到最高的利潤。</a:t>
          </a:r>
          <a:endParaRPr lang="zh-TW" altLang="en-US" sz="16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280915" y="647217"/>
        <a:ext cx="2463874" cy="5072759"/>
      </dsp:txXfrm>
    </dsp:sp>
    <dsp:sp modelId="{0179946A-66C9-4E42-AE88-1166F7E709CD}">
      <dsp:nvSpPr>
        <dsp:cNvPr id="0" name=""/>
        <dsp:cNvSpPr/>
      </dsp:nvSpPr>
      <dsp:spPr>
        <a:xfrm>
          <a:off x="8320230" y="159662"/>
          <a:ext cx="2554588" cy="4807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Performance</a:t>
          </a:r>
          <a:endParaRPr lang="zh-TW" altLang="en-US" sz="16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8320230" y="159662"/>
        <a:ext cx="2554588" cy="480757"/>
      </dsp:txXfrm>
    </dsp:sp>
    <dsp:sp modelId="{167CE91C-28F4-4484-9447-D9D483BB066E}">
      <dsp:nvSpPr>
        <dsp:cNvPr id="0" name=""/>
        <dsp:cNvSpPr/>
      </dsp:nvSpPr>
      <dsp:spPr>
        <a:xfrm>
          <a:off x="8320230" y="640420"/>
          <a:ext cx="2554588" cy="50727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6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透過「假設商品的成本」計算在「滿額折現」此種優惠方式中，在不同折扣金額的情況下獲得的利潤。利潤最高者即為當然最優選項。</a:t>
          </a:r>
          <a:endParaRPr lang="zh-TW" altLang="en-US" sz="16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8320230" y="640420"/>
        <a:ext cx="2554588" cy="50727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6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b="1" cap="all">
                <a:solidFill>
                  <a:schemeClr val="bg2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284" y="971702"/>
            <a:ext cx="9404723" cy="791195"/>
          </a:xfrm>
        </p:spPr>
        <p:txBody>
          <a:bodyPr/>
          <a:lstStyle>
            <a:lvl1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1" cap="none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b="1" cap="all">
                <a:solidFill>
                  <a:schemeClr val="bg2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進階軟體期末報告</a:t>
            </a:r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王志明、陳祈廷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8460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74220" y="741986"/>
            <a:ext cx="9404723" cy="791195"/>
          </a:xfrm>
        </p:spPr>
        <p:txBody>
          <a:bodyPr/>
          <a:lstStyle/>
          <a:p>
            <a:r>
              <a:rPr lang="en-US" altLang="zh-TW" dirty="0"/>
              <a:t>EDA</a:t>
            </a:r>
            <a:r>
              <a:rPr lang="zh-TW" altLang="en-US" dirty="0"/>
              <a:t>過程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3310" y="1687674"/>
            <a:ext cx="8946541" cy="4778439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第一路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 smtClean="0"/>
              <a:t>前提</a:t>
            </a:r>
            <a:r>
              <a:rPr lang="en-US" altLang="zh-TW" dirty="0" smtClean="0"/>
              <a:t>:</a:t>
            </a:r>
            <a:r>
              <a:rPr lang="zh-TW" altLang="en-US" b="0" dirty="0"/>
              <a:t>先把被折扣卷吸引而增加購買量的訂單提出。</a:t>
            </a:r>
          </a:p>
          <a:p>
            <a:pPr lvl="1"/>
            <a:r>
              <a:rPr lang="zh-TW" altLang="en-US" b="0" dirty="0" smtClean="0"/>
              <a:t>提出條</a:t>
            </a:r>
            <a:r>
              <a:rPr lang="zh-TW" altLang="en-US" b="0" dirty="0"/>
              <a:t>件</a:t>
            </a:r>
            <a:r>
              <a:rPr lang="zh-TW" altLang="en-US" b="0" dirty="0" smtClean="0"/>
              <a:t>：</a:t>
            </a:r>
            <a:r>
              <a:rPr lang="zh-TW" altLang="en-US" b="0" dirty="0"/>
              <a:t>購物車總金額與折扣卷的條件相近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pPr lvl="1"/>
            <a:r>
              <a:rPr lang="zh-TW" altLang="en-US" dirty="0"/>
              <a:t>假設 </a:t>
            </a:r>
            <a:r>
              <a:rPr lang="en-US" altLang="zh-TW" dirty="0"/>
              <a:t>ratio&lt;=0.1</a:t>
            </a:r>
            <a:r>
              <a:rPr lang="zh-TW" altLang="en-US" dirty="0"/>
              <a:t>時，是被優惠卷</a:t>
            </a:r>
            <a:r>
              <a:rPr lang="zh-TW" altLang="en-US" dirty="0" smtClean="0"/>
              <a:t>吸引而進行購買的</a:t>
            </a:r>
            <a:r>
              <a:rPr lang="zh-TW" altLang="en-US" dirty="0" smtClean="0"/>
              <a:t>訂單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為觀察受優惠吸引顧客及未受優惠吸引顧客</a:t>
            </a:r>
            <a:r>
              <a:rPr lang="zh-TW" altLang="en-US" dirty="0" smtClean="0"/>
              <a:t>的變數之間的相關性，製作相關係數表，並畫圖進行觀察比較。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marL="457200" lvl="1" indent="0">
              <a:buNone/>
            </a:pPr>
            <a:endParaRPr lang="zh-TW" altLang="en-US" dirty="0"/>
          </a:p>
        </p:txBody>
      </p:sp>
      <p:pic>
        <p:nvPicPr>
          <p:cNvPr id="1026" name="Picture 2" descr="https://lh4.googleusercontent.com/q2xKX0jCTItMToZkv7thbs_SoySA8jCUtJbBuMOX6aWbo4_ljOGkwpKOx264reaIz7BkUWvvrzYdH0eJRmvijC50I-ct-mzkx8alN9A1_k_FhNsAPAYKPqKNLXjWvkXK6OXzRxC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34" y="3152003"/>
            <a:ext cx="5734050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425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0639" y="551572"/>
            <a:ext cx="9404723" cy="791195"/>
          </a:xfrm>
        </p:spPr>
        <p:txBody>
          <a:bodyPr/>
          <a:lstStyle/>
          <a:p>
            <a:r>
              <a:rPr lang="en-US" altLang="zh-TW" dirty="0" smtClean="0"/>
              <a:t>Correlation Coefficient (Attracted)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9310675"/>
              </p:ext>
            </p:extLst>
          </p:nvPr>
        </p:nvGraphicFramePr>
        <p:xfrm>
          <a:off x="293510" y="1920832"/>
          <a:ext cx="7474770" cy="4679616"/>
        </p:xfrm>
        <a:graphic>
          <a:graphicData uri="http://schemas.openxmlformats.org/drawingml/2006/table">
            <a:tbl>
              <a:tblPr firstRow="1" firstCol="1">
                <a:tableStyleId>{D7AC3CCA-C797-4891-BE02-D94E43425B78}</a:tableStyleId>
              </a:tblPr>
              <a:tblGrid>
                <a:gridCol w="747477">
                  <a:extLst>
                    <a:ext uri="{9D8B030D-6E8A-4147-A177-3AD203B41FA5}">
                      <a16:colId xmlns:a16="http://schemas.microsoft.com/office/drawing/2014/main" val="1652707340"/>
                    </a:ext>
                  </a:extLst>
                </a:gridCol>
                <a:gridCol w="747477">
                  <a:extLst>
                    <a:ext uri="{9D8B030D-6E8A-4147-A177-3AD203B41FA5}">
                      <a16:colId xmlns:a16="http://schemas.microsoft.com/office/drawing/2014/main" val="4188332609"/>
                    </a:ext>
                  </a:extLst>
                </a:gridCol>
                <a:gridCol w="747477">
                  <a:extLst>
                    <a:ext uri="{9D8B030D-6E8A-4147-A177-3AD203B41FA5}">
                      <a16:colId xmlns:a16="http://schemas.microsoft.com/office/drawing/2014/main" val="902680692"/>
                    </a:ext>
                  </a:extLst>
                </a:gridCol>
                <a:gridCol w="747477">
                  <a:extLst>
                    <a:ext uri="{9D8B030D-6E8A-4147-A177-3AD203B41FA5}">
                      <a16:colId xmlns:a16="http://schemas.microsoft.com/office/drawing/2014/main" val="382015916"/>
                    </a:ext>
                  </a:extLst>
                </a:gridCol>
                <a:gridCol w="747477">
                  <a:extLst>
                    <a:ext uri="{9D8B030D-6E8A-4147-A177-3AD203B41FA5}">
                      <a16:colId xmlns:a16="http://schemas.microsoft.com/office/drawing/2014/main" val="3032686590"/>
                    </a:ext>
                  </a:extLst>
                </a:gridCol>
                <a:gridCol w="747477">
                  <a:extLst>
                    <a:ext uri="{9D8B030D-6E8A-4147-A177-3AD203B41FA5}">
                      <a16:colId xmlns:a16="http://schemas.microsoft.com/office/drawing/2014/main" val="73909296"/>
                    </a:ext>
                  </a:extLst>
                </a:gridCol>
                <a:gridCol w="747477">
                  <a:extLst>
                    <a:ext uri="{9D8B030D-6E8A-4147-A177-3AD203B41FA5}">
                      <a16:colId xmlns:a16="http://schemas.microsoft.com/office/drawing/2014/main" val="3599013732"/>
                    </a:ext>
                  </a:extLst>
                </a:gridCol>
                <a:gridCol w="747477">
                  <a:extLst>
                    <a:ext uri="{9D8B030D-6E8A-4147-A177-3AD203B41FA5}">
                      <a16:colId xmlns:a16="http://schemas.microsoft.com/office/drawing/2014/main" val="934373351"/>
                    </a:ext>
                  </a:extLst>
                </a:gridCol>
                <a:gridCol w="747477">
                  <a:extLst>
                    <a:ext uri="{9D8B030D-6E8A-4147-A177-3AD203B41FA5}">
                      <a16:colId xmlns:a16="http://schemas.microsoft.com/office/drawing/2014/main" val="3079247666"/>
                    </a:ext>
                  </a:extLst>
                </a:gridCol>
                <a:gridCol w="747477">
                  <a:extLst>
                    <a:ext uri="{9D8B030D-6E8A-4147-A177-3AD203B41FA5}">
                      <a16:colId xmlns:a16="http://schemas.microsoft.com/office/drawing/2014/main" val="1832499916"/>
                    </a:ext>
                  </a:extLst>
                </a:gridCol>
              </a:tblGrid>
              <a:tr h="69403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/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 err="1">
                          <a:effectLst/>
                        </a:rPr>
                        <a:t>PromotionCondition_TotalPrice</a:t>
                      </a:r>
                      <a:endParaRPr lang="en-US" sz="1100" b="1" dirty="0">
                        <a:effectLst/>
                      </a:endParaRP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 err="1">
                          <a:effectLst/>
                        </a:rPr>
                        <a:t>PromotionCondition_DiscountPrice</a:t>
                      </a:r>
                      <a:endParaRPr lang="en-US" sz="1100" b="1" dirty="0">
                        <a:effectLst/>
                      </a:endParaRP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Price</a:t>
                      </a:r>
                      <a:endParaRPr lang="en-US" sz="1100" b="1" dirty="0">
                        <a:effectLst/>
                      </a:endParaRP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 err="1">
                          <a:effectLst/>
                        </a:rPr>
                        <a:t>PromotionDiscount</a:t>
                      </a:r>
                      <a:endParaRPr lang="en-US" sz="1100" b="1" dirty="0">
                        <a:effectLst/>
                      </a:endParaRP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age</a:t>
                      </a:r>
                      <a:endParaRPr lang="en-US" sz="1100" b="1" dirty="0">
                        <a:effectLst/>
                      </a:endParaRP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 err="1">
                          <a:effectLst/>
                        </a:rPr>
                        <a:t>memberTime</a:t>
                      </a:r>
                      <a:endParaRPr lang="en-US" sz="1100" b="1" dirty="0">
                        <a:effectLst/>
                      </a:endParaRP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 err="1">
                          <a:effectLst/>
                        </a:rPr>
                        <a:t>delta_day</a:t>
                      </a:r>
                      <a:endParaRPr lang="en-US" sz="1100" b="1" dirty="0">
                        <a:effectLst/>
                      </a:endParaRP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ratio</a:t>
                      </a:r>
                      <a:endParaRPr lang="en-US" sz="1100" b="1" dirty="0">
                        <a:effectLst/>
                      </a:endParaRP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 err="1">
                          <a:effectLst/>
                        </a:rPr>
                        <a:t>discount_rate</a:t>
                      </a:r>
                      <a:endParaRPr lang="en-US" sz="1100" b="1" dirty="0">
                        <a:effectLst/>
                      </a:endParaRPr>
                    </a:p>
                  </a:txBody>
                  <a:tcPr marL="31547" marR="31547" marT="15774" marB="15774" anchor="ctr"/>
                </a:tc>
                <a:extLst>
                  <a:ext uri="{0D108BD9-81ED-4DB2-BD59-A6C34878D82A}">
                    <a16:rowId xmlns:a16="http://schemas.microsoft.com/office/drawing/2014/main" val="3421187456"/>
                  </a:ext>
                </a:extLst>
              </a:tr>
              <a:tr h="59939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PromotionCondition_TotalPrice</a:t>
                      </a:r>
                      <a:endParaRPr lang="en-US" sz="1100" b="1">
                        <a:effectLst/>
                      </a:endParaRP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1.000000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dirty="0">
                          <a:effectLst/>
                        </a:rPr>
                        <a:t>0.542414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dirty="0">
                          <a:effectLst/>
                        </a:rPr>
                        <a:t>0.980886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dirty="0">
                          <a:effectLst/>
                        </a:rPr>
                        <a:t>-0.446472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dirty="0">
                          <a:effectLst/>
                        </a:rPr>
                        <a:t>0.035531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dirty="0">
                          <a:effectLst/>
                        </a:rPr>
                        <a:t>0.084669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0.151820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0.015815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dirty="0">
                          <a:effectLst/>
                        </a:rPr>
                        <a:t>-0.081279</a:t>
                      </a:r>
                    </a:p>
                  </a:txBody>
                  <a:tcPr marL="31547" marR="31547" marT="15774" marB="15774" anchor="ctr"/>
                </a:tc>
                <a:extLst>
                  <a:ext uri="{0D108BD9-81ED-4DB2-BD59-A6C34878D82A}">
                    <a16:rowId xmlns:a16="http://schemas.microsoft.com/office/drawing/2014/main" val="145819880"/>
                  </a:ext>
                </a:extLst>
              </a:tr>
              <a:tr h="59939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PromotionCondition_DiscountPrice</a:t>
                      </a:r>
                      <a:endParaRPr lang="en-US" sz="1100" b="1">
                        <a:effectLst/>
                      </a:endParaRP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0.542414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1.000000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0.524931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-0.713585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dirty="0">
                          <a:effectLst/>
                        </a:rPr>
                        <a:t>-0.018401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-0.184299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-0.112319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-0.030431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-0.568505</a:t>
                      </a:r>
                    </a:p>
                  </a:txBody>
                  <a:tcPr marL="31547" marR="31547" marT="15774" marB="15774" anchor="ctr"/>
                </a:tc>
                <a:extLst>
                  <a:ext uri="{0D108BD9-81ED-4DB2-BD59-A6C34878D82A}">
                    <a16:rowId xmlns:a16="http://schemas.microsoft.com/office/drawing/2014/main" val="1784892078"/>
                  </a:ext>
                </a:extLst>
              </a:tr>
              <a:tr h="31547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Price</a:t>
                      </a:r>
                      <a:endParaRPr lang="en-US" sz="1100" b="1">
                        <a:effectLst/>
                      </a:endParaRP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0.980886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0.524931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1.000000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-0.437425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0.034339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0.084899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0.155216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0.208262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-0.062648</a:t>
                      </a:r>
                    </a:p>
                  </a:txBody>
                  <a:tcPr marL="31547" marR="31547" marT="15774" marB="15774" anchor="ctr"/>
                </a:tc>
                <a:extLst>
                  <a:ext uri="{0D108BD9-81ED-4DB2-BD59-A6C34878D82A}">
                    <a16:rowId xmlns:a16="http://schemas.microsoft.com/office/drawing/2014/main" val="3239515151"/>
                  </a:ext>
                </a:extLst>
              </a:tr>
              <a:tr h="41011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PromotionDiscount</a:t>
                      </a:r>
                      <a:endParaRPr lang="en-US" sz="1100" b="1">
                        <a:effectLst/>
                      </a:endParaRP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-0.446472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-0.713585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-0.437425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1.000000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-0.003581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0.102673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0.050630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dirty="0">
                          <a:effectLst/>
                        </a:rPr>
                        <a:t>-0.000676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0.915841</a:t>
                      </a:r>
                    </a:p>
                  </a:txBody>
                  <a:tcPr marL="31547" marR="31547" marT="15774" marB="15774" anchor="ctr"/>
                </a:tc>
                <a:extLst>
                  <a:ext uri="{0D108BD9-81ED-4DB2-BD59-A6C34878D82A}">
                    <a16:rowId xmlns:a16="http://schemas.microsoft.com/office/drawing/2014/main" val="1307605581"/>
                  </a:ext>
                </a:extLst>
              </a:tr>
              <a:tr h="31547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age</a:t>
                      </a:r>
                      <a:endParaRPr lang="en-US" sz="1100" b="1">
                        <a:effectLst/>
                      </a:endParaRP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0.035531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-0.018401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dirty="0">
                          <a:effectLst/>
                        </a:rPr>
                        <a:t>0.034339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-0.003581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1.000000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-0.011380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-0.005621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-0.002188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0.007736</a:t>
                      </a:r>
                    </a:p>
                  </a:txBody>
                  <a:tcPr marL="31547" marR="31547" marT="15774" marB="15774" anchor="ctr"/>
                </a:tc>
                <a:extLst>
                  <a:ext uri="{0D108BD9-81ED-4DB2-BD59-A6C34878D82A}">
                    <a16:rowId xmlns:a16="http://schemas.microsoft.com/office/drawing/2014/main" val="2948209768"/>
                  </a:ext>
                </a:extLst>
              </a:tr>
              <a:tr h="31547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memberTime</a:t>
                      </a:r>
                      <a:endParaRPr lang="en-US" sz="1100" b="1">
                        <a:effectLst/>
                      </a:endParaRP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0.084669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-0.184299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0.084899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0.102673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-0.011380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1.000000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0.786590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0.009391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0.147053</a:t>
                      </a:r>
                    </a:p>
                  </a:txBody>
                  <a:tcPr marL="31547" marR="31547" marT="15774" marB="15774" anchor="ctr"/>
                </a:tc>
                <a:extLst>
                  <a:ext uri="{0D108BD9-81ED-4DB2-BD59-A6C34878D82A}">
                    <a16:rowId xmlns:a16="http://schemas.microsoft.com/office/drawing/2014/main" val="2296495613"/>
                  </a:ext>
                </a:extLst>
              </a:tr>
              <a:tr h="31547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delta_day</a:t>
                      </a:r>
                      <a:endParaRPr lang="en-US" sz="1100" b="1">
                        <a:effectLst/>
                      </a:endParaRP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0.151820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-0.112319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0.155216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0.050630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-0.005621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0.786590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1.000000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0.034383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0.120194</a:t>
                      </a:r>
                    </a:p>
                  </a:txBody>
                  <a:tcPr marL="31547" marR="31547" marT="15774" marB="15774" anchor="ctr"/>
                </a:tc>
                <a:extLst>
                  <a:ext uri="{0D108BD9-81ED-4DB2-BD59-A6C34878D82A}">
                    <a16:rowId xmlns:a16="http://schemas.microsoft.com/office/drawing/2014/main" val="956162567"/>
                  </a:ext>
                </a:extLst>
              </a:tr>
              <a:tr h="31547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ratio</a:t>
                      </a:r>
                      <a:endParaRPr lang="en-US" sz="1100" b="1">
                        <a:effectLst/>
                      </a:endParaRP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0.015815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-0.030431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0.208262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-0.000676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-0.002188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0.009391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0.034383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1.000000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0.091615</a:t>
                      </a:r>
                    </a:p>
                  </a:txBody>
                  <a:tcPr marL="31547" marR="31547" marT="15774" marB="15774" anchor="ctr"/>
                </a:tc>
                <a:extLst>
                  <a:ext uri="{0D108BD9-81ED-4DB2-BD59-A6C34878D82A}">
                    <a16:rowId xmlns:a16="http://schemas.microsoft.com/office/drawing/2014/main" val="1299164505"/>
                  </a:ext>
                </a:extLst>
              </a:tr>
              <a:tr h="31547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discount_rate</a:t>
                      </a:r>
                      <a:endParaRPr lang="en-US" sz="1100" b="1">
                        <a:effectLst/>
                      </a:endParaRP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-0.081279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-0.568505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-0.062648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0.915841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0.007736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0.147053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0.120194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0.091615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dirty="0">
                          <a:effectLst/>
                        </a:rPr>
                        <a:t>1.000000</a:t>
                      </a:r>
                    </a:p>
                  </a:txBody>
                  <a:tcPr marL="31547" marR="31547" marT="15774" marB="15774" anchor="ctr"/>
                </a:tc>
                <a:extLst>
                  <a:ext uri="{0D108BD9-81ED-4DB2-BD59-A6C34878D82A}">
                    <a16:rowId xmlns:a16="http://schemas.microsoft.com/office/drawing/2014/main" val="332870393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5687" y="3559518"/>
            <a:ext cx="241935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994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6338686"/>
              </p:ext>
            </p:extLst>
          </p:nvPr>
        </p:nvGraphicFramePr>
        <p:xfrm>
          <a:off x="181229" y="1817212"/>
          <a:ext cx="7801240" cy="4869592"/>
        </p:xfrm>
        <a:graphic>
          <a:graphicData uri="http://schemas.openxmlformats.org/drawingml/2006/table">
            <a:tbl>
              <a:tblPr firstRow="1" firstCol="1">
                <a:tableStyleId>{D7AC3CCA-C797-4891-BE02-D94E43425B78}</a:tableStyleId>
              </a:tblPr>
              <a:tblGrid>
                <a:gridCol w="780124">
                  <a:extLst>
                    <a:ext uri="{9D8B030D-6E8A-4147-A177-3AD203B41FA5}">
                      <a16:colId xmlns:a16="http://schemas.microsoft.com/office/drawing/2014/main" val="2388907694"/>
                    </a:ext>
                  </a:extLst>
                </a:gridCol>
                <a:gridCol w="780124">
                  <a:extLst>
                    <a:ext uri="{9D8B030D-6E8A-4147-A177-3AD203B41FA5}">
                      <a16:colId xmlns:a16="http://schemas.microsoft.com/office/drawing/2014/main" val="2670840767"/>
                    </a:ext>
                  </a:extLst>
                </a:gridCol>
                <a:gridCol w="780124">
                  <a:extLst>
                    <a:ext uri="{9D8B030D-6E8A-4147-A177-3AD203B41FA5}">
                      <a16:colId xmlns:a16="http://schemas.microsoft.com/office/drawing/2014/main" val="337213300"/>
                    </a:ext>
                  </a:extLst>
                </a:gridCol>
                <a:gridCol w="780124">
                  <a:extLst>
                    <a:ext uri="{9D8B030D-6E8A-4147-A177-3AD203B41FA5}">
                      <a16:colId xmlns:a16="http://schemas.microsoft.com/office/drawing/2014/main" val="4033836123"/>
                    </a:ext>
                  </a:extLst>
                </a:gridCol>
                <a:gridCol w="780124">
                  <a:extLst>
                    <a:ext uri="{9D8B030D-6E8A-4147-A177-3AD203B41FA5}">
                      <a16:colId xmlns:a16="http://schemas.microsoft.com/office/drawing/2014/main" val="1306803546"/>
                    </a:ext>
                  </a:extLst>
                </a:gridCol>
                <a:gridCol w="780124">
                  <a:extLst>
                    <a:ext uri="{9D8B030D-6E8A-4147-A177-3AD203B41FA5}">
                      <a16:colId xmlns:a16="http://schemas.microsoft.com/office/drawing/2014/main" val="3990460253"/>
                    </a:ext>
                  </a:extLst>
                </a:gridCol>
                <a:gridCol w="780124">
                  <a:extLst>
                    <a:ext uri="{9D8B030D-6E8A-4147-A177-3AD203B41FA5}">
                      <a16:colId xmlns:a16="http://schemas.microsoft.com/office/drawing/2014/main" val="3713861928"/>
                    </a:ext>
                  </a:extLst>
                </a:gridCol>
                <a:gridCol w="780124">
                  <a:extLst>
                    <a:ext uri="{9D8B030D-6E8A-4147-A177-3AD203B41FA5}">
                      <a16:colId xmlns:a16="http://schemas.microsoft.com/office/drawing/2014/main" val="3697958716"/>
                    </a:ext>
                  </a:extLst>
                </a:gridCol>
                <a:gridCol w="780124">
                  <a:extLst>
                    <a:ext uri="{9D8B030D-6E8A-4147-A177-3AD203B41FA5}">
                      <a16:colId xmlns:a16="http://schemas.microsoft.com/office/drawing/2014/main" val="4158548976"/>
                    </a:ext>
                  </a:extLst>
                </a:gridCol>
                <a:gridCol w="780124">
                  <a:extLst>
                    <a:ext uri="{9D8B030D-6E8A-4147-A177-3AD203B41FA5}">
                      <a16:colId xmlns:a16="http://schemas.microsoft.com/office/drawing/2014/main" val="160489486"/>
                    </a:ext>
                  </a:extLst>
                </a:gridCol>
              </a:tblGrid>
              <a:tr h="79914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/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 err="1">
                          <a:effectLst/>
                        </a:rPr>
                        <a:t>PromotionCondition_TotalPrice</a:t>
                      </a:r>
                      <a:endParaRPr lang="en-US" sz="1100" b="1" dirty="0">
                        <a:effectLst/>
                      </a:endParaRP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 err="1">
                          <a:effectLst/>
                        </a:rPr>
                        <a:t>PromotionCondition_DiscountPrice</a:t>
                      </a:r>
                      <a:endParaRPr lang="en-US" sz="1100" b="1" dirty="0">
                        <a:effectLst/>
                      </a:endParaRP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Price</a:t>
                      </a:r>
                      <a:endParaRPr lang="en-US" sz="1100" b="1" dirty="0">
                        <a:effectLst/>
                      </a:endParaRP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PromotionDiscount</a:t>
                      </a:r>
                      <a:endParaRPr lang="en-US" sz="1100" b="1">
                        <a:effectLst/>
                      </a:endParaRP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age</a:t>
                      </a:r>
                      <a:endParaRPr lang="en-US" sz="1100" b="1">
                        <a:effectLst/>
                      </a:endParaRP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memberTime</a:t>
                      </a:r>
                      <a:endParaRPr lang="en-US" sz="1100" b="1">
                        <a:effectLst/>
                      </a:endParaRP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delta_day</a:t>
                      </a:r>
                      <a:endParaRPr lang="en-US" sz="1100" b="1">
                        <a:effectLst/>
                      </a:endParaRP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ratio</a:t>
                      </a:r>
                      <a:endParaRPr lang="en-US" sz="1100" b="1" dirty="0">
                        <a:effectLst/>
                      </a:endParaRP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 err="1">
                          <a:effectLst/>
                        </a:rPr>
                        <a:t>discount_rate</a:t>
                      </a:r>
                      <a:endParaRPr lang="en-US" sz="1100" b="1" dirty="0">
                        <a:effectLst/>
                      </a:endParaRPr>
                    </a:p>
                  </a:txBody>
                  <a:tcPr marL="31547" marR="31547" marT="15774" marB="15774" anchor="ctr"/>
                </a:tc>
                <a:extLst>
                  <a:ext uri="{0D108BD9-81ED-4DB2-BD59-A6C34878D82A}">
                    <a16:rowId xmlns:a16="http://schemas.microsoft.com/office/drawing/2014/main" val="1370148397"/>
                  </a:ext>
                </a:extLst>
              </a:tr>
              <a:tr h="64511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PromotionCondition_TotalPrice</a:t>
                      </a:r>
                      <a:endParaRPr lang="en-US" sz="1100" b="1">
                        <a:effectLst/>
                      </a:endParaRP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1.000000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dirty="0" smtClean="0">
                          <a:effectLst/>
                        </a:rPr>
                        <a:t>0.570965</a:t>
                      </a:r>
                      <a:endParaRPr lang="en-US" altLang="zh-TW" sz="1100" dirty="0">
                        <a:effectLst/>
                      </a:endParaRP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dirty="0">
                          <a:effectLst/>
                        </a:rPr>
                        <a:t>0.509873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dirty="0">
                          <a:effectLst/>
                        </a:rPr>
                        <a:t>-0.282475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dirty="0">
                          <a:effectLst/>
                        </a:rPr>
                        <a:t>0.031817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dirty="0">
                          <a:effectLst/>
                        </a:rPr>
                        <a:t>0.096360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dirty="0">
                          <a:effectLst/>
                        </a:rPr>
                        <a:t>0.140300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-0.223748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-0.127537</a:t>
                      </a:r>
                    </a:p>
                  </a:txBody>
                  <a:tcPr marL="31547" marR="31547" marT="15774" marB="15774" anchor="ctr"/>
                </a:tc>
                <a:extLst>
                  <a:ext uri="{0D108BD9-81ED-4DB2-BD59-A6C34878D82A}">
                    <a16:rowId xmlns:a16="http://schemas.microsoft.com/office/drawing/2014/main" val="3976150891"/>
                  </a:ext>
                </a:extLst>
              </a:tr>
              <a:tr h="64511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PromotionCondition_DiscountPrice</a:t>
                      </a:r>
                      <a:endParaRPr lang="en-US" sz="1100" b="1">
                        <a:effectLst/>
                      </a:endParaRP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0.570965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1.000000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0.277832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dirty="0">
                          <a:effectLst/>
                        </a:rPr>
                        <a:t>-0.365244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-0.011446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-0.138906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-0.085851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-0.136669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-0.306891</a:t>
                      </a:r>
                    </a:p>
                  </a:txBody>
                  <a:tcPr marL="31547" marR="31547" marT="15774" marB="15774" anchor="ctr"/>
                </a:tc>
                <a:extLst>
                  <a:ext uri="{0D108BD9-81ED-4DB2-BD59-A6C34878D82A}">
                    <a16:rowId xmlns:a16="http://schemas.microsoft.com/office/drawing/2014/main" val="4029472432"/>
                  </a:ext>
                </a:extLst>
              </a:tr>
              <a:tr h="37080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Price</a:t>
                      </a:r>
                      <a:endParaRPr lang="en-US" sz="1100" b="1">
                        <a:effectLst/>
                      </a:endParaRP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0.509873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0.277832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1.000000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dirty="0">
                          <a:effectLst/>
                        </a:rPr>
                        <a:t>-0.320556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-0.028142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0.053211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0.200365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0.709063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-0.014404</a:t>
                      </a:r>
                    </a:p>
                  </a:txBody>
                  <a:tcPr marL="31547" marR="31547" marT="15774" marB="15774" anchor="ctr"/>
                </a:tc>
                <a:extLst>
                  <a:ext uri="{0D108BD9-81ED-4DB2-BD59-A6C34878D82A}">
                    <a16:rowId xmlns:a16="http://schemas.microsoft.com/office/drawing/2014/main" val="2122826933"/>
                  </a:ext>
                </a:extLst>
              </a:tr>
              <a:tr h="37080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PromotionDiscount</a:t>
                      </a:r>
                      <a:endParaRPr lang="en-US" sz="1100" b="1">
                        <a:effectLst/>
                      </a:endParaRP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-0.282475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-0.365244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-0.320556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1.000000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-0.013357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0.016472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-0.027365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-0.132729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0.932466</a:t>
                      </a:r>
                    </a:p>
                  </a:txBody>
                  <a:tcPr marL="31547" marR="31547" marT="15774" marB="15774" anchor="ctr"/>
                </a:tc>
                <a:extLst>
                  <a:ext uri="{0D108BD9-81ED-4DB2-BD59-A6C34878D82A}">
                    <a16:rowId xmlns:a16="http://schemas.microsoft.com/office/drawing/2014/main" val="3790108412"/>
                  </a:ext>
                </a:extLst>
              </a:tr>
              <a:tr h="37080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age</a:t>
                      </a:r>
                      <a:endParaRPr lang="en-US" sz="1100" b="1">
                        <a:effectLst/>
                      </a:endParaRP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0.031817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-0.011446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-0.028142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-0.013357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1.000000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0.019280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0.003332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-0.054880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-0.021227</a:t>
                      </a:r>
                    </a:p>
                  </a:txBody>
                  <a:tcPr marL="31547" marR="31547" marT="15774" marB="15774" anchor="ctr"/>
                </a:tc>
                <a:extLst>
                  <a:ext uri="{0D108BD9-81ED-4DB2-BD59-A6C34878D82A}">
                    <a16:rowId xmlns:a16="http://schemas.microsoft.com/office/drawing/2014/main" val="2153012637"/>
                  </a:ext>
                </a:extLst>
              </a:tr>
              <a:tr h="37080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memberTime</a:t>
                      </a:r>
                      <a:endParaRPr lang="en-US" sz="1100" b="1">
                        <a:effectLst/>
                      </a:endParaRP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0.096360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-0.138906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0.053211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0.016472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0.019280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1.000000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0.771889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-0.014095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0.036202</a:t>
                      </a:r>
                    </a:p>
                  </a:txBody>
                  <a:tcPr marL="31547" marR="31547" marT="15774" marB="15774" anchor="ctr"/>
                </a:tc>
                <a:extLst>
                  <a:ext uri="{0D108BD9-81ED-4DB2-BD59-A6C34878D82A}">
                    <a16:rowId xmlns:a16="http://schemas.microsoft.com/office/drawing/2014/main" val="1908059986"/>
                  </a:ext>
                </a:extLst>
              </a:tr>
              <a:tr h="37080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delta_day</a:t>
                      </a:r>
                      <a:endParaRPr lang="en-US" sz="1100" b="1">
                        <a:effectLst/>
                      </a:endParaRP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0.140300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-0.085851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0.200365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-0.027365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0.003332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0.771889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1.000000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0.110516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0.034391</a:t>
                      </a:r>
                    </a:p>
                  </a:txBody>
                  <a:tcPr marL="31547" marR="31547" marT="15774" marB="15774" anchor="ctr"/>
                </a:tc>
                <a:extLst>
                  <a:ext uri="{0D108BD9-81ED-4DB2-BD59-A6C34878D82A}">
                    <a16:rowId xmlns:a16="http://schemas.microsoft.com/office/drawing/2014/main" val="4207983435"/>
                  </a:ext>
                </a:extLst>
              </a:tr>
              <a:tr h="37080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ratio</a:t>
                      </a:r>
                      <a:endParaRPr lang="en-US" sz="1100" b="1">
                        <a:effectLst/>
                      </a:endParaRP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-0.223748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-0.136669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0.709063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-0.132729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-0.054880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-0.014095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0.110516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1.000000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0.083902</a:t>
                      </a:r>
                    </a:p>
                  </a:txBody>
                  <a:tcPr marL="31547" marR="31547" marT="15774" marB="15774" anchor="ctr"/>
                </a:tc>
                <a:extLst>
                  <a:ext uri="{0D108BD9-81ED-4DB2-BD59-A6C34878D82A}">
                    <a16:rowId xmlns:a16="http://schemas.microsoft.com/office/drawing/2014/main" val="4034617539"/>
                  </a:ext>
                </a:extLst>
              </a:tr>
              <a:tr h="37080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discount_rate</a:t>
                      </a:r>
                      <a:endParaRPr lang="en-US" sz="1100" b="1">
                        <a:effectLst/>
                      </a:endParaRP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-0.127537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-0.306891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-0.014404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0.932466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-0.021227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0.036202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0.034391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0.083902</a:t>
                      </a:r>
                    </a:p>
                  </a:txBody>
                  <a:tcPr marL="31547" marR="31547" marT="15774" marB="1577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dirty="0">
                          <a:effectLst/>
                        </a:rPr>
                        <a:t>1.000000</a:t>
                      </a:r>
                    </a:p>
                  </a:txBody>
                  <a:tcPr marL="31547" marR="31547" marT="15774" marB="15774" anchor="ctr"/>
                </a:tc>
                <a:extLst>
                  <a:ext uri="{0D108BD9-81ED-4DB2-BD59-A6C34878D82A}">
                    <a16:rowId xmlns:a16="http://schemas.microsoft.com/office/drawing/2014/main" val="3565401928"/>
                  </a:ext>
                </a:extLst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6833" y="3823130"/>
            <a:ext cx="2419350" cy="2457450"/>
          </a:xfrm>
          <a:prstGeom prst="rect">
            <a:avLst/>
          </a:prstGeom>
        </p:spPr>
      </p:pic>
      <p:sp>
        <p:nvSpPr>
          <p:cNvPr id="10" name="標題 1"/>
          <p:cNvSpPr txBox="1">
            <a:spLocks/>
          </p:cNvSpPr>
          <p:nvPr/>
        </p:nvSpPr>
        <p:spPr>
          <a:xfrm>
            <a:off x="340639" y="551572"/>
            <a:ext cx="9520053" cy="7911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1" i="0" kern="120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dirty="0" smtClean="0"/>
              <a:t>Correlation Coefficient (</a:t>
            </a:r>
            <a:r>
              <a:rPr lang="en-US" altLang="zh-TW" dirty="0" err="1" smtClean="0"/>
              <a:t>Unattracted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0432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TW" altLang="en-US" dirty="0" smtClean="0"/>
              <a:t>在相關係數表中，受吸引與未受吸引顧客的變數間的相關係數之模態基本相同，沒有得到可以利用的點，因此深入針對被吸引到的群組的各變數做研究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/>
          </a:p>
          <a:p>
            <a:pPr lvl="1">
              <a:lnSpc>
                <a:spcPts val="2400"/>
              </a:lnSpc>
            </a:pPr>
            <a:r>
              <a:rPr lang="zh-TW" altLang="en-US" dirty="0" smtClean="0"/>
              <a:t>利用</a:t>
            </a:r>
            <a:r>
              <a:rPr lang="en-US" altLang="zh-TW" dirty="0"/>
              <a:t>Discount Price</a:t>
            </a:r>
            <a:r>
              <a:rPr lang="zh-TW" altLang="en-US" dirty="0"/>
              <a:t>在</a:t>
            </a:r>
            <a:r>
              <a:rPr lang="en-US" altLang="zh-TW" dirty="0"/>
              <a:t>Unit</a:t>
            </a:r>
            <a:r>
              <a:rPr lang="zh-TW" altLang="en-US" dirty="0"/>
              <a:t> </a:t>
            </a:r>
            <a:r>
              <a:rPr lang="en-US" altLang="zh-TW" dirty="0"/>
              <a:t>Price</a:t>
            </a:r>
            <a:r>
              <a:rPr lang="zh-TW" altLang="en-US" dirty="0"/>
              <a:t>中的占比定義行銷成本</a:t>
            </a:r>
            <a:r>
              <a:rPr lang="zh-TW" altLang="en-US" dirty="0" smtClean="0"/>
              <a:t>大小</a:t>
            </a:r>
            <a:r>
              <a:rPr lang="en-US" altLang="zh-TW" dirty="0" smtClean="0"/>
              <a:t>(loss)</a:t>
            </a:r>
            <a:endParaRPr lang="zh-TW" altLang="en-US" dirty="0"/>
          </a:p>
          <a:p>
            <a:pPr lvl="1">
              <a:lnSpc>
                <a:spcPts val="2400"/>
              </a:lnSpc>
            </a:pPr>
            <a:endParaRPr lang="en-US" altLang="zh-TW" dirty="0"/>
          </a:p>
          <a:p>
            <a:pPr lvl="1">
              <a:lnSpc>
                <a:spcPts val="2400"/>
              </a:lnSpc>
            </a:pPr>
            <a:endParaRPr lang="en-US" altLang="zh-TW" dirty="0" smtClean="0"/>
          </a:p>
          <a:p>
            <a:pPr marL="457200" lvl="1" indent="0">
              <a:lnSpc>
                <a:spcPts val="2400"/>
              </a:lnSpc>
              <a:buNone/>
            </a:pPr>
            <a:r>
              <a:rPr lang="zh-TW" altLang="en-US" sz="1400" dirty="0" smtClean="0"/>
              <a:t>即折扣金額與購物車總金額的，</a:t>
            </a:r>
            <a:r>
              <a:rPr lang="en-US" altLang="zh-TW" sz="1400" dirty="0" smtClean="0"/>
              <a:t>loss</a:t>
            </a:r>
            <a:r>
              <a:rPr lang="zh-TW" altLang="en-US" sz="1400" dirty="0" smtClean="0"/>
              <a:t>還小，成本遇低。</a:t>
            </a:r>
            <a:endParaRPr lang="en-US" altLang="zh-TW" sz="1400" dirty="0" smtClean="0"/>
          </a:p>
          <a:p>
            <a:pPr lvl="1">
              <a:lnSpc>
                <a:spcPts val="2400"/>
              </a:lnSpc>
            </a:pPr>
            <a:r>
              <a:rPr lang="zh-TW" altLang="en-US" dirty="0" smtClean="0"/>
              <a:t>利用</a:t>
            </a:r>
            <a:r>
              <a:rPr lang="en-US" altLang="zh-TW" dirty="0" smtClean="0"/>
              <a:t>loss</a:t>
            </a:r>
            <a:r>
              <a:rPr lang="zh-TW" altLang="en-US" dirty="0" smtClean="0"/>
              <a:t>切分，畫圖觀察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個區域在不同的變數時，有沒有明顯的模態</a:t>
            </a:r>
            <a:endParaRPr lang="zh-TW" altLang="en-US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874220" y="741986"/>
            <a:ext cx="9404723" cy="7911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1" i="0" kern="120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mtClean="0"/>
              <a:t>EDA</a:t>
            </a:r>
            <a:r>
              <a:rPr lang="zh-TW" altLang="en-US" smtClean="0"/>
              <a:t>過程</a:t>
            </a:r>
            <a:endParaRPr lang="zh-TW" altLang="en-US" dirty="0"/>
          </a:p>
        </p:txBody>
      </p:sp>
      <p:pic>
        <p:nvPicPr>
          <p:cNvPr id="3074" name="Picture 2" descr="https://scontent-hkg3-2.xx.fbcdn.net/v/t1.15752-9/35745613_2269738386386842_8618615778012299264_n.png?_nc_cat=0&amp;oh=c9f6e3d48ac02bb3dd19850056152797&amp;oe=5BB776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86" y="4043566"/>
            <a:ext cx="2752381" cy="72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401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EDA</a:t>
            </a:r>
            <a:r>
              <a:rPr lang="zh-TW" altLang="en-US" dirty="0"/>
              <a:t>過程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變數為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b="0" dirty="0" err="1" smtClean="0"/>
              <a:t>Promotion_Condition_Total_Price</a:t>
            </a:r>
            <a:endParaRPr lang="zh-TW" altLang="en-US" dirty="0"/>
          </a:p>
        </p:txBody>
      </p:sp>
      <p:pic>
        <p:nvPicPr>
          <p:cNvPr id="2050" name="Picture 2" descr="https://lh5.googleusercontent.com/lxAqq1eZDGIdXVEnDKvMJpJdy3mPgevbF184iVgYtwKZ-qun_f_0fZ0ky02KZIf6yXw6MW1mv-qLu6LfK4y1NHsS-8g1Bys-RKfYZTPb92ZT5act6_Vm8CimH9C_jxuLzfqqAMg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55" y="2917170"/>
            <a:ext cx="3562350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5.googleusercontent.com/zAw2dKqPdCMVACoaus3NOb25yKnylvFZAeJ2mb6wn43gQIxNzIw7YkH2B5kt0RxuGVEZYRDJ5-6BoON6qGwMEjLCJBR8Cn83qni13O4ClnT7w1XpAM0OZjh0d7F6stOApbBKXZ8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270" y="2821920"/>
            <a:ext cx="3657600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lh3.googleusercontent.com/xDbXvVtzKwPbNOzuoHSwlLDVXLbKezwVNauanRmVK57XBu40a4lnUz0J7HYg5T6kXTdo7KqAyPROE10Mc7iIaWftJHkoIdoFJgAkb6MweZNFCyIgJ9o3HlEBwk6I4PRtDTpiwGj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937" y="2821920"/>
            <a:ext cx="3724275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302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EDA</a:t>
            </a:r>
            <a:r>
              <a:rPr lang="zh-TW" altLang="en-US" dirty="0"/>
              <a:t>過程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變數為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b="0" dirty="0" smtClean="0"/>
              <a:t>age</a:t>
            </a:r>
            <a:endParaRPr lang="zh-TW" altLang="en-US" dirty="0"/>
          </a:p>
        </p:txBody>
      </p:sp>
      <p:pic>
        <p:nvPicPr>
          <p:cNvPr id="3076" name="Picture 4" descr="https://lh4.googleusercontent.com/aYj2xl0cdsV1CcMJXv8yRvCa_SSzit3WA5upj5TM4ezHhvhKhrRbSEPkC8jFArRwJuInaBfro7VVh_FV2ZWUc_hWiXRCV8awafUYWouO_ytWxkLjPCZfRhdONMMjaysQaVjSZT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37" y="2637289"/>
            <a:ext cx="3752850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lh3.googleusercontent.com/mUPQJnZ8QGJBwRhUTuDli1u4qBa30TsLfQEF0QlYlapXLJLMLUoAozVimmivqH0fca820LOpbJt00nMi2mWzsRkbauCPCX0BjkNrhbI4PbVMQhlCmAjz22KSUuGLR_Ukgk5IKCC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228" y="2637291"/>
            <a:ext cx="3657600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lh4.googleusercontent.com/62-zxIGSap3DtUlzdGP2xdzHh2RrTxvIhm_ZkOse_vkbTzDc0TmlbrA5Exgp6MvoyeFkR_fvvF89f14m4SAmEGhB-vR1uFOD9MqUlzv9wVi5uDh1nvv-L8DfD9VSU7ASocjOIWF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715" y="2637289"/>
            <a:ext cx="3724275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324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EDA</a:t>
            </a:r>
            <a:r>
              <a:rPr lang="zh-TW" altLang="en-US" dirty="0"/>
              <a:t>過程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變數為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b="0" dirty="0" err="1"/>
              <a:t>memberTime</a:t>
            </a:r>
            <a:endParaRPr lang="zh-TW" altLang="en-US" dirty="0"/>
          </a:p>
        </p:txBody>
      </p:sp>
      <p:pic>
        <p:nvPicPr>
          <p:cNvPr id="5122" name="Picture 2" descr="https://lh6.googleusercontent.com/K5NRcP9t8QqynxD23GRy8rS0UBlU3704ZnieYKi1ZT6dxax1O3AD_RI8nstSwPIoDRWN7aOropfnU6D_L17_2KWDe9JtzQNp4kj6o9Ok59SxE5VleBikMBJ4nfC3eE1GP1a_-Qd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53" y="2637288"/>
            <a:ext cx="3695700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lh5.googleusercontent.com/_GafZpvSUhhCIRkS_kEKJBN1HfKZBC9Mrtlw16FeZ_AZ9ROi2P6okcGigfenn8X3-4BCUx3UbVSFCqCCO-sW1I1zoTxKqZRh4QbQHx4Xi68NWytrd3_vZAtN_yrEFlpofZUBxl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559" y="2629716"/>
            <a:ext cx="3676650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lh6.googleusercontent.com/vGYu9szYnGvu_iCer1VQOKprQdkHtUnwUsY9bcOg8ZKodz2G_3s74r5Ur_dAPsMVcPkoXfZu-DI1084kxyk3Ch3Ne3PwBQukLMuYMW5aRnWo5hqYftVLKrGdQxO5MC47GfYVlvK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715" y="2629715"/>
            <a:ext cx="3657600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EDA</a:t>
            </a:r>
            <a:r>
              <a:rPr lang="zh-TW" altLang="en-US" dirty="0"/>
              <a:t>過程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變數為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b="0" dirty="0" err="1"/>
              <a:t>UnitPrice</a:t>
            </a:r>
            <a:endParaRPr lang="zh-TW" altLang="en-US" dirty="0"/>
          </a:p>
        </p:txBody>
      </p:sp>
      <p:pic>
        <p:nvPicPr>
          <p:cNvPr id="4098" name="Picture 2" descr="https://lh6.googleusercontent.com/FpL78wi2twfN2VDFRbvayOFvA2udVV5EywQRgHr_EBH8kyApOyfiumLEMZd72NjnO7RZJJATezRUf0--QFzoZL4lEuRae-n9gkyti3KXxff_EtO2J8vyuTmo-w7aS9xbOu6hflH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41" y="2637289"/>
            <a:ext cx="3657600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lh3.googleusercontent.com/inTebsM4JyhBU67CwYiMPTLLuQuDr2YCMwK4wdxiOVYgh4WxPiY-1GZJD2Oh1K7DZSPSk6Cp5nrceOPj3kkGG1zo4XPmMg1JLEJCLzzLxl7WaCVZ2XxmzDI5l64dT0vD9kseLOQ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653" y="2584184"/>
            <a:ext cx="3714750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lh4.googleusercontent.com/0sue5lmVFqbePEC_ZaU4zLBXXTcTOqzD2KTEjWL_k9NL4iwPJHqKgEsWgUkbTo6ndEyRp-Udqms57V2zQEux4H4GKNdzwJRug7kGdT9CqO3PdXEo7ecXWCh5uhZUCOLFe3xuuzJ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715" y="2584184"/>
            <a:ext cx="3714750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632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EDA</a:t>
            </a:r>
            <a:r>
              <a:rPr lang="zh-TW" altLang="en-US" dirty="0"/>
              <a:t>過程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變數為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b="0" dirty="0" err="1"/>
              <a:t>delta_day</a:t>
            </a:r>
            <a:endParaRPr lang="zh-TW" altLang="en-US" dirty="0"/>
          </a:p>
        </p:txBody>
      </p:sp>
      <p:pic>
        <p:nvPicPr>
          <p:cNvPr id="6146" name="Picture 2" descr="https://lh6.googleusercontent.com/KkNy1utisFJuGYKqF8MWvpPONc1SRWzMMAAx2ZZw9j-UAJK7cccWoE8ht2PCH44EqPbcWM6zs9sHnF15e4WK50fta8tzd79fxqggyINVaMb1sfi7jZR3thlumS7-YvuLq8Sx0my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66" y="2608829"/>
            <a:ext cx="3686175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lh4.googleusercontent.com/Q7bDlQQVr5jIHvdzynYDuTDxM0WiBBB2Z9YsjoEmCYHKEfFffom6m2a_fDQOzFyyqtOQQuRVHzkudtykem4zV34LYCeAzbTpvxF270Tuw6NjuLlXI8_uw4Xn-_t0pcrasMtoIIx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228" y="2574659"/>
            <a:ext cx="3657600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lh4.googleusercontent.com/o_2Wzryse85RoR5cu31Owmj6YXmDV8em0wZh1lQgosY9ezAZAN7UaGzqFHp-1dPd0J0VyDTVfmk4yEl3iSrWlGeBRY6sqFBVCuyBLt8q5CyLgbTn3ro3OJNkdMVTSUIdThkFhMh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715" y="2566647"/>
            <a:ext cx="3657600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397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第一路結論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zh-TW" altLang="en-US" dirty="0" smtClean="0"/>
              <a:t>在各種的變數中，只有</a:t>
            </a:r>
            <a:r>
              <a:rPr lang="en-US" altLang="zh-TW" dirty="0" err="1" smtClean="0"/>
              <a:t>PromotionCondition_totalPrice</a:t>
            </a:r>
            <a:r>
              <a:rPr lang="zh-TW" altLang="en-US" dirty="0" smtClean="0"/>
              <a:t>有結構上的差異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其他</a:t>
            </a:r>
            <a:r>
              <a:rPr lang="zh-TW" altLang="en-US" dirty="0" smtClean="0"/>
              <a:t>的變數在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個群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histogram</a:t>
            </a:r>
            <a:r>
              <a:rPr lang="zh-TW" altLang="en-US" dirty="0" smtClean="0"/>
              <a:t> 的</a:t>
            </a:r>
            <a:r>
              <a:rPr lang="zh-TW" altLang="en-US" dirty="0" smtClean="0"/>
              <a:t>形狀結構都十分的相似，因此可以認為，在實驗中使用的變數與</a:t>
            </a:r>
            <a:r>
              <a:rPr lang="en-US" altLang="zh-TW" dirty="0" smtClean="0"/>
              <a:t>loss</a:t>
            </a:r>
            <a:r>
              <a:rPr lang="zh-TW" altLang="en-US" dirty="0" smtClean="0"/>
              <a:t>沒有相關性。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15919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382062"/>
              </p:ext>
            </p:extLst>
          </p:nvPr>
        </p:nvGraphicFramePr>
        <p:xfrm>
          <a:off x="554036" y="985157"/>
          <a:ext cx="10875816" cy="58728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626667" y="370339"/>
            <a:ext cx="9404723" cy="791195"/>
          </a:xfrm>
        </p:spPr>
        <p:txBody>
          <a:bodyPr/>
          <a:lstStyle/>
          <a:p>
            <a:r>
              <a:rPr lang="en-US" altLang="zh-TW" dirty="0" err="1" smtClean="0"/>
              <a:t>ETP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5778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87926" y="988032"/>
            <a:ext cx="9018695" cy="791195"/>
          </a:xfrm>
        </p:spPr>
        <p:txBody>
          <a:bodyPr/>
          <a:lstStyle/>
          <a:p>
            <a:r>
              <a:rPr lang="en-US" altLang="zh-TW" dirty="0" smtClean="0"/>
              <a:t>EDA</a:t>
            </a:r>
            <a:r>
              <a:rPr lang="zh-TW" altLang="en-US" dirty="0" smtClean="0"/>
              <a:t>過程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第二路 </a:t>
            </a:r>
            <a:r>
              <a:rPr lang="en-US" altLang="zh-TW" dirty="0" smtClean="0"/>
              <a:t>:</a:t>
            </a:r>
            <a:r>
              <a:rPr lang="zh-TW" altLang="en-US" dirty="0" smtClean="0"/>
              <a:t> 實驗</a:t>
            </a:r>
            <a:r>
              <a:rPr lang="zh-TW" altLang="en-US" dirty="0"/>
              <a:t>從某折扣金額跨越到另一折扣金額時，多吸引了多少人進行消費，在哪一個區段的效益最高</a:t>
            </a:r>
            <a:endParaRPr lang="en-US" altLang="zh-TW" dirty="0"/>
          </a:p>
          <a:p>
            <a:r>
              <a:rPr lang="zh-TW" altLang="en-US" dirty="0" smtClean="0"/>
              <a:t>為得到此結果須先計算不同折扣金額的折價券的使用量以進行觀察。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5444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856" y="988031"/>
            <a:ext cx="9404723" cy="791195"/>
          </a:xfrm>
        </p:spPr>
        <p:txBody>
          <a:bodyPr/>
          <a:lstStyle/>
          <a:p>
            <a:r>
              <a:rPr lang="en-US" altLang="zh-TW" dirty="0"/>
              <a:t>EDA</a:t>
            </a:r>
            <a:r>
              <a:rPr lang="zh-TW" altLang="en-US" dirty="0"/>
              <a:t>過程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846" y="1779226"/>
            <a:ext cx="6526740" cy="419576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009090" y="2722945"/>
            <a:ext cx="29228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從這張圖觀察到在不同折扣金額中，折扣金額為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的折扣方式的使用量最高。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但思考後認為，不同折扣金額的優惠活動的發行次數會影響到使用另，因此應須計算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使用率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6791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856" y="988031"/>
            <a:ext cx="9404723" cy="791195"/>
          </a:xfrm>
        </p:spPr>
        <p:txBody>
          <a:bodyPr/>
          <a:lstStyle/>
          <a:p>
            <a:r>
              <a:rPr lang="en-US" altLang="zh-TW" dirty="0"/>
              <a:t>EDA</a:t>
            </a:r>
            <a:r>
              <a:rPr lang="zh-TW" altLang="en-US" dirty="0"/>
              <a:t>過程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009090" y="2722945"/>
            <a:ext cx="29228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從這張圖觀察到在不同折扣金額中，折扣金額為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的折扣方式的使用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率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相當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高。而更值得注意的是，折扣金額「從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80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」的使用率有相當大的改變，認為相當值得討論。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56" y="1779226"/>
            <a:ext cx="6526740" cy="4195762"/>
          </a:xfrm>
        </p:spPr>
      </p:pic>
    </p:spTree>
    <p:extLst>
      <p:ext uri="{BB962C8B-B14F-4D97-AF65-F5344CB8AC3E}">
        <p14:creationId xmlns:p14="http://schemas.microsoft.com/office/powerpoint/2010/main" val="3731324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EDA</a:t>
            </a:r>
            <a:r>
              <a:rPr lang="zh-TW" altLang="en-US" dirty="0"/>
              <a:t>過程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3312" y="2052918"/>
            <a:ext cx="7436531" cy="4195481"/>
          </a:xfrm>
        </p:spPr>
        <p:txBody>
          <a:bodyPr/>
          <a:lstStyle/>
          <a:p>
            <a:r>
              <a:rPr lang="zh-TW" altLang="en-US" dirty="0" smtClean="0"/>
              <a:t>研究</a:t>
            </a:r>
            <a:r>
              <a:rPr lang="en-US" altLang="zh-TW" dirty="0" smtClean="0"/>
              <a:t>ROI</a:t>
            </a:r>
            <a:r>
              <a:rPr lang="zh-TW" altLang="en-US" dirty="0" smtClean="0"/>
              <a:t>計算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區分</a:t>
            </a:r>
            <a:r>
              <a:rPr lang="zh-TW" altLang="en-US" dirty="0">
                <a:solidFill>
                  <a:srgbClr val="FF0000"/>
                </a:solidFill>
              </a:rPr>
              <a:t>沒有促銷也會購買和因為促銷而新增的</a:t>
            </a:r>
            <a:r>
              <a:rPr lang="zh-TW" altLang="en-US" dirty="0" smtClean="0">
                <a:solidFill>
                  <a:srgbClr val="FF0000"/>
                </a:solidFill>
              </a:rPr>
              <a:t>購買</a:t>
            </a:r>
            <a:endParaRPr lang="zh-TW" altLang="en-US" dirty="0">
              <a:solidFill>
                <a:srgbClr val="FF0000"/>
              </a:solidFill>
            </a:endParaRPr>
          </a:p>
          <a:p>
            <a:pPr lvl="1"/>
            <a:r>
              <a:rPr lang="zh-TW" altLang="en-US" b="0" dirty="0"/>
              <a:t>購物車金額很接近 </a:t>
            </a:r>
            <a:r>
              <a:rPr lang="en-US" altLang="zh-TW" b="0" dirty="0"/>
              <a:t>Discount conditions </a:t>
            </a:r>
            <a:r>
              <a:rPr lang="zh-TW" altLang="en-US" b="0" dirty="0"/>
              <a:t>的訂單</a:t>
            </a:r>
          </a:p>
          <a:p>
            <a:pPr lvl="1"/>
            <a:r>
              <a:rPr lang="zh-TW" altLang="en-US" b="0" dirty="0"/>
              <a:t>取一段有 </a:t>
            </a:r>
            <a:r>
              <a:rPr lang="en-US" altLang="zh-TW" b="0" dirty="0"/>
              <a:t>Discount </a:t>
            </a:r>
            <a:r>
              <a:rPr lang="zh-TW" altLang="en-US" b="0" dirty="0"/>
              <a:t>的時間段，和另一段同時間長度但沒有 </a:t>
            </a:r>
            <a:r>
              <a:rPr lang="en-US" altLang="zh-TW" b="0" dirty="0"/>
              <a:t>Discount </a:t>
            </a:r>
            <a:r>
              <a:rPr lang="zh-TW" altLang="en-US" b="0" dirty="0"/>
              <a:t>的時間段的訂單數量進行比較</a:t>
            </a:r>
            <a:r>
              <a:rPr lang="en-US" altLang="zh-TW" b="0" dirty="0"/>
              <a:t>(</a:t>
            </a:r>
            <a:r>
              <a:rPr lang="zh-TW" altLang="en-US" b="0" dirty="0"/>
              <a:t>考慮季節、時點的</a:t>
            </a:r>
            <a:r>
              <a:rPr lang="zh-TW" altLang="en-US" b="0" dirty="0" smtClean="0"/>
              <a:t>影響</a:t>
            </a:r>
            <a:r>
              <a:rPr lang="en-US" altLang="zh-TW" b="0" dirty="0" smtClean="0"/>
              <a:t>)</a:t>
            </a:r>
          </a:p>
          <a:p>
            <a:r>
              <a:rPr lang="zh-TW" altLang="en-US" dirty="0" smtClean="0"/>
              <a:t>此時成本為因為</a:t>
            </a:r>
            <a:r>
              <a:rPr lang="en-US" altLang="zh-TW" dirty="0" smtClean="0"/>
              <a:t>Discount</a:t>
            </a:r>
            <a:r>
              <a:rPr lang="zh-TW" altLang="en-US" dirty="0" smtClean="0"/>
              <a:t>從沒有促銷也會購買的訂單損失的金額，利潤為因為</a:t>
            </a:r>
            <a:r>
              <a:rPr lang="en-US" altLang="zh-TW" dirty="0" smtClean="0"/>
              <a:t>Discount</a:t>
            </a:r>
            <a:r>
              <a:rPr lang="zh-TW" altLang="en-US" dirty="0" smtClean="0"/>
              <a:t>新增的訂單產生的利潤</a:t>
            </a:r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9780815" y="3477986"/>
            <a:ext cx="1173949" cy="257447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9289251" y="3477986"/>
            <a:ext cx="491564" cy="257447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9780816" y="2852057"/>
            <a:ext cx="1173948" cy="6259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9289250" y="4506098"/>
            <a:ext cx="461665" cy="9144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eaVert"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成本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028646" y="2980356"/>
            <a:ext cx="678286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利潤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0984664" y="4283676"/>
            <a:ext cx="461665" cy="135924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eaVert"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本來就會買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0984664" y="2485399"/>
            <a:ext cx="461665" cy="135924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eaVert"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因促銷而買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6598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EDA</a:t>
            </a:r>
            <a:r>
              <a:rPr lang="zh-TW" altLang="en-US" dirty="0"/>
              <a:t>過程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3312" y="2052918"/>
            <a:ext cx="7436531" cy="4195481"/>
          </a:xfrm>
        </p:spPr>
        <p:txBody>
          <a:bodyPr/>
          <a:lstStyle/>
          <a:p>
            <a:r>
              <a:rPr lang="zh-TW" altLang="en-US" b="0" dirty="0" smtClean="0"/>
              <a:t>購物</a:t>
            </a:r>
            <a:r>
              <a:rPr lang="zh-TW" altLang="en-US" b="0" dirty="0"/>
              <a:t>車金額很接近 </a:t>
            </a:r>
            <a:r>
              <a:rPr lang="en-US" altLang="zh-TW" b="0" dirty="0"/>
              <a:t>Discount conditions </a:t>
            </a:r>
            <a:r>
              <a:rPr lang="zh-TW" altLang="en-US" b="0" dirty="0"/>
              <a:t>的</a:t>
            </a:r>
            <a:r>
              <a:rPr lang="zh-TW" altLang="en-US" b="0" dirty="0" smtClean="0"/>
              <a:t>訂單</a:t>
            </a:r>
            <a:endParaRPr lang="en-US" altLang="zh-TW" b="0" dirty="0" smtClean="0"/>
          </a:p>
          <a:p>
            <a:pPr lvl="1"/>
            <a:r>
              <a:rPr lang="zh-TW" altLang="en-US" b="0" dirty="0" smtClean="0"/>
              <a:t>成</a:t>
            </a:r>
            <a:r>
              <a:rPr lang="zh-TW" altLang="en-US" b="0" dirty="0"/>
              <a:t>功</a:t>
            </a:r>
            <a:r>
              <a:rPr lang="zh-TW" altLang="en-US" b="0" dirty="0" smtClean="0"/>
              <a:t> </a:t>
            </a:r>
            <a:r>
              <a:rPr lang="en-US" altLang="zh-TW" b="0" dirty="0" smtClean="0"/>
              <a:t>:</a:t>
            </a:r>
            <a:r>
              <a:rPr lang="zh-TW" altLang="en-US" b="0" dirty="0" smtClean="0"/>
              <a:t> 用在第</a:t>
            </a:r>
            <a:r>
              <a:rPr lang="zh-TW" altLang="en-US" b="0" dirty="0" smtClean="0"/>
              <a:t>一路，但因為最後找不出模式，因此未計算</a:t>
            </a:r>
            <a:r>
              <a:rPr lang="en-US" altLang="zh-TW" b="0" dirty="0" smtClean="0"/>
              <a:t>ROI</a:t>
            </a:r>
            <a:endParaRPr lang="zh-TW" altLang="en-US" b="0" dirty="0"/>
          </a:p>
          <a:p>
            <a:r>
              <a:rPr lang="zh-TW" altLang="en-US" b="0" dirty="0"/>
              <a:t>取一段有 </a:t>
            </a:r>
            <a:r>
              <a:rPr lang="en-US" altLang="zh-TW" b="0" dirty="0"/>
              <a:t>Discount </a:t>
            </a:r>
            <a:r>
              <a:rPr lang="zh-TW" altLang="en-US" b="0" dirty="0"/>
              <a:t>的時間段，和另一段同時間長度但沒有 </a:t>
            </a:r>
            <a:r>
              <a:rPr lang="en-US" altLang="zh-TW" b="0" dirty="0"/>
              <a:t>Discount </a:t>
            </a:r>
            <a:r>
              <a:rPr lang="zh-TW" altLang="en-US" b="0" dirty="0"/>
              <a:t>的時間段的訂單數量進行比較</a:t>
            </a:r>
            <a:r>
              <a:rPr lang="en-US" altLang="zh-TW" b="0" dirty="0"/>
              <a:t>(</a:t>
            </a:r>
            <a:r>
              <a:rPr lang="zh-TW" altLang="en-US" b="0" dirty="0"/>
              <a:t>考慮季節、時點的</a:t>
            </a:r>
            <a:r>
              <a:rPr lang="zh-TW" altLang="en-US" b="0" dirty="0" smtClean="0"/>
              <a:t>影響</a:t>
            </a:r>
            <a:r>
              <a:rPr lang="en-US" altLang="zh-TW" b="0" dirty="0" smtClean="0"/>
              <a:t>)</a:t>
            </a:r>
          </a:p>
          <a:p>
            <a:pPr lvl="1"/>
            <a:r>
              <a:rPr lang="zh-TW" altLang="en-US" b="0" dirty="0" smtClean="0"/>
              <a:t>失敗</a:t>
            </a:r>
            <a:r>
              <a:rPr lang="zh-TW" altLang="en-US" b="0" dirty="0"/>
              <a:t> </a:t>
            </a:r>
            <a:r>
              <a:rPr lang="en-US" altLang="zh-TW" b="0" dirty="0" smtClean="0"/>
              <a:t>:</a:t>
            </a:r>
            <a:r>
              <a:rPr lang="zh-TW" altLang="en-US" b="0" dirty="0" smtClean="0"/>
              <a:t> 在</a:t>
            </a:r>
            <a:r>
              <a:rPr lang="en-US" altLang="zh-TW" b="0" dirty="0" smtClean="0"/>
              <a:t>Data</a:t>
            </a:r>
            <a:r>
              <a:rPr lang="zh-TW" altLang="en-US" b="0" dirty="0" smtClean="0"/>
              <a:t>的三年期間，只有前</a:t>
            </a:r>
            <a:r>
              <a:rPr lang="en-US" altLang="zh-TW" b="0" dirty="0" smtClean="0"/>
              <a:t>26</a:t>
            </a:r>
            <a:r>
              <a:rPr lang="zh-TW" altLang="en-US" b="0" dirty="0" smtClean="0"/>
              <a:t>天沒有任何優惠活動，因此我們猜測這一段時間可能有特殊意義，</a:t>
            </a:r>
            <a:r>
              <a:rPr lang="zh-TW" altLang="en-US" b="0" dirty="0" smtClean="0"/>
              <a:t>因此</a:t>
            </a:r>
            <a:r>
              <a:rPr lang="zh-TW" altLang="en-US" b="0" dirty="0" smtClean="0"/>
              <a:t>不能取作比較標準。</a:t>
            </a:r>
            <a:endParaRPr lang="en-US" altLang="zh-TW" b="0" dirty="0" smtClean="0"/>
          </a:p>
        </p:txBody>
      </p:sp>
      <p:sp>
        <p:nvSpPr>
          <p:cNvPr id="4" name="矩形 3"/>
          <p:cNvSpPr/>
          <p:nvPr/>
        </p:nvSpPr>
        <p:spPr>
          <a:xfrm>
            <a:off x="9780815" y="3477986"/>
            <a:ext cx="1173949" cy="257447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9289251" y="3477986"/>
            <a:ext cx="491564" cy="257447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9780816" y="2852057"/>
            <a:ext cx="1173948" cy="6259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9289250" y="4506098"/>
            <a:ext cx="461665" cy="9144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eaVert"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成本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028646" y="2980356"/>
            <a:ext cx="678286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利潤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0984664" y="4283676"/>
            <a:ext cx="461665" cy="135924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eaVert"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本來就會買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0984664" y="2485399"/>
            <a:ext cx="461665" cy="135924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eaVert"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因促銷而買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17632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EDA</a:t>
            </a:r>
            <a:r>
              <a:rPr lang="zh-TW" altLang="en-US" dirty="0"/>
              <a:t>過程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因為找不到</a:t>
            </a:r>
            <a:r>
              <a:rPr lang="en-US" altLang="zh-TW" dirty="0" smtClean="0"/>
              <a:t>ROI</a:t>
            </a:r>
            <a:r>
              <a:rPr lang="zh-TW" altLang="en-US" dirty="0" smtClean="0"/>
              <a:t>取用方法，因此回到一開始計算總利潤的方式比較何種</a:t>
            </a:r>
            <a:r>
              <a:rPr lang="en-US" altLang="zh-TW" dirty="0" smtClean="0"/>
              <a:t>Discount</a:t>
            </a:r>
            <a:r>
              <a:rPr lang="zh-TW" altLang="en-US" dirty="0" smtClean="0"/>
              <a:t> </a:t>
            </a:r>
            <a:r>
              <a:rPr lang="en-US" altLang="zh-TW" dirty="0" smtClean="0"/>
              <a:t>Price</a:t>
            </a:r>
            <a:r>
              <a:rPr lang="zh-TW" altLang="en-US" dirty="0" smtClean="0"/>
              <a:t>較為適合，接下來就是一開始介紹的我們採用的</a:t>
            </a:r>
            <a:r>
              <a:rPr lang="en-US" altLang="zh-TW" dirty="0" smtClean="0"/>
              <a:t>Task</a:t>
            </a:r>
            <a:r>
              <a:rPr lang="zh-TW" altLang="en-US" dirty="0" smtClean="0"/>
              <a:t>的研究方式了。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64004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Task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103312" y="5436973"/>
            <a:ext cx="10124861" cy="889686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由此圖可看出將</a:t>
            </a:r>
            <a:r>
              <a:rPr lang="en-US" altLang="zh-TW" dirty="0" smtClean="0"/>
              <a:t>Discount</a:t>
            </a:r>
            <a:r>
              <a:rPr lang="zh-TW" altLang="en-US" dirty="0" smtClean="0"/>
              <a:t> </a:t>
            </a:r>
            <a:r>
              <a:rPr lang="en-US" altLang="zh-TW" dirty="0" smtClean="0"/>
              <a:t>Price</a:t>
            </a:r>
            <a:r>
              <a:rPr lang="zh-TW" altLang="en-US" dirty="0" smtClean="0"/>
              <a:t>設為</a:t>
            </a:r>
            <a:r>
              <a:rPr lang="en-US" altLang="zh-TW" dirty="0" smtClean="0"/>
              <a:t>100</a:t>
            </a:r>
            <a:r>
              <a:rPr lang="zh-TW" altLang="en-US" dirty="0" smtClean="0"/>
              <a:t>元，可得到最高的平均日利潤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635" y="971702"/>
            <a:ext cx="66675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023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Task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取出</a:t>
            </a:r>
            <a:r>
              <a:rPr lang="en-US" altLang="zh-TW" dirty="0" smtClean="0"/>
              <a:t>Discount Type</a:t>
            </a:r>
            <a:r>
              <a:rPr lang="zh-TW" altLang="en-US" dirty="0" smtClean="0"/>
              <a:t>為「滿額折現」的訂單</a:t>
            </a:r>
            <a:endParaRPr lang="en-US" altLang="zh-TW" dirty="0" smtClean="0"/>
          </a:p>
          <a:p>
            <a:r>
              <a:rPr lang="zh-TW" altLang="en-US" dirty="0" smtClean="0"/>
              <a:t>設定</a:t>
            </a:r>
            <a:r>
              <a:rPr lang="en-US" altLang="zh-TW" dirty="0" err="1" smtClean="0"/>
              <a:t>UnitPrice</a:t>
            </a:r>
            <a:r>
              <a:rPr lang="zh-TW" altLang="en-US" dirty="0" smtClean="0"/>
              <a:t>的</a:t>
            </a:r>
            <a:r>
              <a:rPr lang="en-US" altLang="zh-TW" dirty="0" smtClean="0"/>
              <a:t>7</a:t>
            </a:r>
            <a:r>
              <a:rPr lang="zh-TW" altLang="en-US" dirty="0" smtClean="0"/>
              <a:t>成為利潤，減去折扣金額為實得利潤</a:t>
            </a:r>
            <a:endParaRPr lang="en-US" altLang="zh-TW" dirty="0" smtClean="0"/>
          </a:p>
          <a:p>
            <a:r>
              <a:rPr lang="zh-TW" altLang="en-US" dirty="0" smtClean="0"/>
              <a:t>將相同折扣金額之實得利潤加總，為該種折扣金額之優惠活動期間所獲得之總利潤</a:t>
            </a:r>
            <a:endParaRPr lang="en-US" altLang="zh-TW" dirty="0" smtClean="0"/>
          </a:p>
          <a:p>
            <a:r>
              <a:rPr lang="zh-TW" altLang="en-US" dirty="0" smtClean="0"/>
              <a:t>將該總利潤除以該折扣金額之活動之舉行時長，得該折扣金額之每日平均利潤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以折扣金額為橫軸、每日平均利潤為縱軸作圖比較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033318" y="386927"/>
            <a:ext cx="5577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折扣金額 </a:t>
            </a:r>
            <a:r>
              <a:rPr lang="en-US" altLang="zh-TW" sz="1600" b="1" dirty="0" smtClean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b="1" dirty="0" smtClean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滿足折扣條件的情況下，給予的折現金額 </a:t>
            </a:r>
            <a:endParaRPr lang="en-US" altLang="zh-TW" sz="1600" b="1" dirty="0" smtClean="0">
              <a:solidFill>
                <a:schemeClr val="tx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折扣條件</a:t>
            </a:r>
            <a:r>
              <a:rPr lang="zh-TW" altLang="en-US" sz="1600" b="1" dirty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smtClean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b="1" dirty="0" smtClean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給予優惠的消費門檻</a:t>
            </a:r>
            <a:endParaRPr lang="zh-TW" altLang="en-US" sz="1600" b="1" dirty="0">
              <a:solidFill>
                <a:schemeClr val="tx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1439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Task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103312" y="5436973"/>
            <a:ext cx="10124861" cy="889686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由此圖可看出將</a:t>
            </a:r>
            <a:r>
              <a:rPr lang="en-US" altLang="zh-TW" dirty="0" smtClean="0"/>
              <a:t>Discount</a:t>
            </a:r>
            <a:r>
              <a:rPr lang="zh-TW" altLang="en-US" dirty="0" smtClean="0"/>
              <a:t> </a:t>
            </a:r>
            <a:r>
              <a:rPr lang="en-US" altLang="zh-TW" dirty="0" smtClean="0"/>
              <a:t>Price</a:t>
            </a:r>
            <a:r>
              <a:rPr lang="zh-TW" altLang="en-US" dirty="0" smtClean="0"/>
              <a:t>設為</a:t>
            </a:r>
            <a:r>
              <a:rPr lang="en-US" altLang="zh-TW" dirty="0" smtClean="0"/>
              <a:t>100</a:t>
            </a:r>
            <a:r>
              <a:rPr lang="zh-TW" altLang="en-US" dirty="0" smtClean="0"/>
              <a:t>元，可得到最高的平均日利潤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635" y="971702"/>
            <a:ext cx="66675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533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Task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80" y="2052638"/>
            <a:ext cx="6526740" cy="4195762"/>
          </a:xfrm>
        </p:spPr>
      </p:pic>
      <p:sp>
        <p:nvSpPr>
          <p:cNvPr id="5" name="文字方塊 4"/>
          <p:cNvSpPr txBox="1"/>
          <p:nvPr/>
        </p:nvSpPr>
        <p:spPr>
          <a:xfrm>
            <a:off x="7864840" y="2151492"/>
            <a:ext cx="22571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 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看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從此圖可發現，折扣金額和折扣條件在特定比率的情況下可以得到座高的日平均收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益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48689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87926" y="661460"/>
            <a:ext cx="9018695" cy="791195"/>
          </a:xfrm>
        </p:spPr>
        <p:txBody>
          <a:bodyPr/>
          <a:lstStyle/>
          <a:p>
            <a:r>
              <a:rPr lang="en-US" altLang="zh-TW" dirty="0" smtClean="0"/>
              <a:t>EDA</a:t>
            </a:r>
            <a:r>
              <a:rPr lang="zh-TW" altLang="en-US" dirty="0" smtClean="0"/>
              <a:t>過程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18" y="1730240"/>
            <a:ext cx="6526740" cy="4195762"/>
          </a:xfrm>
        </p:spPr>
      </p:pic>
      <p:sp>
        <p:nvSpPr>
          <p:cNvPr id="5" name="文字方塊 4"/>
          <p:cNvSpPr txBox="1"/>
          <p:nvPr/>
        </p:nvSpPr>
        <p:spPr>
          <a:xfrm>
            <a:off x="8050574" y="2673959"/>
            <a:ext cx="29228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呈現不同年齡層使用不同優惠方式購買商品的丁單數量。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從這張圖發現，使用「滿額折現」的訂單數量最多，最後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針對「滿額折現」此種優惠方式進行研究。</a:t>
            </a:r>
            <a:endParaRPr lang="en-US" altLang="zh-TW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44104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87926" y="661460"/>
            <a:ext cx="9018695" cy="791195"/>
          </a:xfrm>
        </p:spPr>
        <p:txBody>
          <a:bodyPr/>
          <a:lstStyle/>
          <a:p>
            <a:r>
              <a:rPr lang="en-US" altLang="zh-TW" dirty="0" smtClean="0"/>
              <a:t>EDA</a:t>
            </a:r>
            <a:r>
              <a:rPr lang="zh-TW" altLang="en-US" dirty="0" smtClean="0"/>
              <a:t>過程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976433" y="2312039"/>
            <a:ext cx="29228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另外也想從年齡之間的差異找出值得研究的地方，所以為了減少變因，將縱軸改為計算該種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Discount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訂單占總訂單的比率，另外因為擔心不同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Discount Type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活動推出的數量不同，也將此因素除去，但最後沒有從這張圖找到可以研究的方向。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79" y="1600075"/>
            <a:ext cx="66675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11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7298" y="1037017"/>
            <a:ext cx="9018695" cy="791195"/>
          </a:xfrm>
        </p:spPr>
        <p:txBody>
          <a:bodyPr/>
          <a:lstStyle/>
          <a:p>
            <a:r>
              <a:rPr lang="en-US" altLang="zh-TW" dirty="0" smtClean="0"/>
              <a:t>EDA</a:t>
            </a:r>
            <a:r>
              <a:rPr lang="zh-TW" altLang="en-US" dirty="0" smtClean="0"/>
              <a:t>過程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52297" y="2139044"/>
            <a:ext cx="8946541" cy="3575956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取出「滿額折現」此種</a:t>
            </a:r>
            <a:r>
              <a:rPr lang="en-US" altLang="zh-TW" dirty="0" smtClean="0"/>
              <a:t>Discount</a:t>
            </a:r>
            <a:r>
              <a:rPr lang="zh-TW" altLang="en-US" dirty="0" smtClean="0"/>
              <a:t> </a:t>
            </a:r>
            <a:r>
              <a:rPr lang="en-US" altLang="zh-TW" dirty="0" smtClean="0"/>
              <a:t>Type</a:t>
            </a:r>
            <a:r>
              <a:rPr lang="zh-TW" altLang="en-US" dirty="0" smtClean="0"/>
              <a:t>作為研究對象後，我們兵分兩路進行研究。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b="0" dirty="0" smtClean="0"/>
              <a:t>利用折扣金額在單價中的比率</a:t>
            </a:r>
            <a:r>
              <a:rPr lang="zh-TW" altLang="en-US" b="0" dirty="0" smtClean="0"/>
              <a:t>在做行銷成本的分級。在不同行銷成本中，針對不同</a:t>
            </a:r>
            <a:r>
              <a:rPr lang="zh-TW" altLang="en-US" b="0" dirty="0"/>
              <a:t>的商品</a:t>
            </a:r>
            <a:r>
              <a:rPr lang="zh-TW" altLang="en-US" b="0" dirty="0" smtClean="0"/>
              <a:t>單價、年齡、會員時間、上次購買</a:t>
            </a:r>
            <a:r>
              <a:rPr lang="zh-TW" altLang="en-US" b="0" dirty="0" smtClean="0"/>
              <a:t>時間</a:t>
            </a:r>
            <a:r>
              <a:rPr lang="zh-TW" altLang="en-US" b="0" dirty="0"/>
              <a:t>作</a:t>
            </a:r>
            <a:r>
              <a:rPr lang="zh-TW" altLang="en-US" b="0" dirty="0" smtClean="0"/>
              <a:t>為</a:t>
            </a:r>
            <a:r>
              <a:rPr lang="zh-TW" altLang="en-US" b="0" dirty="0" smtClean="0"/>
              <a:t>橫軸的情況下</a:t>
            </a:r>
            <a:r>
              <a:rPr lang="zh-TW" altLang="en-US" b="0" dirty="0" smtClean="0"/>
              <a:t>，</a:t>
            </a:r>
            <a:r>
              <a:rPr lang="zh-TW" altLang="en-US" b="0" dirty="0" smtClean="0"/>
              <a:t>觀察訂單數量的分布有無特定</a:t>
            </a:r>
            <a:r>
              <a:rPr lang="zh-TW" altLang="en-US" b="0" dirty="0"/>
              <a:t>模式</a:t>
            </a:r>
            <a:r>
              <a:rPr lang="zh-TW" altLang="en-US" b="0" dirty="0" smtClean="0"/>
              <a:t>。</a:t>
            </a:r>
            <a:endParaRPr lang="en-US" altLang="zh-TW" b="0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b="0" dirty="0" smtClean="0"/>
              <a:t>實驗從某折扣金額跨越到另一折扣金額時，多吸引了多少人進行消費，在哪一個區段的效益最高</a:t>
            </a:r>
            <a:endParaRPr lang="en-US" altLang="zh-TW" b="0" dirty="0" smtClean="0"/>
          </a:p>
          <a:p>
            <a:pPr marL="0" indent="0">
              <a:buNone/>
            </a:pPr>
            <a:endParaRPr lang="zh-TW" alt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509361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EDA</a:t>
            </a:r>
            <a:r>
              <a:rPr lang="zh-TW" altLang="en-US" dirty="0"/>
              <a:t>過程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並先預設一個</a:t>
            </a:r>
            <a:r>
              <a:rPr lang="en-US" altLang="zh-TW" dirty="0" smtClean="0"/>
              <a:t>ROI</a:t>
            </a:r>
            <a:r>
              <a:rPr lang="zh-TW" altLang="en-US" dirty="0" smtClean="0"/>
              <a:t>來</a:t>
            </a:r>
            <a:r>
              <a:rPr lang="zh-TW" altLang="en-US" dirty="0"/>
              <a:t>源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b="0" dirty="0"/>
              <a:t>同樣的折扣金額，把不恰當的</a:t>
            </a:r>
            <a:r>
              <a:rPr lang="en-US" altLang="zh-TW" b="0" dirty="0"/>
              <a:t>Discount type</a:t>
            </a:r>
            <a:r>
              <a:rPr lang="zh-TW" altLang="en-US" b="0" dirty="0"/>
              <a:t>改成恰當的</a:t>
            </a:r>
            <a:r>
              <a:rPr lang="en-US" altLang="zh-TW" b="0" dirty="0"/>
              <a:t>Discount type</a:t>
            </a:r>
            <a:r>
              <a:rPr lang="zh-TW" altLang="en-US" b="0" dirty="0"/>
              <a:t>，可以吸引更多人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b="0" dirty="0"/>
              <a:t>對比區間跨越時，兩區間的</a:t>
            </a:r>
            <a:r>
              <a:rPr lang="en-US" altLang="zh-TW" b="0" dirty="0"/>
              <a:t>Unit price</a:t>
            </a:r>
            <a:r>
              <a:rPr lang="zh-TW" altLang="en-US" b="0" dirty="0"/>
              <a:t>減去</a:t>
            </a:r>
            <a:r>
              <a:rPr lang="en-US" altLang="zh-TW" b="0" dirty="0"/>
              <a:t>Discount value</a:t>
            </a:r>
            <a:r>
              <a:rPr lang="zh-TW" altLang="en-US" b="0" dirty="0"/>
              <a:t>再乘以訂單數量，可獲得總營利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5138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669</TotalTime>
  <Words>1536</Words>
  <Application>Microsoft Office PowerPoint</Application>
  <PresentationFormat>寬螢幕</PresentationFormat>
  <Paragraphs>316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2" baseType="lpstr">
      <vt:lpstr>微軟正黑體</vt:lpstr>
      <vt:lpstr>新細明體</vt:lpstr>
      <vt:lpstr>Arial</vt:lpstr>
      <vt:lpstr>Century Gothic</vt:lpstr>
      <vt:lpstr>Wingdings 3</vt:lpstr>
      <vt:lpstr>離子</vt:lpstr>
      <vt:lpstr>進階軟體期末報告 </vt:lpstr>
      <vt:lpstr>ETP</vt:lpstr>
      <vt:lpstr>Task</vt:lpstr>
      <vt:lpstr>Task</vt:lpstr>
      <vt:lpstr>Task</vt:lpstr>
      <vt:lpstr>EDA過程</vt:lpstr>
      <vt:lpstr>EDA過程</vt:lpstr>
      <vt:lpstr>EDA過程</vt:lpstr>
      <vt:lpstr>EDA過程</vt:lpstr>
      <vt:lpstr>EDA過程</vt:lpstr>
      <vt:lpstr>Correlation Coefficient (Attracted)</vt:lpstr>
      <vt:lpstr>PowerPoint 簡報</vt:lpstr>
      <vt:lpstr>PowerPoint 簡報</vt:lpstr>
      <vt:lpstr>EDA過程</vt:lpstr>
      <vt:lpstr>EDA過程</vt:lpstr>
      <vt:lpstr>EDA過程</vt:lpstr>
      <vt:lpstr>EDA過程</vt:lpstr>
      <vt:lpstr>EDA過程</vt:lpstr>
      <vt:lpstr>第一路結論</vt:lpstr>
      <vt:lpstr>EDA過程</vt:lpstr>
      <vt:lpstr>EDA過程</vt:lpstr>
      <vt:lpstr>EDA過程</vt:lpstr>
      <vt:lpstr>EDA過程</vt:lpstr>
      <vt:lpstr>EDA過程</vt:lpstr>
      <vt:lpstr>EDA過程</vt:lpstr>
      <vt:lpstr>Task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進階軟體期末報告</dc:title>
  <dc:creator>rt6972177@live.com</dc:creator>
  <cp:lastModifiedBy>rt6972177@live.com</cp:lastModifiedBy>
  <cp:revision>43</cp:revision>
  <dcterms:created xsi:type="dcterms:W3CDTF">2018-06-20T15:32:55Z</dcterms:created>
  <dcterms:modified xsi:type="dcterms:W3CDTF">2018-06-21T06:22:39Z</dcterms:modified>
</cp:coreProperties>
</file>