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4" r:id="rId2"/>
  </p:sldMasterIdLst>
  <p:sldIdLst>
    <p:sldId id="256" r:id="rId3"/>
    <p:sldId id="267" r:id="rId4"/>
    <p:sldId id="268" r:id="rId5"/>
    <p:sldId id="269" r:id="rId6"/>
    <p:sldId id="270" r:id="rId7"/>
    <p:sldId id="262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7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7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1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8A0A-F5C4-4C05-ADCC-9424353E7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306EB-F5A7-4837-957C-E4383282D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1B872-8349-4041-83A2-AC3AED02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D06F-95BF-4A77-9428-80B3CEBA8A02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A7B0B-BA36-4E0C-8BFA-E68882D46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CBBF2-8782-4F5B-8435-471BBDBC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D641-9E78-4000-970B-E790A1550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707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8511-72BE-40DC-A9B2-762A06E83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4E734-05B0-4C86-8C08-790DDF949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9E7A1-0BB8-4F87-8843-585D7B8B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D06F-95BF-4A77-9428-80B3CEBA8A02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CA393-F3FF-41EA-B1C9-BC6E69F9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A94F3-275E-4AB3-B72E-45FA86CD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D641-9E78-4000-970B-E790A1550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924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6C35-1E6A-4B87-B55B-2A06705E0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2AF3F-FDBB-4C80-BBA7-8E688FDA4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E051-CBD0-4A18-9189-6715F424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D06F-95BF-4A77-9428-80B3CEBA8A02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6EAFB-2B53-4B59-8D62-4F70DF02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7B5DB-AA43-47CD-A626-584A5C70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D641-9E78-4000-970B-E790A1550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226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3FF8-8B4B-44FB-8361-8C9B977F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FE9B9-2D00-4456-A067-756A01E8A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91CE5-2629-4F2C-A6DA-685FB58F4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45D11-53D1-48E3-92D3-42A2A67C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D06F-95BF-4A77-9428-80B3CEBA8A02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65452-3997-4F02-9585-29A35923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B439B-96E0-44B2-82CA-564AD179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D641-9E78-4000-970B-E790A1550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970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0B8A-BBD3-4577-A9E3-C9E3BCEB0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8D6C8-5063-43DE-9DB4-A0A246084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9DEF0-5C76-47EC-BCCF-4C2C02545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FAC23-E80D-444B-9A08-D95B50C78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B530F4-6AA7-40CB-9739-DF431110D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40E1C-D536-4DEE-A681-48996C52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D06F-95BF-4A77-9428-80B3CEBA8A02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3D1E13-A665-4B9C-B4EE-AAE97802E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32C27-AAE0-4D3F-9BDC-82B833E9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D641-9E78-4000-970B-E790A1550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264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6B92-B332-4A1E-903B-131BF554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63BB8-04AB-44E8-BC6A-74F844F0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D06F-95BF-4A77-9428-80B3CEBA8A02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599A7-D6BE-4228-95EB-D5FDFEDA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AD4B7-4CC1-4789-8515-907B55D0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D641-9E78-4000-970B-E790A1550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696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FFB285-5B2E-4DBB-B0D6-C305D269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D06F-95BF-4A77-9428-80B3CEBA8A02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835AA-CE6D-49C7-943A-B44DCBD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C6B43-969A-4F15-97AA-56CF76CC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D641-9E78-4000-970B-E790A1550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583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A843B-127E-46FF-8E3E-74FC4A0D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007A9-5D0E-4AB9-918B-B9590AE53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50D0B-8CE2-41BE-B5D7-5E959F956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F79BD-EA05-4CE5-B50A-30E8BC5FE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D06F-95BF-4A77-9428-80B3CEBA8A02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A7ECC-5DB1-4C96-ABDF-DA04E1A4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6A9C2-4324-470C-B8C0-E8D92722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D641-9E78-4000-970B-E790A1550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8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90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77A2-7E62-4060-A38D-8D83B480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AC410-E4F5-410E-BF76-6520F9634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4F5D9-A15B-4339-8E47-65A902C51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6F7BB-6DE1-44E3-BC82-E2272334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D06F-95BF-4A77-9428-80B3CEBA8A02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A02AD-F695-41B9-86BE-F1987BC6F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99FF8-7B0E-4479-8877-C6F16CD3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D641-9E78-4000-970B-E790A1550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6913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5EEF-9493-406C-85EC-52E601FF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AAB9A-0905-44D4-A4D0-AA924D849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6BB5B-B1FC-431C-9886-BFFF3173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D06F-95BF-4A77-9428-80B3CEBA8A02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461D6-8A89-4A8B-9A70-B33C2B5D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19F33-7EA6-43FB-930C-E10E383C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D641-9E78-4000-970B-E790A1550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1529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1F3DD4-2E58-446C-9703-B9573B76E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FAEF5-5F92-4258-85FB-B3A2096E0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E0AE1-693E-495A-BFF8-542C180A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D06F-95BF-4A77-9428-80B3CEBA8A02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1D72E-B3AD-4CAC-9BE5-173CE7E7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15AF8-66C7-4B2D-A487-DDFFF614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D641-9E78-4000-970B-E790A1550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27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5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1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5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8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9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6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4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62" r:id="rId8"/>
    <p:sldLayoutId id="2147483663" r:id="rId9"/>
    <p:sldLayoutId id="2147483664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685B2-E0D2-44CC-B6A3-7A7DA977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A6A08-1B9F-475A-9D77-8435921AB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F3AA-F7A9-4B2E-8F19-049478DC3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4D06F-95BF-4A77-9428-80B3CEBA8A02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86A4D-28F2-4BD8-979F-AB6E12109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B3296-A8A0-40C8-8EE3-AFA511EF8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CD641-9E78-4000-970B-E790A1550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8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4.png"/><Relationship Id="rId2" Type="http://schemas.openxmlformats.org/officeDocument/2006/relationships/hyperlink" Target="file:///F:\Aarti\MSIS%20Course%20Material\AED\Final_Project_Resources\Presentation\IRIS%20Use%20case%20diagram.png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file:///F:\Aarti\MSIS%20Course%20Material\AED\Final_Project_Resources\Presentation\Ecosystem_Model.png" TargetMode="External"/><Relationship Id="rId11" Type="http://schemas.openxmlformats.org/officeDocument/2006/relationships/image" Target="../media/image18.svg"/><Relationship Id="rId5" Type="http://schemas.openxmlformats.org/officeDocument/2006/relationships/image" Target="../media/image8.png"/><Relationship Id="rId15" Type="http://schemas.openxmlformats.org/officeDocument/2006/relationships/image" Target="../media/image21.png"/><Relationship Id="rId10" Type="http://schemas.openxmlformats.org/officeDocument/2006/relationships/image" Target="../media/image17.png"/><Relationship Id="rId4" Type="http://schemas.openxmlformats.org/officeDocument/2006/relationships/image" Target="../media/image14.svg"/><Relationship Id="rId9" Type="http://schemas.openxmlformats.org/officeDocument/2006/relationships/hyperlink" Target="IRIS%20Sequence%20diagram.png" TargetMode="External"/><Relationship Id="rId1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positionstack.com/" TargetMode="External"/><Relationship Id="rId7" Type="http://schemas.openxmlformats.org/officeDocument/2006/relationships/hyperlink" Target="https://github.com/rtGupta/IRI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github.com/opencv-java/getting-started" TargetMode="External"/><Relationship Id="rId5" Type="http://schemas.openxmlformats.org/officeDocument/2006/relationships/hyperlink" Target="https://www.jems.com/mobile-integrated-healthcare/houston-ems-advances-mobile-integrated-healthcare-through-the-ethan-program/" TargetMode="External"/><Relationship Id="rId10" Type="http://schemas.openxmlformats.org/officeDocument/2006/relationships/image" Target="../media/image23.svg"/><Relationship Id="rId4" Type="http://schemas.openxmlformats.org/officeDocument/2006/relationships/hyperlink" Target="https://www.houstontx.gov/govtrelations/2020interim/10.1.2020-ETHAN.pdf" TargetMode="External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833FC-7B05-4550-A366-2051076B98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1" t="5262" r="7678" b="26032"/>
          <a:stretch/>
        </p:blipFill>
        <p:spPr>
          <a:xfrm>
            <a:off x="7826" y="9"/>
            <a:ext cx="12193524" cy="685798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51F153-CA89-48FF-AF65-782EBE39E873}"/>
              </a:ext>
            </a:extLst>
          </p:cNvPr>
          <p:cNvSpPr/>
          <p:nvPr/>
        </p:nvSpPr>
        <p:spPr>
          <a:xfrm>
            <a:off x="17176" y="0"/>
            <a:ext cx="12192000" cy="6858000"/>
          </a:xfrm>
          <a:prstGeom prst="rect">
            <a:avLst/>
          </a:prstGeom>
          <a:solidFill>
            <a:schemeClr val="dk1">
              <a:alpha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17DCECE-1616-4E15-9F5B-D56A1C9552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945" y="167234"/>
            <a:ext cx="2356374" cy="8034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827612-4090-4D18-BAA2-9D2BA1691273}"/>
              </a:ext>
            </a:extLst>
          </p:cNvPr>
          <p:cNvSpPr txBox="1"/>
          <p:nvPr/>
        </p:nvSpPr>
        <p:spPr>
          <a:xfrm>
            <a:off x="2656114" y="2910604"/>
            <a:ext cx="9363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IN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nstant </a:t>
            </a:r>
            <a:r>
              <a:rPr lang="en-IN" sz="40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IN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esponse </a:t>
            </a:r>
            <a:r>
              <a:rPr lang="en-IN" sz="40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IN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mmediate </a:t>
            </a:r>
            <a:r>
              <a:rPr lang="en-IN" sz="40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IN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upport</a:t>
            </a:r>
            <a:endParaRPr lang="en-IN" sz="4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15A646-7617-43D1-9FAD-FC5E4F9CEDCF}"/>
              </a:ext>
            </a:extLst>
          </p:cNvPr>
          <p:cNvSpPr txBox="1"/>
          <p:nvPr/>
        </p:nvSpPr>
        <p:spPr>
          <a:xfrm>
            <a:off x="4515729" y="3624961"/>
            <a:ext cx="7385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IN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 5100: Application Engineering and Design</a:t>
            </a:r>
          </a:p>
        </p:txBody>
      </p:sp>
      <p:pic>
        <p:nvPicPr>
          <p:cNvPr id="26" name="Picture 25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BF7D3F32-59AE-459E-AB1A-206E0BCDC3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47"/>
          <a:stretch/>
        </p:blipFill>
        <p:spPr>
          <a:xfrm>
            <a:off x="8121064" y="4859751"/>
            <a:ext cx="897043" cy="894419"/>
          </a:xfrm>
          <a:prstGeom prst="ellipse">
            <a:avLst/>
          </a:prstGeom>
          <a:ln w="3175" cap="rnd">
            <a:solidFill>
              <a:schemeClr val="bg1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C0BAEE-BF2A-4327-8D13-99FE22DB23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92610" y="4859751"/>
            <a:ext cx="897043" cy="897043"/>
          </a:xfrm>
          <a:prstGeom prst="ellipse">
            <a:avLst/>
          </a:prstGeom>
          <a:ln w="3175" cap="rnd">
            <a:solidFill>
              <a:schemeClr val="bg1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11F1E1-F64A-4F6D-B04E-6A6CCFC4931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183" t="28994" r="4181" b="28678"/>
          <a:stretch/>
        </p:blipFill>
        <p:spPr>
          <a:xfrm>
            <a:off x="9256837" y="4859751"/>
            <a:ext cx="897043" cy="897043"/>
          </a:xfrm>
          <a:prstGeom prst="ellipse">
            <a:avLst/>
          </a:prstGeom>
          <a:ln w="3175" cap="rnd">
            <a:solidFill>
              <a:schemeClr val="bg1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EE3492-306B-4FE4-B48F-15FFDB25AB73}"/>
              </a:ext>
            </a:extLst>
          </p:cNvPr>
          <p:cNvSpPr txBox="1"/>
          <p:nvPr/>
        </p:nvSpPr>
        <p:spPr>
          <a:xfrm>
            <a:off x="8018539" y="5760683"/>
            <a:ext cx="11178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solidFill>
                  <a:schemeClr val="bg1"/>
                </a:solidFill>
              </a:rPr>
              <a:t>AARTI GUPTA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80138F-CCE3-425B-B01D-DC90C99F9CA6}"/>
              </a:ext>
            </a:extLst>
          </p:cNvPr>
          <p:cNvSpPr txBox="1"/>
          <p:nvPr/>
        </p:nvSpPr>
        <p:spPr>
          <a:xfrm>
            <a:off x="9214057" y="5754170"/>
            <a:ext cx="11178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solidFill>
                  <a:schemeClr val="bg1"/>
                </a:solidFill>
              </a:rPr>
              <a:t>AKSHATA JADHAV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A8EAE4-79B7-4F9F-867A-555F95B99FDC}"/>
              </a:ext>
            </a:extLst>
          </p:cNvPr>
          <p:cNvSpPr txBox="1"/>
          <p:nvPr/>
        </p:nvSpPr>
        <p:spPr>
          <a:xfrm>
            <a:off x="10331862" y="5760683"/>
            <a:ext cx="11178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solidFill>
                  <a:schemeClr val="bg1"/>
                </a:solidFill>
              </a:rPr>
              <a:t>YASWANTH DIGUMARTHI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F10B8D-E9A2-4105-802F-42DA3CA11777}"/>
              </a:ext>
            </a:extLst>
          </p:cNvPr>
          <p:cNvSpPr txBox="1"/>
          <p:nvPr/>
        </p:nvSpPr>
        <p:spPr>
          <a:xfrm>
            <a:off x="8018539" y="6204427"/>
            <a:ext cx="1117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002193082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04E52D-354F-4E97-9F81-3D54FC5F3EE9}"/>
              </a:ext>
            </a:extLst>
          </p:cNvPr>
          <p:cNvSpPr txBox="1"/>
          <p:nvPr/>
        </p:nvSpPr>
        <p:spPr>
          <a:xfrm>
            <a:off x="9214057" y="6197914"/>
            <a:ext cx="1117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001521710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263AF3-6B9B-4964-AB4D-B3EAB9E1C8CC}"/>
              </a:ext>
            </a:extLst>
          </p:cNvPr>
          <p:cNvSpPr txBox="1"/>
          <p:nvPr/>
        </p:nvSpPr>
        <p:spPr>
          <a:xfrm>
            <a:off x="10331862" y="6204427"/>
            <a:ext cx="1117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002954545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8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7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68B77C0B-0F63-43F2-AD71-E244746ADC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0" r="34146" b="183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45" name="Rectangle 39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4D163-A929-42C3-9710-8CCDD34A071B}"/>
              </a:ext>
            </a:extLst>
          </p:cNvPr>
          <p:cNvSpPr txBox="1"/>
          <p:nvPr/>
        </p:nvSpPr>
        <p:spPr>
          <a:xfrm>
            <a:off x="895923" y="1687293"/>
            <a:ext cx="4941135" cy="6280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592649-D774-45EE-A700-9C36027422CF}"/>
              </a:ext>
            </a:extLst>
          </p:cNvPr>
          <p:cNvSpPr txBox="1"/>
          <p:nvPr/>
        </p:nvSpPr>
        <p:spPr>
          <a:xfrm>
            <a:off x="371094" y="2718054"/>
            <a:ext cx="4942230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every 911 call is a true emergency.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Emergency Response Systems become unnecessarily burdened with non-emergent cases.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Responders and critical equipment get diverted from real emergencies.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Potential delay in care for emergent, life-threatening cases.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F803FCD-49EC-4B6E-BDBE-AE7ABD2C9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945" y="167234"/>
            <a:ext cx="2356374" cy="803437"/>
          </a:xfrm>
          <a:prstGeom prst="rect">
            <a:avLst/>
          </a:prstGeom>
        </p:spPr>
      </p:pic>
      <p:pic>
        <p:nvPicPr>
          <p:cNvPr id="10" name="Graphic 9" descr="Question mark with solid fill">
            <a:extLst>
              <a:ext uri="{FF2B5EF4-FFF2-40B4-BE49-F238E27FC236}">
                <a16:creationId xmlns:a16="http://schemas.microsoft.com/office/drawing/2014/main" id="{1DC2890D-8A04-4DA2-B750-82FB238F4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184" y="1760221"/>
            <a:ext cx="499901" cy="49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10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54F04C86-5E56-4AD3-95E3-E16E17BE20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F30131-C730-44CA-8F6E-11B19D79FF26}"/>
              </a:ext>
            </a:extLst>
          </p:cNvPr>
          <p:cNvSpPr txBox="1"/>
          <p:nvPr/>
        </p:nvSpPr>
        <p:spPr>
          <a:xfrm>
            <a:off x="1808225" y="712266"/>
            <a:ext cx="9173320" cy="1193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BUSINESS IDEA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85F046-5A85-430A-BB77-743BBA80B002}"/>
              </a:ext>
            </a:extLst>
          </p:cNvPr>
          <p:cNvSpPr txBox="1"/>
          <p:nvPr/>
        </p:nvSpPr>
        <p:spPr>
          <a:xfrm>
            <a:off x="943276" y="2050181"/>
            <a:ext cx="10410524" cy="4126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IRIS attempts at connecting low-acuity 911 callers with primary care resources within the community.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digital solution to triage non-emergency complaints through immediate telehealth support with instantly available and qualified emergency physicians.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IRIS eligible patients to be schedule either for primary care physician along with arranged transport other than ambulance, local voluntary clinicians, or home care prescribed by physician.</a:t>
            </a:r>
          </a:p>
        </p:txBody>
      </p:sp>
      <p:pic>
        <p:nvPicPr>
          <p:cNvPr id="8" name="Graphic 7" descr="Lights On with solid fill">
            <a:extLst>
              <a:ext uri="{FF2B5EF4-FFF2-40B4-BE49-F238E27FC236}">
                <a16:creationId xmlns:a16="http://schemas.microsoft.com/office/drawing/2014/main" id="{7064E894-E324-4E56-80E0-66ABB9FAD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1686" y="985764"/>
            <a:ext cx="646539" cy="646539"/>
          </a:xfrm>
          <a:prstGeom prst="rect">
            <a:avLst/>
          </a:prstGeom>
        </p:spPr>
      </p:pic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C7A53638-AB21-4D5E-A9C6-383075F765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945" y="167234"/>
            <a:ext cx="2356374" cy="80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4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Workflow with solid fill">
            <a:hlinkClick r:id="rId2" action="ppaction://hlinkfile"/>
            <a:extLst>
              <a:ext uri="{FF2B5EF4-FFF2-40B4-BE49-F238E27FC236}">
                <a16:creationId xmlns:a16="http://schemas.microsoft.com/office/drawing/2014/main" id="{B481D024-9436-4FE8-BB53-AEFA6BCC0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56859" y="982364"/>
            <a:ext cx="2648371" cy="264837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DC11C-E150-4AD2-AF78-83487C36FDA4}"/>
              </a:ext>
            </a:extLst>
          </p:cNvPr>
          <p:cNvSpPr txBox="1"/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SYSTEM DESIGN</a:t>
            </a:r>
          </a:p>
        </p:txBody>
      </p:sp>
      <p:pic>
        <p:nvPicPr>
          <p:cNvPr id="3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D5BA9101-10E2-4B06-9CF0-4E9A73A1FE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1" y="1558573"/>
            <a:ext cx="2659472" cy="1495952"/>
          </a:xfrm>
          <a:prstGeom prst="rect">
            <a:avLst/>
          </a:prstGeom>
        </p:spPr>
      </p:pic>
      <p:pic>
        <p:nvPicPr>
          <p:cNvPr id="6" name="Graphic 5" descr="Decision chart with solid fill">
            <a:hlinkClick r:id="rId6" action="ppaction://hlinkfile"/>
            <a:extLst>
              <a:ext uri="{FF2B5EF4-FFF2-40B4-BE49-F238E27FC236}">
                <a16:creationId xmlns:a16="http://schemas.microsoft.com/office/drawing/2014/main" id="{84CC4983-54C4-4D1D-B75F-3AE2F44EFC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0143" y="983211"/>
            <a:ext cx="2646677" cy="2646677"/>
          </a:xfrm>
          <a:prstGeom prst="rect">
            <a:avLst/>
          </a:prstGeom>
        </p:spPr>
      </p:pic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Chevron arrows with solid fill">
            <a:hlinkClick r:id="rId9" action="ppaction://hlinkfile"/>
            <a:extLst>
              <a:ext uri="{FF2B5EF4-FFF2-40B4-BE49-F238E27FC236}">
                <a16:creationId xmlns:a16="http://schemas.microsoft.com/office/drawing/2014/main" id="{C72EF860-F527-4E6F-9C67-F0F05000A4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25269" y="1004677"/>
            <a:ext cx="2648372" cy="264837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57837B1-B594-4F4A-9677-46A92CCA8F56}"/>
              </a:ext>
            </a:extLst>
          </p:cNvPr>
          <p:cNvSpPr txBox="1"/>
          <p:nvPr/>
        </p:nvSpPr>
        <p:spPr>
          <a:xfrm>
            <a:off x="3601277" y="3718316"/>
            <a:ext cx="202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MODEL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A117FE-A74B-486C-9EE8-5A26859E8ABF}"/>
              </a:ext>
            </a:extLst>
          </p:cNvPr>
          <p:cNvSpPr txBox="1"/>
          <p:nvPr/>
        </p:nvSpPr>
        <p:spPr>
          <a:xfrm>
            <a:off x="6636226" y="3718316"/>
            <a:ext cx="2135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USE-CASE DIAGRAM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3C31C0-0772-4396-92BB-F4DD6B9FD485}"/>
              </a:ext>
            </a:extLst>
          </p:cNvPr>
          <p:cNvSpPr txBox="1"/>
          <p:nvPr/>
        </p:nvSpPr>
        <p:spPr>
          <a:xfrm>
            <a:off x="9482562" y="3718316"/>
            <a:ext cx="2133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SEQUENCE DIAGRAM</a:t>
            </a:r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C56C287D-070C-4F7E-883C-8D6F251F402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945" y="167234"/>
            <a:ext cx="2356374" cy="803437"/>
          </a:xfrm>
          <a:prstGeom prst="rect">
            <a:avLst/>
          </a:prstGeom>
        </p:spPr>
      </p:pic>
      <p:pic>
        <p:nvPicPr>
          <p:cNvPr id="18" name="Graphic 17" descr="Blueprint outline">
            <a:extLst>
              <a:ext uri="{FF2B5EF4-FFF2-40B4-BE49-F238E27FC236}">
                <a16:creationId xmlns:a16="http://schemas.microsoft.com/office/drawing/2014/main" id="{A159A999-0AA0-4AA8-A8CA-6B2A65407BD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882606" y="4799543"/>
            <a:ext cx="815074" cy="815074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C4117D45-1EAC-4CD4-B7CD-6DB016C3EA81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3" b="12012"/>
          <a:stretch/>
        </p:blipFill>
        <p:spPr>
          <a:xfrm>
            <a:off x="9597939" y="167234"/>
            <a:ext cx="2356374" cy="85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DCD9C319-51C4-4B3F-AEB3-47BB3616F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AAA6A0-CFE3-453B-99AE-667BFB04D82C}"/>
              </a:ext>
            </a:extLst>
          </p:cNvPr>
          <p:cNvSpPr txBox="1"/>
          <p:nvPr/>
        </p:nvSpPr>
        <p:spPr>
          <a:xfrm>
            <a:off x="7631933" y="365125"/>
            <a:ext cx="3952071" cy="5530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833FC-7B05-4550-A366-2051076B98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8" r="19658" b="1"/>
          <a:stretch/>
        </p:blipFill>
        <p:spPr>
          <a:xfrm>
            <a:off x="20" y="10"/>
            <a:ext cx="7188573" cy="685799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1509EB7-E752-4C8E-9C3E-857F0B21B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945" y="167234"/>
            <a:ext cx="2356374" cy="803437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76B015F-5708-487A-B20F-210A828DF8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3" b="12012"/>
          <a:stretch/>
        </p:blipFill>
        <p:spPr>
          <a:xfrm>
            <a:off x="9597939" y="167234"/>
            <a:ext cx="2356374" cy="85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6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7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Shape, circle&#10;&#10;Description automatically generated">
            <a:extLst>
              <a:ext uri="{FF2B5EF4-FFF2-40B4-BE49-F238E27FC236}">
                <a16:creationId xmlns:a16="http://schemas.microsoft.com/office/drawing/2014/main" id="{61DFF03F-54C0-4BE3-AA91-75C977D85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ADDF22-7146-492A-9180-800C7B1B19D8}"/>
              </a:ext>
            </a:extLst>
          </p:cNvPr>
          <p:cNvSpPr txBox="1"/>
          <p:nvPr/>
        </p:nvSpPr>
        <p:spPr>
          <a:xfrm>
            <a:off x="2139426" y="865624"/>
            <a:ext cx="7350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PROJECT RESOURCES &amp; REFERENCES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AC068C-ACFD-48E5-84AE-00AA4EFBD55D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Real-time Geocoding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https://positionstack.com/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FFFFFF"/>
              </a:solidFill>
              <a:latin typeface="Calibri" panose="020F0502020204030204"/>
            </a:endParaRPr>
          </a:p>
          <a:p>
            <a:pPr marL="28575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1" dirty="0">
                <a:solidFill>
                  <a:srgbClr val="FFFFFF"/>
                </a:solidFill>
                <a:latin typeface="Calibri" panose="020F0502020204030204"/>
              </a:rPr>
              <a:t>ETHAN. (2020, October 1). ETHAN Telehealth Program supported by the 1115 Waiver. Retrieved from </a:t>
            </a:r>
            <a:r>
              <a:rPr lang="en-US" i="1" dirty="0">
                <a:solidFill>
                  <a:srgbClr val="FFFFFF"/>
                </a:solidFill>
                <a:latin typeface="Calibri" panose="020F0502020204030204"/>
                <a:hlinkClick r:id="rId4"/>
              </a:rPr>
              <a:t>https://www.houstontx.gov/govtrelations/2020interim/10.1.2020-ETHAN.pdf</a:t>
            </a:r>
            <a:endParaRPr lang="en-US" i="1" dirty="0">
              <a:solidFill>
                <a:srgbClr val="FFFFFF"/>
              </a:solidFill>
              <a:latin typeface="Calibri" panose="020F0502020204030204"/>
            </a:endParaRPr>
          </a:p>
          <a:p>
            <a:pPr marL="28575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1" dirty="0">
                <a:solidFill>
                  <a:srgbClr val="FFFFFF"/>
                </a:solidFill>
                <a:latin typeface="Calibri" panose="020F0502020204030204"/>
              </a:rPr>
              <a:t>Jackson, Adria. (2015). Houston EMS Advances Mobile Integrated Healthcare Through the ETHAN Program. Retrieved from </a:t>
            </a:r>
            <a:r>
              <a:rPr lang="en-US" i="1" dirty="0">
                <a:solidFill>
                  <a:srgbClr val="FFFFFF"/>
                </a:solidFill>
                <a:latin typeface="Calibri" panose="020F0502020204030204"/>
                <a:hlinkClick r:id="rId5"/>
              </a:rPr>
              <a:t>https://www.jems.com/mobile-integrated-healthcare/houston-ems-advances-mobile-integrated-healthcare-through-the-ethan-program/</a:t>
            </a:r>
            <a:endParaRPr lang="en-US" i="1" dirty="0">
              <a:solidFill>
                <a:srgbClr val="FFFFFF"/>
              </a:solidFill>
              <a:latin typeface="Calibri" panose="020F0502020204030204"/>
            </a:endParaRPr>
          </a:p>
          <a:p>
            <a:pPr marL="28575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1" dirty="0">
                <a:solidFill>
                  <a:srgbClr val="FFFFFF"/>
                </a:solidFill>
                <a:latin typeface="Calibri" panose="020F0502020204030204"/>
              </a:rPr>
              <a:t>Video/Audio Recording - </a:t>
            </a:r>
            <a:r>
              <a:rPr lang="en-US" i="1" dirty="0">
                <a:solidFill>
                  <a:srgbClr val="FFFFFF"/>
                </a:solidFill>
                <a:latin typeface="Calibri" panose="020F0502020204030204"/>
                <a:hlinkClick r:id="rId6"/>
              </a:rPr>
              <a:t>https://github.com/opencv-java/getting-started</a:t>
            </a:r>
            <a:endParaRPr lang="en-US" i="1" dirty="0">
              <a:solidFill>
                <a:srgbClr val="FFFFFF"/>
              </a:solidFill>
              <a:latin typeface="Calibri" panose="020F0502020204030204"/>
            </a:endParaRPr>
          </a:p>
          <a:p>
            <a:pPr marL="28575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IRIS </a:t>
            </a:r>
            <a:r>
              <a:rPr lang="en-US" i="1" dirty="0">
                <a:solidFill>
                  <a:srgbClr val="FFFFFF"/>
                </a:solidFill>
                <a:latin typeface="Calibri" panose="020F0502020204030204"/>
              </a:rPr>
              <a:t>Project URL - </a:t>
            </a:r>
            <a:r>
              <a:rPr lang="en-US" i="1" dirty="0">
                <a:solidFill>
                  <a:srgbClr val="FFFFFF"/>
                </a:solidFill>
                <a:latin typeface="Calibri" panose="020F0502020204030204"/>
                <a:hlinkClick r:id="rId7"/>
              </a:rPr>
              <a:t>https://github.com/rtGupta/IRIS</a:t>
            </a:r>
            <a:endParaRPr lang="en-US" i="1" dirty="0">
              <a:solidFill>
                <a:srgbClr val="FFFFFF"/>
              </a:solidFill>
              <a:latin typeface="Calibri" panose="020F0502020204030204"/>
            </a:endParaRPr>
          </a:p>
          <a:p>
            <a:pPr marL="57150" marR="0" lvl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475FE90-D0B1-4E49-A53B-5FD0BA0D71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945" y="167234"/>
            <a:ext cx="2356374" cy="803437"/>
          </a:xfrm>
          <a:prstGeom prst="rect">
            <a:avLst/>
          </a:prstGeom>
        </p:spPr>
      </p:pic>
      <p:pic>
        <p:nvPicPr>
          <p:cNvPr id="9" name="Graphic 8" descr="Ambulance outline">
            <a:extLst>
              <a:ext uri="{FF2B5EF4-FFF2-40B4-BE49-F238E27FC236}">
                <a16:creationId xmlns:a16="http://schemas.microsoft.com/office/drawing/2014/main" id="{C6428C56-B6C1-44C4-BFFA-8C5FFAF60F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3846" y="725516"/>
            <a:ext cx="803437" cy="80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0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E9B93D76-E229-442B-8B58-0C10C23E67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3" name="Rectangle 8">
            <a:extLst>
              <a:ext uri="{FF2B5EF4-FFF2-40B4-BE49-F238E27FC236}">
                <a16:creationId xmlns:a16="http://schemas.microsoft.com/office/drawing/2014/main" id="{7B51B11D-BBCD-47C7-A599-1EDA2F22F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4549726"/>
            <a:ext cx="11438793" cy="1844256"/>
          </a:xfrm>
          <a:prstGeom prst="rect">
            <a:avLst/>
          </a:prstGeom>
          <a:solidFill>
            <a:srgbClr val="404040">
              <a:alpha val="93000"/>
            </a:srgbClr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751EA-9FBB-40B4-AE51-470A7ECA1203}"/>
              </a:ext>
            </a:extLst>
          </p:cNvPr>
          <p:cNvSpPr txBox="1"/>
          <p:nvPr/>
        </p:nvSpPr>
        <p:spPr>
          <a:xfrm>
            <a:off x="542544" y="4754880"/>
            <a:ext cx="11137392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THANK YOU!</a:t>
            </a:r>
          </a:p>
        </p:txBody>
      </p:sp>
      <p:cxnSp>
        <p:nvCxnSpPr>
          <p:cNvPr id="34" name="Straight Connector 10">
            <a:extLst>
              <a:ext uri="{FF2B5EF4-FFF2-40B4-BE49-F238E27FC236}">
                <a16:creationId xmlns:a16="http://schemas.microsoft.com/office/drawing/2014/main" id="{6A810F53-4CAC-492E-A2F9-C147AA509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4243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0762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246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Avenir Next LT Pro</vt:lpstr>
      <vt:lpstr>AvenirNext LT Pro Medium</vt:lpstr>
      <vt:lpstr>Calibri</vt:lpstr>
      <vt:lpstr>Calibri Light</vt:lpstr>
      <vt:lpstr>Tahoma</vt:lpstr>
      <vt:lpstr>BlockprintVTI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Aarti Gupta</dc:creator>
  <cp:lastModifiedBy>Aarti Gupta</cp:lastModifiedBy>
  <cp:revision>60</cp:revision>
  <dcterms:created xsi:type="dcterms:W3CDTF">2021-12-14T18:42:39Z</dcterms:created>
  <dcterms:modified xsi:type="dcterms:W3CDTF">2021-12-15T17:51:28Z</dcterms:modified>
</cp:coreProperties>
</file>