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Work Sans"/>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WorkSans-regular.fntdata"/><Relationship Id="rId14" Type="http://schemas.openxmlformats.org/officeDocument/2006/relationships/slide" Target="slides/slide9.xml"/><Relationship Id="rId16" Type="http://schemas.openxmlformats.org/officeDocument/2006/relationships/font" Target="fonts/Work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Shape 5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Shape 6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_1">
    <p:spTree>
      <p:nvGrpSpPr>
        <p:cNvPr id="50" name="Shape 50"/>
        <p:cNvGrpSpPr/>
        <p:nvPr/>
      </p:nvGrpSpPr>
      <p:grpSpPr>
        <a:xfrm>
          <a:off x="0" y="0"/>
          <a:ext cx="0" cy="0"/>
          <a:chOff x="0" y="0"/>
          <a:chExt cx="0" cy="0"/>
        </a:xfrm>
      </p:grpSpPr>
      <p:sp>
        <p:nvSpPr>
          <p:cNvPr id="51" name="Shape 51"/>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Shape 52"/>
          <p:cNvSpPr txBox="1"/>
          <p:nvPr>
            <p:ph type="ctrTitle"/>
          </p:nvPr>
        </p:nvSpPr>
        <p:spPr>
          <a:xfrm>
            <a:off x="1048725" y="3058625"/>
            <a:ext cx="4914000" cy="11598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4800"/>
              <a:buFont typeface="Work Sans"/>
              <a:buNone/>
              <a:defRPr b="1" i="0" sz="4800" u="none" cap="none" strike="noStrike">
                <a:solidFill>
                  <a:schemeClr val="dk1"/>
                </a:solidFill>
                <a:latin typeface="Work Sans"/>
                <a:ea typeface="Work Sans"/>
                <a:cs typeface="Work Sans"/>
                <a:sym typeface="Work Sans"/>
              </a:defRPr>
            </a:lvl1pPr>
            <a:lvl2pPr lvl="1" marR="0" rtl="0" algn="l">
              <a:lnSpc>
                <a:spcPct val="100000"/>
              </a:lnSpc>
              <a:spcBef>
                <a:spcPts val="0"/>
              </a:spcBef>
              <a:spcAft>
                <a:spcPts val="0"/>
              </a:spcAft>
              <a:buClr>
                <a:schemeClr val="dk1"/>
              </a:buClr>
              <a:buSzPts val="4800"/>
              <a:buFont typeface="Work Sans"/>
              <a:buNone/>
              <a:defRPr b="1" i="0" sz="4800" u="none" cap="none" strike="noStrike">
                <a:solidFill>
                  <a:schemeClr val="dk1"/>
                </a:solidFill>
                <a:latin typeface="Work Sans"/>
                <a:ea typeface="Work Sans"/>
                <a:cs typeface="Work Sans"/>
                <a:sym typeface="Work Sans"/>
              </a:defRPr>
            </a:lvl2pPr>
            <a:lvl3pPr lvl="2" marR="0" rtl="0" algn="l">
              <a:lnSpc>
                <a:spcPct val="100000"/>
              </a:lnSpc>
              <a:spcBef>
                <a:spcPts val="0"/>
              </a:spcBef>
              <a:spcAft>
                <a:spcPts val="0"/>
              </a:spcAft>
              <a:buClr>
                <a:schemeClr val="dk1"/>
              </a:buClr>
              <a:buSzPts val="4800"/>
              <a:buFont typeface="Work Sans"/>
              <a:buNone/>
              <a:defRPr b="1" i="0" sz="4800" u="none" cap="none" strike="noStrike">
                <a:solidFill>
                  <a:schemeClr val="dk1"/>
                </a:solidFill>
                <a:latin typeface="Work Sans"/>
                <a:ea typeface="Work Sans"/>
                <a:cs typeface="Work Sans"/>
                <a:sym typeface="Work Sans"/>
              </a:defRPr>
            </a:lvl3pPr>
            <a:lvl4pPr lvl="3" marR="0" rtl="0" algn="l">
              <a:lnSpc>
                <a:spcPct val="100000"/>
              </a:lnSpc>
              <a:spcBef>
                <a:spcPts val="0"/>
              </a:spcBef>
              <a:spcAft>
                <a:spcPts val="0"/>
              </a:spcAft>
              <a:buClr>
                <a:schemeClr val="dk1"/>
              </a:buClr>
              <a:buSzPts val="4800"/>
              <a:buFont typeface="Work Sans"/>
              <a:buNone/>
              <a:defRPr b="1" i="0" sz="4800" u="none" cap="none" strike="noStrike">
                <a:solidFill>
                  <a:schemeClr val="dk1"/>
                </a:solidFill>
                <a:latin typeface="Work Sans"/>
                <a:ea typeface="Work Sans"/>
                <a:cs typeface="Work Sans"/>
                <a:sym typeface="Work Sans"/>
              </a:defRPr>
            </a:lvl4pPr>
            <a:lvl5pPr lvl="4" marR="0" rtl="0" algn="l">
              <a:lnSpc>
                <a:spcPct val="100000"/>
              </a:lnSpc>
              <a:spcBef>
                <a:spcPts val="0"/>
              </a:spcBef>
              <a:spcAft>
                <a:spcPts val="0"/>
              </a:spcAft>
              <a:buClr>
                <a:schemeClr val="dk1"/>
              </a:buClr>
              <a:buSzPts val="4800"/>
              <a:buFont typeface="Work Sans"/>
              <a:buNone/>
              <a:defRPr b="1" i="0" sz="4800" u="none" cap="none" strike="noStrike">
                <a:solidFill>
                  <a:schemeClr val="dk1"/>
                </a:solidFill>
                <a:latin typeface="Work Sans"/>
                <a:ea typeface="Work Sans"/>
                <a:cs typeface="Work Sans"/>
                <a:sym typeface="Work Sans"/>
              </a:defRPr>
            </a:lvl5pPr>
            <a:lvl6pPr lvl="5" marR="0" rtl="0" algn="l">
              <a:lnSpc>
                <a:spcPct val="100000"/>
              </a:lnSpc>
              <a:spcBef>
                <a:spcPts val="0"/>
              </a:spcBef>
              <a:spcAft>
                <a:spcPts val="0"/>
              </a:spcAft>
              <a:buClr>
                <a:schemeClr val="dk1"/>
              </a:buClr>
              <a:buSzPts val="4800"/>
              <a:buFont typeface="Work Sans"/>
              <a:buNone/>
              <a:defRPr b="1" i="0" sz="4800" u="none" cap="none" strike="noStrike">
                <a:solidFill>
                  <a:schemeClr val="dk1"/>
                </a:solidFill>
                <a:latin typeface="Work Sans"/>
                <a:ea typeface="Work Sans"/>
                <a:cs typeface="Work Sans"/>
                <a:sym typeface="Work Sans"/>
              </a:defRPr>
            </a:lvl6pPr>
            <a:lvl7pPr lvl="6" marR="0" rtl="0" algn="l">
              <a:lnSpc>
                <a:spcPct val="100000"/>
              </a:lnSpc>
              <a:spcBef>
                <a:spcPts val="0"/>
              </a:spcBef>
              <a:spcAft>
                <a:spcPts val="0"/>
              </a:spcAft>
              <a:buClr>
                <a:schemeClr val="dk1"/>
              </a:buClr>
              <a:buSzPts val="4800"/>
              <a:buFont typeface="Work Sans"/>
              <a:buNone/>
              <a:defRPr b="1" i="0" sz="4800" u="none" cap="none" strike="noStrike">
                <a:solidFill>
                  <a:schemeClr val="dk1"/>
                </a:solidFill>
                <a:latin typeface="Work Sans"/>
                <a:ea typeface="Work Sans"/>
                <a:cs typeface="Work Sans"/>
                <a:sym typeface="Work Sans"/>
              </a:defRPr>
            </a:lvl7pPr>
            <a:lvl8pPr lvl="7" marR="0" rtl="0" algn="l">
              <a:lnSpc>
                <a:spcPct val="100000"/>
              </a:lnSpc>
              <a:spcBef>
                <a:spcPts val="0"/>
              </a:spcBef>
              <a:spcAft>
                <a:spcPts val="0"/>
              </a:spcAft>
              <a:buClr>
                <a:schemeClr val="dk1"/>
              </a:buClr>
              <a:buSzPts val="4800"/>
              <a:buFont typeface="Work Sans"/>
              <a:buNone/>
              <a:defRPr b="1" i="0" sz="4800" u="none" cap="none" strike="noStrike">
                <a:solidFill>
                  <a:schemeClr val="dk1"/>
                </a:solidFill>
                <a:latin typeface="Work Sans"/>
                <a:ea typeface="Work Sans"/>
                <a:cs typeface="Work Sans"/>
                <a:sym typeface="Work Sans"/>
              </a:defRPr>
            </a:lvl8pPr>
            <a:lvl9pPr lvl="8" marR="0" rtl="0" algn="l">
              <a:lnSpc>
                <a:spcPct val="100000"/>
              </a:lnSpc>
              <a:spcBef>
                <a:spcPts val="0"/>
              </a:spcBef>
              <a:spcAft>
                <a:spcPts val="0"/>
              </a:spcAft>
              <a:buClr>
                <a:schemeClr val="dk1"/>
              </a:buClr>
              <a:buSzPts val="4800"/>
              <a:buFont typeface="Work Sans"/>
              <a:buNone/>
              <a:defRPr b="1" i="0" sz="4800" u="none" cap="none" strike="noStrike">
                <a:solidFill>
                  <a:schemeClr val="dk1"/>
                </a:solidFill>
                <a:latin typeface="Work Sans"/>
                <a:ea typeface="Work Sans"/>
                <a:cs typeface="Work Sans"/>
                <a:sym typeface="Work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type="ctrTitle"/>
          </p:nvPr>
        </p:nvSpPr>
        <p:spPr>
          <a:xfrm>
            <a:off x="1181400" y="1352150"/>
            <a:ext cx="4914000" cy="1828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Work Sans"/>
              <a:buNone/>
            </a:pPr>
            <a:r>
              <a:rPr lang="en"/>
              <a:t>Database Designer</a:t>
            </a:r>
            <a:endParaRPr b="1" i="0" sz="4800" u="none" cap="none" strike="noStrike">
              <a:solidFill>
                <a:schemeClr val="dk1"/>
              </a:solidFill>
              <a:latin typeface="Work Sans"/>
              <a:ea typeface="Work Sans"/>
              <a:cs typeface="Work Sans"/>
              <a:sym typeface="Work Sans"/>
            </a:endParaRPr>
          </a:p>
        </p:txBody>
      </p:sp>
      <p:grpSp>
        <p:nvGrpSpPr>
          <p:cNvPr id="58" name="Shape 58"/>
          <p:cNvGrpSpPr/>
          <p:nvPr/>
        </p:nvGrpSpPr>
        <p:grpSpPr>
          <a:xfrm>
            <a:off x="6845980" y="636670"/>
            <a:ext cx="1602294" cy="1738295"/>
            <a:chOff x="5970800" y="1619250"/>
            <a:chExt cx="428650" cy="456725"/>
          </a:xfrm>
        </p:grpSpPr>
        <p:sp>
          <p:nvSpPr>
            <p:cNvPr id="59" name="Shape 59"/>
            <p:cNvSpPr/>
            <p:nvPr/>
          </p:nvSpPr>
          <p:spPr>
            <a:xfrm>
              <a:off x="5970800" y="1674200"/>
              <a:ext cx="377975" cy="377950"/>
            </a:xfrm>
            <a:custGeom>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Shape 60"/>
            <p:cNvSpPr/>
            <p:nvPr/>
          </p:nvSpPr>
          <p:spPr>
            <a:xfrm>
              <a:off x="6068500" y="1771875"/>
              <a:ext cx="182575" cy="182600"/>
            </a:xfrm>
            <a:custGeom>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Shape 61"/>
            <p:cNvSpPr/>
            <p:nvPr/>
          </p:nvSpPr>
          <p:spPr>
            <a:xfrm>
              <a:off x="5981175" y="2005125"/>
              <a:ext cx="75125" cy="70850"/>
            </a:xfrm>
            <a:custGeom>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Shape 62"/>
            <p:cNvSpPr/>
            <p:nvPr/>
          </p:nvSpPr>
          <p:spPr>
            <a:xfrm>
              <a:off x="6263875" y="2005125"/>
              <a:ext cx="74525" cy="70850"/>
            </a:xfrm>
            <a:custGeom>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Shape 63"/>
            <p:cNvSpPr/>
            <p:nvPr/>
          </p:nvSpPr>
          <p:spPr>
            <a:xfrm>
              <a:off x="6147875" y="1619250"/>
              <a:ext cx="251575" cy="255850"/>
            </a:xfrm>
            <a:custGeom>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 name="Shape 64"/>
          <p:cNvSpPr txBox="1"/>
          <p:nvPr/>
        </p:nvSpPr>
        <p:spPr>
          <a:xfrm>
            <a:off x="1308600" y="3389375"/>
            <a:ext cx="4316100" cy="60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By: Rahul Tailor &amp; Kiran Hart</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546750" y="591125"/>
            <a:ext cx="6884400" cy="78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4000"/>
              <a:buFont typeface="Work Sans"/>
              <a:buNone/>
            </a:pPr>
            <a:r>
              <a:rPr lang="en">
                <a:latin typeface="Arial"/>
                <a:ea typeface="Arial"/>
                <a:cs typeface="Arial"/>
                <a:sym typeface="Arial"/>
              </a:rPr>
              <a:t>What the career is about?</a:t>
            </a:r>
            <a:endParaRPr i="0" sz="4000" u="none" cap="none" strike="noStrike">
              <a:solidFill>
                <a:schemeClr val="dk1"/>
              </a:solidFill>
              <a:latin typeface="Arial"/>
              <a:ea typeface="Arial"/>
              <a:cs typeface="Arial"/>
              <a:sym typeface="Arial"/>
            </a:endParaRPr>
          </a:p>
        </p:txBody>
      </p:sp>
      <p:sp>
        <p:nvSpPr>
          <p:cNvPr id="70" name="Shape 70"/>
          <p:cNvSpPr txBox="1"/>
          <p:nvPr>
            <p:ph idx="2" type="body"/>
          </p:nvPr>
        </p:nvSpPr>
        <p:spPr>
          <a:xfrm>
            <a:off x="869100" y="1302600"/>
            <a:ext cx="7405800" cy="24603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rgbClr val="FFFFFF"/>
              </a:buClr>
              <a:buSzPts val="1200"/>
              <a:buFont typeface="Arial"/>
              <a:buChar char="●"/>
            </a:pPr>
            <a:r>
              <a:rPr b="1" lang="en" sz="1200">
                <a:solidFill>
                  <a:srgbClr val="FFFFFF"/>
                </a:solidFill>
                <a:latin typeface="Arial"/>
                <a:ea typeface="Arial"/>
                <a:cs typeface="Arial"/>
                <a:sym typeface="Arial"/>
              </a:rPr>
              <a:t>Database design is the organisation of data according to a database model. The designer determines what data must be stored and how the data elements interrelate. With this information, </a:t>
            </a:r>
            <a:r>
              <a:rPr b="1" lang="en" sz="1200">
                <a:solidFill>
                  <a:srgbClr val="FFFFFF"/>
                </a:solidFill>
              </a:rPr>
              <a:t>that</a:t>
            </a:r>
            <a:r>
              <a:rPr b="1" lang="en" sz="1200">
                <a:solidFill>
                  <a:srgbClr val="FFFFFF"/>
                </a:solidFill>
                <a:latin typeface="Arial"/>
                <a:ea typeface="Arial"/>
                <a:cs typeface="Arial"/>
                <a:sym typeface="Arial"/>
              </a:rPr>
              <a:t> can begin to fit the data to the database model. </a:t>
            </a:r>
            <a:endParaRPr b="1" sz="1200">
              <a:solidFill>
                <a:srgbClr val="FFFFFF"/>
              </a:solidFill>
              <a:latin typeface="Arial"/>
              <a:ea typeface="Arial"/>
              <a:cs typeface="Arial"/>
              <a:sym typeface="Arial"/>
            </a:endParaRPr>
          </a:p>
          <a:p>
            <a:pPr indent="-304800" lvl="0" marL="457200" marR="0" rtl="0" algn="l">
              <a:lnSpc>
                <a:spcPct val="100000"/>
              </a:lnSpc>
              <a:spcBef>
                <a:spcPts val="0"/>
              </a:spcBef>
              <a:spcAft>
                <a:spcPts val="0"/>
              </a:spcAft>
              <a:buClr>
                <a:srgbClr val="FFFFFF"/>
              </a:buClr>
              <a:buSzPts val="1200"/>
              <a:buFont typeface="Arial"/>
              <a:buChar char="●"/>
            </a:pPr>
            <a:r>
              <a:rPr b="1" lang="en" sz="1200">
                <a:solidFill>
                  <a:srgbClr val="FFFFFF"/>
                </a:solidFill>
                <a:latin typeface="Arial"/>
                <a:ea typeface="Arial"/>
                <a:cs typeface="Arial"/>
                <a:sym typeface="Arial"/>
              </a:rPr>
              <a:t>They are most tight on deadlines and under </a:t>
            </a:r>
            <a:r>
              <a:rPr b="1" lang="en" sz="1200">
                <a:solidFill>
                  <a:srgbClr val="FFFFFF"/>
                </a:solidFill>
                <a:latin typeface="Arial"/>
                <a:ea typeface="Arial"/>
                <a:cs typeface="Arial"/>
                <a:sym typeface="Arial"/>
              </a:rPr>
              <a:t>pressure. They also use problem-solving and good analytical skills, communication, teamwork and negotiation skills.</a:t>
            </a:r>
            <a:endParaRPr b="1" sz="1200">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1" sz="1200">
              <a:solidFill>
                <a:srgbClr val="FFFFFF"/>
              </a:solidFill>
              <a:latin typeface="Arial"/>
              <a:ea typeface="Arial"/>
              <a:cs typeface="Arial"/>
              <a:sym typeface="Arial"/>
            </a:endParaRPr>
          </a:p>
        </p:txBody>
      </p:sp>
      <p:sp>
        <p:nvSpPr>
          <p:cNvPr id="71" name="Shape 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sz="1000">
                <a:solidFill>
                  <a:schemeClr val="lt2"/>
                </a:solidFill>
                <a:latin typeface="Arial"/>
                <a:ea typeface="Arial"/>
                <a:cs typeface="Arial"/>
                <a:sym typeface="Arial"/>
              </a:rPr>
              <a:t>‹#›</a:t>
            </a:fld>
            <a:endParaRPr sz="1000">
              <a:solidFill>
                <a:schemeClr val="lt2"/>
              </a:solidFill>
              <a:latin typeface="Arial"/>
              <a:ea typeface="Arial"/>
              <a:cs typeface="Arial"/>
              <a:sym typeface="Arial"/>
            </a:endParaRPr>
          </a:p>
        </p:txBody>
      </p:sp>
      <p:pic>
        <p:nvPicPr>
          <p:cNvPr id="72" name="Shape 72"/>
          <p:cNvPicPr preferRelativeResize="0"/>
          <p:nvPr/>
        </p:nvPicPr>
        <p:blipFill rotWithShape="1">
          <a:blip r:embed="rId3">
            <a:alphaModFix/>
          </a:blip>
          <a:srcRect b="2659" l="1584" r="1215" t="1683"/>
          <a:stretch/>
        </p:blipFill>
        <p:spPr>
          <a:xfrm>
            <a:off x="2825700" y="2367875"/>
            <a:ext cx="3283551" cy="23535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769000" y="2088875"/>
            <a:ext cx="7243200" cy="777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Career </a:t>
            </a:r>
            <a:r>
              <a:rPr lang="en"/>
              <a:t>Opportunities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Shape 82"/>
          <p:cNvPicPr preferRelativeResize="0"/>
          <p:nvPr/>
        </p:nvPicPr>
        <p:blipFill rotWithShape="1">
          <a:blip r:embed="rId3">
            <a:alphaModFix/>
          </a:blip>
          <a:srcRect b="23017" l="0" r="36612" t="0"/>
          <a:stretch/>
        </p:blipFill>
        <p:spPr>
          <a:xfrm>
            <a:off x="4845425" y="1225050"/>
            <a:ext cx="3703226" cy="2693374"/>
          </a:xfrm>
          <a:prstGeom prst="rect">
            <a:avLst/>
          </a:prstGeom>
          <a:noFill/>
          <a:ln>
            <a:noFill/>
          </a:ln>
        </p:spPr>
      </p:pic>
      <p:sp>
        <p:nvSpPr>
          <p:cNvPr id="83" name="Shape 83"/>
          <p:cNvSpPr txBox="1"/>
          <p:nvPr/>
        </p:nvSpPr>
        <p:spPr>
          <a:xfrm>
            <a:off x="4864500" y="579450"/>
            <a:ext cx="3605400" cy="486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solidFill>
                  <a:schemeClr val="dk1"/>
                </a:solidFill>
              </a:rPr>
              <a:t>Total Salary</a:t>
            </a:r>
            <a:endParaRPr sz="1800">
              <a:solidFill>
                <a:schemeClr val="dk1"/>
              </a:solidFill>
            </a:endParaRPr>
          </a:p>
        </p:txBody>
      </p:sp>
      <p:sp>
        <p:nvSpPr>
          <p:cNvPr id="84" name="Shape 84"/>
          <p:cNvSpPr txBox="1"/>
          <p:nvPr/>
        </p:nvSpPr>
        <p:spPr>
          <a:xfrm>
            <a:off x="1137425" y="600900"/>
            <a:ext cx="2925900" cy="422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solidFill>
                  <a:schemeClr val="dk1"/>
                </a:solidFill>
              </a:rPr>
              <a:t>Hourly Rate</a:t>
            </a:r>
            <a:endParaRPr sz="1800">
              <a:solidFill>
                <a:schemeClr val="dk1"/>
              </a:solidFill>
            </a:endParaRPr>
          </a:p>
        </p:txBody>
      </p:sp>
      <p:pic>
        <p:nvPicPr>
          <p:cNvPr id="85" name="Shape 85"/>
          <p:cNvPicPr preferRelativeResize="0"/>
          <p:nvPr/>
        </p:nvPicPr>
        <p:blipFill rotWithShape="1">
          <a:blip r:embed="rId4">
            <a:alphaModFix/>
          </a:blip>
          <a:srcRect b="36106" l="0" r="37292" t="0"/>
          <a:stretch/>
        </p:blipFill>
        <p:spPr>
          <a:xfrm>
            <a:off x="629325" y="1255163"/>
            <a:ext cx="3863200" cy="2633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Shape 90"/>
          <p:cNvPicPr preferRelativeResize="0"/>
          <p:nvPr/>
        </p:nvPicPr>
        <p:blipFill>
          <a:blip r:embed="rId3">
            <a:alphaModFix/>
          </a:blip>
          <a:stretch>
            <a:fillRect/>
          </a:stretch>
        </p:blipFill>
        <p:spPr>
          <a:xfrm>
            <a:off x="1705950" y="503450"/>
            <a:ext cx="5359826" cy="4381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590150" y="507900"/>
            <a:ext cx="7479300" cy="712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Technology Connections</a:t>
            </a:r>
            <a:endParaRPr/>
          </a:p>
        </p:txBody>
      </p:sp>
      <p:sp>
        <p:nvSpPr>
          <p:cNvPr id="96" name="Shape 96"/>
          <p:cNvSpPr txBox="1"/>
          <p:nvPr>
            <p:ph idx="1" type="body"/>
          </p:nvPr>
        </p:nvSpPr>
        <p:spPr>
          <a:xfrm>
            <a:off x="629525" y="1337750"/>
            <a:ext cx="7704600" cy="8220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The type of computer are used for this career pathway is DBMSs like Oracle, MS SQL Server, DB2 and MySQL support this model. Other traditional models, such as hierarchical data models and network data models, are still </a:t>
            </a:r>
            <a:r>
              <a:rPr b="1" lang="en" sz="1200">
                <a:solidFill>
                  <a:srgbClr val="FFFFFF"/>
                </a:solidFill>
                <a:latin typeface="Arial"/>
                <a:ea typeface="Arial"/>
                <a:cs typeface="Arial"/>
                <a:sym typeface="Arial"/>
              </a:rPr>
              <a:t>used</a:t>
            </a:r>
            <a:r>
              <a:rPr lang="en" sz="1200">
                <a:solidFill>
                  <a:srgbClr val="FFFFFF"/>
                </a:solidFill>
                <a:latin typeface="Arial"/>
                <a:ea typeface="Arial"/>
                <a:cs typeface="Arial"/>
                <a:sym typeface="Arial"/>
              </a:rPr>
              <a:t> in industry mainly on mainframe platforms.</a:t>
            </a:r>
            <a:endParaRPr sz="1200">
              <a:solidFill>
                <a:srgbClr val="FFFFFF"/>
              </a:solidFill>
              <a:latin typeface="Arial"/>
              <a:ea typeface="Arial"/>
              <a:cs typeface="Arial"/>
              <a:sym typeface="Arial"/>
            </a:endParaRPr>
          </a:p>
          <a:p>
            <a:pPr indent="0" lvl="0" marL="0">
              <a:spcBef>
                <a:spcPts val="1600"/>
              </a:spcBef>
              <a:spcAft>
                <a:spcPts val="1600"/>
              </a:spcAft>
              <a:buNone/>
            </a:pPr>
            <a:r>
              <a:t/>
            </a:r>
            <a:endParaRPr sz="1200">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Computer Languages / Environments</a:t>
            </a:r>
            <a:endParaRPr/>
          </a:p>
        </p:txBody>
      </p:sp>
      <p:sp>
        <p:nvSpPr>
          <p:cNvPr id="102" name="Shape 10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MySQL</a:t>
            </a:r>
            <a:endParaRPr/>
          </a:p>
          <a:p>
            <a:pPr indent="-317500" lvl="0" marL="457200" rtl="0">
              <a:spcBef>
                <a:spcPts val="0"/>
              </a:spcBef>
              <a:spcAft>
                <a:spcPts val="0"/>
              </a:spcAft>
              <a:buSzPts val="1400"/>
              <a:buChar char="●"/>
            </a:pPr>
            <a:r>
              <a:rPr lang="en"/>
              <a:t>SQLite</a:t>
            </a:r>
            <a:endParaRPr/>
          </a:p>
          <a:p>
            <a:pPr indent="-317500" lvl="0" marL="457200" rtl="0">
              <a:spcBef>
                <a:spcPts val="0"/>
              </a:spcBef>
              <a:spcAft>
                <a:spcPts val="0"/>
              </a:spcAft>
              <a:buSzPts val="1400"/>
              <a:buChar char="●"/>
            </a:pPr>
            <a:r>
              <a:rPr lang="en"/>
              <a:t>Java</a:t>
            </a:r>
            <a:endParaRPr/>
          </a:p>
          <a:p>
            <a:pPr indent="-317500" lvl="0" marL="457200" rtl="0">
              <a:spcBef>
                <a:spcPts val="0"/>
              </a:spcBef>
              <a:spcAft>
                <a:spcPts val="0"/>
              </a:spcAft>
              <a:buSzPts val="1400"/>
              <a:buChar char="●"/>
            </a:pPr>
            <a:r>
              <a:rPr lang="en"/>
              <a:t>C#</a:t>
            </a:r>
            <a:endParaRPr/>
          </a:p>
          <a:p>
            <a:pPr indent="-317500" lvl="0" marL="457200" rtl="0">
              <a:spcBef>
                <a:spcPts val="0"/>
              </a:spcBef>
              <a:spcAft>
                <a:spcPts val="0"/>
              </a:spcAft>
              <a:buSzPts val="1400"/>
              <a:buChar char="●"/>
            </a:pPr>
            <a:r>
              <a:rPr lang="en"/>
              <a:t>Python</a:t>
            </a:r>
            <a:endParaRPr/>
          </a:p>
          <a:p>
            <a:pPr indent="-317500" lvl="0" marL="457200" rtl="0">
              <a:spcBef>
                <a:spcPts val="0"/>
              </a:spcBef>
              <a:spcAft>
                <a:spcPts val="0"/>
              </a:spcAft>
              <a:buSzPts val="1400"/>
              <a:buChar char="●"/>
            </a:pPr>
            <a:r>
              <a:rPr lang="en"/>
              <a:t>PHP</a:t>
            </a:r>
            <a:endParaRPr/>
          </a:p>
        </p:txBody>
      </p:sp>
      <p:sp>
        <p:nvSpPr>
          <p:cNvPr id="103" name="Shape 10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PHPMyAdmin</a:t>
            </a:r>
            <a:endParaRPr/>
          </a:p>
          <a:p>
            <a:pPr indent="-317500" lvl="0" marL="457200" rtl="0">
              <a:spcBef>
                <a:spcPts val="0"/>
              </a:spcBef>
              <a:spcAft>
                <a:spcPts val="0"/>
              </a:spcAft>
              <a:buSzPts val="1400"/>
              <a:buChar char="●"/>
            </a:pPr>
            <a:r>
              <a:rPr lang="en"/>
              <a:t>Amazon Web Services</a:t>
            </a:r>
            <a:endParaRPr/>
          </a:p>
          <a:p>
            <a:pPr indent="-317500" lvl="0" marL="457200" rtl="0">
              <a:spcBef>
                <a:spcPts val="0"/>
              </a:spcBef>
              <a:spcAft>
                <a:spcPts val="0"/>
              </a:spcAft>
              <a:buSzPts val="1400"/>
              <a:buChar char="●"/>
            </a:pPr>
            <a:r>
              <a:rPr lang="en"/>
              <a:t>Redis</a:t>
            </a:r>
            <a:endParaRPr/>
          </a:p>
          <a:p>
            <a:pPr indent="-317500" lvl="0" marL="457200" rtl="0">
              <a:spcBef>
                <a:spcPts val="0"/>
              </a:spcBef>
              <a:spcAft>
                <a:spcPts val="0"/>
              </a:spcAft>
              <a:buSzPts val="1400"/>
              <a:buChar char="●"/>
            </a:pPr>
            <a:r>
              <a:rPr lang="en"/>
              <a:t>Or any machine that runs some sort of database </a:t>
            </a:r>
            <a:endParaRPr/>
          </a:p>
        </p:txBody>
      </p:sp>
      <p:pic>
        <p:nvPicPr>
          <p:cNvPr id="104" name="Shape 104"/>
          <p:cNvPicPr preferRelativeResize="0"/>
          <p:nvPr/>
        </p:nvPicPr>
        <p:blipFill>
          <a:blip r:embed="rId3">
            <a:alphaModFix/>
          </a:blip>
          <a:stretch>
            <a:fillRect/>
          </a:stretch>
        </p:blipFill>
        <p:spPr>
          <a:xfrm>
            <a:off x="181500" y="4400700"/>
            <a:ext cx="2676000" cy="793425"/>
          </a:xfrm>
          <a:prstGeom prst="rect">
            <a:avLst/>
          </a:prstGeom>
          <a:noFill/>
          <a:ln>
            <a:noFill/>
          </a:ln>
        </p:spPr>
      </p:pic>
      <p:pic>
        <p:nvPicPr>
          <p:cNvPr id="105" name="Shape 105"/>
          <p:cNvPicPr preferRelativeResize="0"/>
          <p:nvPr/>
        </p:nvPicPr>
        <p:blipFill>
          <a:blip r:embed="rId4">
            <a:alphaModFix/>
          </a:blip>
          <a:stretch>
            <a:fillRect/>
          </a:stretch>
        </p:blipFill>
        <p:spPr>
          <a:xfrm>
            <a:off x="4640300" y="3369850"/>
            <a:ext cx="4384100" cy="1648425"/>
          </a:xfrm>
          <a:prstGeom prst="rect">
            <a:avLst/>
          </a:prstGeom>
          <a:noFill/>
          <a:ln>
            <a:noFill/>
          </a:ln>
        </p:spPr>
      </p:pic>
      <p:pic>
        <p:nvPicPr>
          <p:cNvPr id="106" name="Shape 106"/>
          <p:cNvPicPr preferRelativeResize="0"/>
          <p:nvPr/>
        </p:nvPicPr>
        <p:blipFill>
          <a:blip r:embed="rId5">
            <a:alphaModFix/>
          </a:blip>
          <a:stretch>
            <a:fillRect/>
          </a:stretch>
        </p:blipFill>
        <p:spPr>
          <a:xfrm>
            <a:off x="103563" y="2871475"/>
            <a:ext cx="2831875" cy="1529225"/>
          </a:xfrm>
          <a:prstGeom prst="rect">
            <a:avLst/>
          </a:prstGeom>
          <a:noFill/>
          <a:ln>
            <a:noFill/>
          </a:ln>
        </p:spPr>
      </p:pic>
      <p:pic>
        <p:nvPicPr>
          <p:cNvPr id="107" name="Shape 107"/>
          <p:cNvPicPr preferRelativeResize="0"/>
          <p:nvPr/>
        </p:nvPicPr>
        <p:blipFill>
          <a:blip r:embed="rId6">
            <a:alphaModFix/>
          </a:blip>
          <a:stretch>
            <a:fillRect/>
          </a:stretch>
        </p:blipFill>
        <p:spPr>
          <a:xfrm>
            <a:off x="3024200" y="2236016"/>
            <a:ext cx="1527351" cy="28001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Program Requirements </a:t>
            </a:r>
            <a:endParaRPr/>
          </a:p>
        </p:txBody>
      </p:sp>
      <p:sp>
        <p:nvSpPr>
          <p:cNvPr id="113" name="Shape 113"/>
          <p:cNvSpPr txBox="1"/>
          <p:nvPr/>
        </p:nvSpPr>
        <p:spPr>
          <a:xfrm>
            <a:off x="341325" y="1118150"/>
            <a:ext cx="8490900" cy="61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solidFill>
                <a:schemeClr val="dk1"/>
              </a:solidFill>
            </a:endParaRPr>
          </a:p>
        </p:txBody>
      </p:sp>
      <p:sp>
        <p:nvSpPr>
          <p:cNvPr id="114" name="Shape 114"/>
          <p:cNvSpPr txBox="1"/>
          <p:nvPr/>
        </p:nvSpPr>
        <p:spPr>
          <a:xfrm>
            <a:off x="682650" y="1530100"/>
            <a:ext cx="7368000" cy="30132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Char char="●"/>
            </a:pPr>
            <a:r>
              <a:rPr lang="en">
                <a:solidFill>
                  <a:schemeClr val="dk1"/>
                </a:solidFill>
              </a:rPr>
              <a:t>You will mainly need computer science / programming credits, any other related credits like computer </a:t>
            </a:r>
            <a:r>
              <a:rPr lang="en">
                <a:solidFill>
                  <a:schemeClr val="dk1"/>
                </a:solidFill>
              </a:rPr>
              <a:t>engineering, math, etc</a:t>
            </a:r>
            <a:r>
              <a:rPr lang="en">
                <a:solidFill>
                  <a:schemeClr val="dk1"/>
                </a:solidFill>
              </a:rPr>
              <a:t> could help.</a:t>
            </a:r>
            <a:endParaRPr>
              <a:solidFill>
                <a:schemeClr val="dk1"/>
              </a:solidFill>
            </a:endParaRPr>
          </a:p>
          <a:p>
            <a:pPr indent="0" lvl="0" marL="0" rtl="0">
              <a:spcBef>
                <a:spcPts val="0"/>
              </a:spcBef>
              <a:spcAft>
                <a:spcPts val="0"/>
              </a:spcAft>
              <a:buNone/>
            </a:pPr>
            <a:r>
              <a:t/>
            </a:r>
            <a:endParaRPr>
              <a:solidFill>
                <a:schemeClr val="dk1"/>
              </a:solidFill>
            </a:endParaRPr>
          </a:p>
          <a:p>
            <a:pPr indent="0" lvl="0" marL="0">
              <a:spcBef>
                <a:spcPts val="0"/>
              </a:spcBef>
              <a:spcAft>
                <a:spcPts val="0"/>
              </a:spcAft>
              <a:buNone/>
            </a:pPr>
            <a:r>
              <a:rPr b="1" lang="en">
                <a:solidFill>
                  <a:schemeClr val="dk1"/>
                </a:solidFill>
              </a:rPr>
              <a:t>Skills</a:t>
            </a:r>
            <a:r>
              <a:rPr b="1" lang="en">
                <a:solidFill>
                  <a:schemeClr val="dk1"/>
                </a:solidFill>
              </a:rPr>
              <a:t> you should have</a:t>
            </a:r>
            <a:endParaRPr b="1">
              <a:solidFill>
                <a:schemeClr val="dk1"/>
              </a:solidFill>
            </a:endParaRPr>
          </a:p>
          <a:p>
            <a:pPr indent="0" lvl="0" marL="0" rtl="0">
              <a:spcBef>
                <a:spcPts val="0"/>
              </a:spcBef>
              <a:spcAft>
                <a:spcPts val="0"/>
              </a:spcAft>
              <a:buNone/>
            </a:pPr>
            <a:r>
              <a:t/>
            </a:r>
            <a:endParaRPr b="1">
              <a:solidFill>
                <a:schemeClr val="dk1"/>
              </a:solidFill>
            </a:endParaRPr>
          </a:p>
          <a:p>
            <a:pPr indent="-317500" lvl="0" marL="457200" rtl="0">
              <a:spcBef>
                <a:spcPts val="0"/>
              </a:spcBef>
              <a:spcAft>
                <a:spcPts val="0"/>
              </a:spcAft>
              <a:buClr>
                <a:schemeClr val="dk1"/>
              </a:buClr>
              <a:buSzPts val="1400"/>
              <a:buChar char="●"/>
            </a:pPr>
            <a:r>
              <a:rPr b="1" lang="en">
                <a:solidFill>
                  <a:schemeClr val="dk1"/>
                </a:solidFill>
              </a:rPr>
              <a:t>Analytical skills; you’ll need to </a:t>
            </a:r>
            <a:r>
              <a:rPr b="1" lang="en">
                <a:solidFill>
                  <a:schemeClr val="dk1"/>
                </a:solidFill>
              </a:rPr>
              <a:t>understand</a:t>
            </a:r>
            <a:r>
              <a:rPr b="1" lang="en">
                <a:solidFill>
                  <a:schemeClr val="dk1"/>
                </a:solidFill>
              </a:rPr>
              <a:t> complex instructions.</a:t>
            </a:r>
            <a:endParaRPr b="1">
              <a:solidFill>
                <a:schemeClr val="dk1"/>
              </a:solidFill>
            </a:endParaRPr>
          </a:p>
          <a:p>
            <a:pPr indent="-317500" lvl="0" marL="457200" rtl="0">
              <a:spcBef>
                <a:spcPts val="0"/>
              </a:spcBef>
              <a:spcAft>
                <a:spcPts val="0"/>
              </a:spcAft>
              <a:buClr>
                <a:schemeClr val="dk1"/>
              </a:buClr>
              <a:buSzPts val="1400"/>
              <a:buChar char="●"/>
            </a:pPr>
            <a:r>
              <a:rPr b="1" lang="en">
                <a:solidFill>
                  <a:schemeClr val="dk1"/>
                </a:solidFill>
              </a:rPr>
              <a:t>Concentration; you may spend </a:t>
            </a:r>
            <a:r>
              <a:rPr b="1" lang="en">
                <a:solidFill>
                  <a:schemeClr val="dk1"/>
                </a:solidFill>
              </a:rPr>
              <a:t>hours</a:t>
            </a:r>
            <a:r>
              <a:rPr b="1" lang="en">
                <a:solidFill>
                  <a:schemeClr val="dk1"/>
                </a:solidFill>
              </a:rPr>
              <a:t> on end </a:t>
            </a:r>
            <a:r>
              <a:rPr b="1" lang="en">
                <a:solidFill>
                  <a:schemeClr val="dk1"/>
                </a:solidFill>
              </a:rPr>
              <a:t>writing</a:t>
            </a:r>
            <a:r>
              <a:rPr b="1" lang="en">
                <a:solidFill>
                  <a:schemeClr val="dk1"/>
                </a:solidFill>
              </a:rPr>
              <a:t> lines of code</a:t>
            </a:r>
            <a:endParaRPr b="1">
              <a:solidFill>
                <a:schemeClr val="dk1"/>
              </a:solidFill>
            </a:endParaRPr>
          </a:p>
          <a:p>
            <a:pPr indent="-317500" lvl="0" marL="457200" rtl="0">
              <a:spcBef>
                <a:spcPts val="0"/>
              </a:spcBef>
              <a:spcAft>
                <a:spcPts val="0"/>
              </a:spcAft>
              <a:buClr>
                <a:schemeClr val="dk1"/>
              </a:buClr>
              <a:buSzPts val="1400"/>
              <a:buChar char="●"/>
            </a:pPr>
            <a:r>
              <a:rPr b="1" lang="en">
                <a:solidFill>
                  <a:schemeClr val="dk1"/>
                </a:solidFill>
              </a:rPr>
              <a:t>Detailed</a:t>
            </a:r>
            <a:r>
              <a:rPr b="1" lang="en">
                <a:solidFill>
                  <a:schemeClr val="dk1"/>
                </a:solidFill>
              </a:rPr>
              <a:t> oriented; one small mistake can mess everything up</a:t>
            </a:r>
            <a:endParaRPr b="1">
              <a:solidFill>
                <a:schemeClr val="dk1"/>
              </a:solidFill>
            </a:endParaRPr>
          </a:p>
          <a:p>
            <a:pPr indent="-317500" lvl="0" marL="457200">
              <a:spcBef>
                <a:spcPts val="0"/>
              </a:spcBef>
              <a:spcAft>
                <a:spcPts val="0"/>
              </a:spcAft>
              <a:buClr>
                <a:schemeClr val="dk1"/>
              </a:buClr>
              <a:buSzPts val="1400"/>
              <a:buChar char="●"/>
            </a:pPr>
            <a:r>
              <a:rPr b="1" lang="en">
                <a:solidFill>
                  <a:schemeClr val="dk1"/>
                </a:solidFill>
              </a:rPr>
              <a:t>Troubleshooting skills; You’ll also need to check and fix errors in new/old code.</a:t>
            </a:r>
            <a:endParaRPr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College Programs</a:t>
            </a:r>
            <a:endParaRPr/>
          </a:p>
          <a:p>
            <a:pPr indent="0" lvl="0" marL="0">
              <a:spcBef>
                <a:spcPts val="0"/>
              </a:spcBef>
              <a:spcAft>
                <a:spcPts val="0"/>
              </a:spcAft>
              <a:buNone/>
            </a:pPr>
            <a:r>
              <a:t/>
            </a:r>
            <a:endParaRPr/>
          </a:p>
        </p:txBody>
      </p:sp>
      <p:sp>
        <p:nvSpPr>
          <p:cNvPr id="120" name="Shape 120"/>
          <p:cNvSpPr txBox="1"/>
          <p:nvPr>
            <p:ph idx="1" type="body"/>
          </p:nvPr>
        </p:nvSpPr>
        <p:spPr>
          <a:xfrm>
            <a:off x="311700" y="1376100"/>
            <a:ext cx="39999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2800">
                <a:solidFill>
                  <a:schemeClr val="dk1"/>
                </a:solidFill>
              </a:rPr>
              <a:t>Seneca</a:t>
            </a:r>
            <a:endParaRPr sz="2800">
              <a:solidFill>
                <a:schemeClr val="dk1"/>
              </a:solidFill>
            </a:endParaRPr>
          </a:p>
          <a:p>
            <a:pPr indent="-317500" lvl="0" marL="457200" rtl="0">
              <a:spcBef>
                <a:spcPts val="0"/>
              </a:spcBef>
              <a:spcAft>
                <a:spcPts val="0"/>
              </a:spcAft>
              <a:buSzPts val="1400"/>
              <a:buChar char="●"/>
            </a:pPr>
            <a:r>
              <a:rPr lang="en" sz="2800">
                <a:solidFill>
                  <a:schemeClr val="dk1"/>
                </a:solidFill>
              </a:rPr>
              <a:t>Humber</a:t>
            </a:r>
            <a:endParaRPr sz="2800">
              <a:solidFill>
                <a:schemeClr val="dk1"/>
              </a:solidFill>
            </a:endParaRPr>
          </a:p>
          <a:p>
            <a:pPr indent="-317500" lvl="0" marL="457200">
              <a:spcBef>
                <a:spcPts val="0"/>
              </a:spcBef>
              <a:spcAft>
                <a:spcPts val="0"/>
              </a:spcAft>
              <a:buSzPts val="1400"/>
              <a:buChar char="●"/>
            </a:pPr>
            <a:r>
              <a:rPr lang="en" sz="2800">
                <a:solidFill>
                  <a:schemeClr val="dk1"/>
                </a:solidFill>
              </a:rPr>
              <a:t>Robertson </a:t>
            </a:r>
            <a:r>
              <a:rPr lang="en" sz="2800">
                <a:solidFill>
                  <a:schemeClr val="dk1"/>
                </a:solidFill>
              </a:rPr>
              <a:t>  </a:t>
            </a:r>
            <a:endParaRPr/>
          </a:p>
        </p:txBody>
      </p:sp>
      <p:sp>
        <p:nvSpPr>
          <p:cNvPr id="121" name="Shape 121"/>
          <p:cNvSpPr txBox="1"/>
          <p:nvPr>
            <p:ph idx="2" type="body"/>
          </p:nvPr>
        </p:nvSpPr>
        <p:spPr>
          <a:xfrm>
            <a:off x="3936900" y="1376100"/>
            <a:ext cx="52071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Database</a:t>
            </a:r>
            <a:r>
              <a:rPr lang="en"/>
              <a:t> Application Developer</a:t>
            </a:r>
            <a:endParaRPr/>
          </a:p>
          <a:p>
            <a:pPr indent="-317500" lvl="0" marL="457200" rtl="0">
              <a:spcBef>
                <a:spcPts val="0"/>
              </a:spcBef>
              <a:spcAft>
                <a:spcPts val="0"/>
              </a:spcAft>
              <a:buSzPts val="1400"/>
              <a:buChar char="●"/>
            </a:pPr>
            <a:r>
              <a:rPr lang="en"/>
              <a:t>SQL Server Database Development</a:t>
            </a:r>
            <a:endParaRPr/>
          </a:p>
          <a:p>
            <a:pPr indent="-317500" lvl="0" marL="457200">
              <a:spcBef>
                <a:spcPts val="0"/>
              </a:spcBef>
              <a:spcAft>
                <a:spcPts val="0"/>
              </a:spcAft>
              <a:buSzPts val="1400"/>
              <a:buChar char="●"/>
            </a:pPr>
            <a:r>
              <a:rPr lang="en"/>
              <a:t>Software &amp; Database Developer</a:t>
            </a:r>
            <a:endParaRPr/>
          </a:p>
        </p:txBody>
      </p:sp>
      <p:pic>
        <p:nvPicPr>
          <p:cNvPr id="122" name="Shape 122"/>
          <p:cNvPicPr preferRelativeResize="0"/>
          <p:nvPr/>
        </p:nvPicPr>
        <p:blipFill>
          <a:blip r:embed="rId3">
            <a:alphaModFix/>
          </a:blip>
          <a:stretch>
            <a:fillRect/>
          </a:stretch>
        </p:blipFill>
        <p:spPr>
          <a:xfrm>
            <a:off x="509525" y="3781000"/>
            <a:ext cx="5486049" cy="1121401"/>
          </a:xfrm>
          <a:prstGeom prst="rect">
            <a:avLst/>
          </a:prstGeom>
          <a:noFill/>
          <a:ln>
            <a:noFill/>
          </a:ln>
        </p:spPr>
      </p:pic>
      <p:pic>
        <p:nvPicPr>
          <p:cNvPr id="123" name="Shape 123"/>
          <p:cNvPicPr preferRelativeResize="0"/>
          <p:nvPr/>
        </p:nvPicPr>
        <p:blipFill>
          <a:blip r:embed="rId4">
            <a:alphaModFix/>
          </a:blip>
          <a:stretch>
            <a:fillRect/>
          </a:stretch>
        </p:blipFill>
        <p:spPr>
          <a:xfrm>
            <a:off x="6462352" y="2742777"/>
            <a:ext cx="2159625" cy="2159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