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8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651D-88E7-400D-A17A-C0E6C147694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C1B94-1E97-44F7-8600-DCBF249C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ex0uNEIYru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History of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Mainframe Computers </a:t>
            </a:r>
            <a:br>
              <a:rPr lang="en-CA" dirty="0" smtClean="0"/>
            </a:br>
            <a:r>
              <a:rPr lang="en-CA" dirty="0" smtClean="0"/>
              <a:t>(1950 to Present)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21150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Used by large businesses,</a:t>
            </a:r>
            <a:br>
              <a:rPr lang="en-CA" dirty="0" smtClean="0"/>
            </a:br>
            <a:r>
              <a:rPr lang="en-CA" dirty="0" smtClean="0"/>
              <a:t>banks, government, and research institutions</a:t>
            </a:r>
          </a:p>
          <a:p>
            <a:endParaRPr lang="en-CA" dirty="0"/>
          </a:p>
          <a:p>
            <a:r>
              <a:rPr lang="en-CA" dirty="0" smtClean="0"/>
              <a:t>Housed in several rooms</a:t>
            </a:r>
            <a:br>
              <a:rPr lang="en-CA" dirty="0" smtClean="0"/>
            </a:br>
            <a:r>
              <a:rPr lang="en-CA" dirty="0" smtClean="0"/>
              <a:t>or dedicated building</a:t>
            </a:r>
          </a:p>
          <a:p>
            <a:endParaRPr lang="en-CA" dirty="0"/>
          </a:p>
          <a:p>
            <a:r>
              <a:rPr lang="en-CA" dirty="0" smtClean="0"/>
              <a:t>For cutting edge</a:t>
            </a:r>
          </a:p>
          <a:p>
            <a:pPr lvl="1"/>
            <a:r>
              <a:rPr lang="en-CA" dirty="0" smtClean="0"/>
              <a:t>Processing Speed</a:t>
            </a:r>
          </a:p>
          <a:p>
            <a:pPr lvl="1"/>
            <a:r>
              <a:rPr lang="en-CA" dirty="0" smtClean="0"/>
              <a:t>Memory Storage Capacity</a:t>
            </a:r>
            <a:endParaRPr lang="en-US" dirty="0"/>
          </a:p>
        </p:txBody>
      </p:sp>
      <p:pic>
        <p:nvPicPr>
          <p:cNvPr id="1026" name="Picture 2" descr="https://upload.wikimedia.org/wikipedia/commons/8/8d/Bundesarchiv_B_145_Bild-F038812-0014%2C_Wolfsburg%2C_VW_Autowe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30" y="1130300"/>
            <a:ext cx="3721806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Mainframe Computers </a:t>
            </a:r>
            <a:br>
              <a:rPr lang="en-CA" dirty="0" smtClean="0"/>
            </a:br>
            <a:r>
              <a:rPr lang="en-CA" dirty="0" smtClean="0"/>
              <a:t>(1950 to Present)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2115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IBM 360</a:t>
            </a:r>
          </a:p>
          <a:p>
            <a:pPr lvl="1"/>
            <a:r>
              <a:rPr lang="en-CA" dirty="0" smtClean="0"/>
              <a:t>Introduced in 1964</a:t>
            </a:r>
          </a:p>
          <a:p>
            <a:pPr lvl="1"/>
            <a:r>
              <a:rPr lang="en-CA" dirty="0" smtClean="0"/>
              <a:t>64Kb Main Memory</a:t>
            </a:r>
          </a:p>
          <a:p>
            <a:pPr lvl="1"/>
            <a:r>
              <a:rPr lang="en-CA" dirty="0" smtClean="0"/>
              <a:t>Magnetic Tape for external storage</a:t>
            </a:r>
          </a:p>
          <a:p>
            <a:pPr lvl="1"/>
            <a:r>
              <a:rPr lang="en-CA" dirty="0" smtClean="0"/>
              <a:t>Programmed using </a:t>
            </a:r>
            <a:br>
              <a:rPr lang="en-CA" dirty="0" smtClean="0"/>
            </a:br>
            <a:r>
              <a:rPr lang="en-CA" dirty="0" smtClean="0"/>
              <a:t>Punch Cards</a:t>
            </a:r>
          </a:p>
          <a:p>
            <a:pPr lvl="1"/>
            <a:r>
              <a:rPr lang="en-CA" dirty="0" smtClean="0"/>
              <a:t>20 KIPS Speed</a:t>
            </a:r>
            <a:br>
              <a:rPr lang="en-CA" dirty="0" smtClean="0"/>
            </a:br>
            <a:r>
              <a:rPr lang="en-CA" dirty="0" smtClean="0"/>
              <a:t>(i.e. 20,000)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Cost: $2,500,000</a:t>
            </a:r>
            <a:endParaRPr lang="en-CA" dirty="0"/>
          </a:p>
        </p:txBody>
      </p:sp>
      <p:pic>
        <p:nvPicPr>
          <p:cNvPr id="1026" name="Picture 2" descr="https://upload.wikimedia.org/wikipedia/commons/8/8d/Bundesarchiv_B_145_Bild-F038812-0014%2C_Wolfsburg%2C_VW_Autowe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30" y="1130300"/>
            <a:ext cx="3721806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9/9f/IBM_System_360_tape_drives.jpg/1024px-IBM_System_360_tape_driv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67" y="3511550"/>
            <a:ext cx="2270125" cy="17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punch car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punch car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93" y="5214144"/>
            <a:ext cx="2506473" cy="11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5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Mainframe Computers </a:t>
            </a:r>
            <a:br>
              <a:rPr lang="en-CA" dirty="0" smtClean="0"/>
            </a:br>
            <a:r>
              <a:rPr lang="en-CA" dirty="0" smtClean="0"/>
              <a:t>(1950 to Present)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2115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IBM z13</a:t>
            </a:r>
          </a:p>
          <a:p>
            <a:pPr lvl="1"/>
            <a:r>
              <a:rPr lang="en-CA" dirty="0" smtClean="0"/>
              <a:t>Introduced in 2015</a:t>
            </a:r>
          </a:p>
          <a:p>
            <a:pPr lvl="1"/>
            <a:r>
              <a:rPr lang="en-CA" dirty="0" smtClean="0"/>
              <a:t>Refrigerator Sized</a:t>
            </a:r>
          </a:p>
          <a:p>
            <a:pPr lvl="1"/>
            <a:r>
              <a:rPr lang="en-CA" dirty="0" err="1" smtClean="0"/>
              <a:t>GigaByte</a:t>
            </a:r>
            <a:r>
              <a:rPr lang="en-CA" dirty="0" smtClean="0"/>
              <a:t> Main Memory</a:t>
            </a:r>
          </a:p>
          <a:p>
            <a:pPr lvl="1"/>
            <a:r>
              <a:rPr lang="en-CA" dirty="0" err="1" smtClean="0"/>
              <a:t>TeraByte</a:t>
            </a:r>
            <a:r>
              <a:rPr lang="en-CA" dirty="0" smtClean="0"/>
              <a:t> Hard Disks and Cloud Storage</a:t>
            </a:r>
          </a:p>
          <a:p>
            <a:pPr lvl="1"/>
            <a:r>
              <a:rPr lang="en-CA" dirty="0" smtClean="0"/>
              <a:t>Programmed using </a:t>
            </a:r>
            <a:br>
              <a:rPr lang="en-CA" dirty="0" smtClean="0"/>
            </a:br>
            <a:r>
              <a:rPr lang="en-CA" dirty="0" smtClean="0"/>
              <a:t> WIFI connected PCs</a:t>
            </a:r>
          </a:p>
          <a:p>
            <a:pPr lvl="1"/>
            <a:r>
              <a:rPr lang="en-CA" dirty="0" smtClean="0"/>
              <a:t>52 BIPS Speed</a:t>
            </a:r>
            <a:br>
              <a:rPr lang="en-CA" dirty="0" smtClean="0"/>
            </a:br>
            <a:r>
              <a:rPr lang="en-CA" dirty="0" smtClean="0"/>
              <a:t>(i.e. 52,000,000,000)</a:t>
            </a:r>
          </a:p>
          <a:p>
            <a:pPr lvl="1"/>
            <a:r>
              <a:rPr lang="en-CA" dirty="0" smtClean="0"/>
              <a:t>Mobile Friendly!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Cost: $250,000</a:t>
            </a:r>
            <a:endParaRPr lang="en-CA" dirty="0"/>
          </a:p>
        </p:txBody>
      </p:sp>
      <p:sp>
        <p:nvSpPr>
          <p:cNvPr id="4" name="AutoShape 4" descr="Image result for punch car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ibm z13 main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384776"/>
            <a:ext cx="3686175" cy="25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5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21022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Used by military, security,</a:t>
            </a:r>
            <a:br>
              <a:rPr lang="en-CA" dirty="0" smtClean="0"/>
            </a:br>
            <a:r>
              <a:rPr lang="en-CA" dirty="0" smtClean="0"/>
              <a:t>and scientific organizations</a:t>
            </a:r>
          </a:p>
          <a:p>
            <a:endParaRPr lang="en-CA" dirty="0"/>
          </a:p>
          <a:p>
            <a:r>
              <a:rPr lang="en-CA" dirty="0" smtClean="0"/>
              <a:t>Cray-1 (1976)</a:t>
            </a:r>
          </a:p>
          <a:p>
            <a:pPr lvl="1"/>
            <a:r>
              <a:rPr lang="en-CA" dirty="0" smtClean="0"/>
              <a:t>Vector Processor</a:t>
            </a:r>
          </a:p>
          <a:p>
            <a:pPr lvl="1"/>
            <a:r>
              <a:rPr lang="en-CA" dirty="0" smtClean="0"/>
              <a:t>160 FLOPS</a:t>
            </a:r>
          </a:p>
          <a:p>
            <a:pPr lvl="1"/>
            <a:r>
              <a:rPr lang="en-CA" dirty="0" smtClean="0"/>
              <a:t>Small main memory with extremely fast input / output</a:t>
            </a:r>
          </a:p>
          <a:p>
            <a:pPr lvl="1"/>
            <a:r>
              <a:rPr lang="en-CA" dirty="0" smtClean="0"/>
              <a:t>Cost $9,000,000</a:t>
            </a:r>
          </a:p>
          <a:p>
            <a:pPr lvl="1"/>
            <a:endParaRPr lang="en-CA" dirty="0"/>
          </a:p>
          <a:p>
            <a:r>
              <a:rPr lang="en-CA" dirty="0" smtClean="0"/>
              <a:t>IBM Deep Blue (1995)</a:t>
            </a:r>
          </a:p>
          <a:p>
            <a:pPr lvl="1"/>
            <a:r>
              <a:rPr lang="en-CA" dirty="0" smtClean="0"/>
              <a:t>Parallel Processor</a:t>
            </a:r>
          </a:p>
          <a:p>
            <a:pPr lvl="1"/>
            <a:r>
              <a:rPr lang="en-CA" dirty="0" smtClean="0"/>
              <a:t>Special Purpose Design</a:t>
            </a:r>
          </a:p>
          <a:p>
            <a:pPr lvl="1"/>
            <a:r>
              <a:rPr lang="en-CA" dirty="0" smtClean="0"/>
              <a:t>Became World Chess Champion</a:t>
            </a:r>
          </a:p>
          <a:p>
            <a:pPr lvl="1"/>
            <a:r>
              <a:rPr lang="en-CA" dirty="0" smtClean="0"/>
              <a:t>Won Jeopardy! TV Game</a:t>
            </a:r>
          </a:p>
          <a:p>
            <a:pPr lvl="1"/>
            <a:endParaRPr lang="en-US" dirty="0"/>
          </a:p>
        </p:txBody>
      </p:sp>
      <p:pic>
        <p:nvPicPr>
          <p:cNvPr id="1026" name="Picture 2" descr="Cray-1-deutsches-muse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46" y="1027907"/>
            <a:ext cx="2096004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e/Deep_Blue.jpg/220px-Deep_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420" y="3780430"/>
            <a:ext cx="1845294" cy="277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7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Quantum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Next Generation </a:t>
            </a:r>
            <a:br>
              <a:rPr lang="en-CA" dirty="0" smtClean="0"/>
            </a:br>
            <a:r>
              <a:rPr lang="en-CA" dirty="0" smtClean="0"/>
              <a:t>Technology</a:t>
            </a:r>
          </a:p>
          <a:p>
            <a:endParaRPr lang="en-CA" dirty="0"/>
          </a:p>
          <a:p>
            <a:r>
              <a:rPr lang="en-CA" dirty="0"/>
              <a:t>Used by military, security,</a:t>
            </a:r>
            <a:br>
              <a:rPr lang="en-CA" dirty="0"/>
            </a:br>
            <a:r>
              <a:rPr lang="en-CA" dirty="0"/>
              <a:t>and scientific organizations</a:t>
            </a:r>
          </a:p>
          <a:p>
            <a:endParaRPr lang="en-CA" dirty="0" smtClean="0"/>
          </a:p>
          <a:p>
            <a:r>
              <a:rPr lang="en-CA" dirty="0" smtClean="0"/>
              <a:t>Uses Q-Bits</a:t>
            </a:r>
          </a:p>
          <a:p>
            <a:pPr lvl="1"/>
            <a:r>
              <a:rPr lang="en-CA" dirty="0" smtClean="0"/>
              <a:t>True, False, Maybe (probability)</a:t>
            </a:r>
          </a:p>
          <a:p>
            <a:pPr lvl="1"/>
            <a:endParaRPr lang="en-CA" dirty="0"/>
          </a:p>
          <a:p>
            <a:r>
              <a:rPr lang="en-CA" dirty="0" smtClean="0"/>
              <a:t>Speed</a:t>
            </a:r>
          </a:p>
          <a:p>
            <a:pPr lvl="1"/>
            <a:r>
              <a:rPr lang="en-CA" dirty="0" smtClean="0"/>
              <a:t>Theoretically unlimited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Memory</a:t>
            </a:r>
          </a:p>
          <a:p>
            <a:pPr lvl="1"/>
            <a:r>
              <a:rPr lang="en-CA" dirty="0" smtClean="0"/>
              <a:t>Theoretically Unlimited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9899" y="5161300"/>
            <a:ext cx="3285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D-Wave Systems</a:t>
            </a:r>
          </a:p>
          <a:p>
            <a:r>
              <a:rPr lang="en-CA" dirty="0" smtClean="0"/>
              <a:t>Vancouver, BC</a:t>
            </a:r>
          </a:p>
          <a:p>
            <a:r>
              <a:rPr lang="en-US" sz="1200" dirty="0" smtClean="0">
                <a:hlinkClick r:id="rId2"/>
              </a:rPr>
              <a:t>https://www.youtube.com/watch?v=ex0uNEIYrug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2050" name="Picture 2" descr="Image result for d-wave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99" y="2662166"/>
            <a:ext cx="3557413" cy="23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nature.com/polopoly_fs/7.41893.1485273701!/image/WEB_eyevine9.14326736.jpg_gen/derivatives/landscape_630/WEB_eyevine9.143267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24" y="365127"/>
            <a:ext cx="2599585" cy="19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9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Embedded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70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History of Computers</vt:lpstr>
      <vt:lpstr>Mainframe Computers  (1950 to Present)</vt:lpstr>
      <vt:lpstr>Mainframe Computers  (1950 to Present)</vt:lpstr>
      <vt:lpstr>Mainframe Computers  (1950 to Present)</vt:lpstr>
      <vt:lpstr>Super Computers</vt:lpstr>
      <vt:lpstr>Quantum Computers</vt:lpstr>
      <vt:lpstr>Embedded Computers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Computers</dc:title>
  <dc:creator>Nestor, Gregory</dc:creator>
  <cp:lastModifiedBy>Nestor, Gregory</cp:lastModifiedBy>
  <cp:revision>14</cp:revision>
  <dcterms:created xsi:type="dcterms:W3CDTF">2018-03-07T15:37:47Z</dcterms:created>
  <dcterms:modified xsi:type="dcterms:W3CDTF">2018-03-07T18:12:58Z</dcterms:modified>
</cp:coreProperties>
</file>