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sldIdLst>
    <p:sldId id="256" r:id="rId3"/>
    <p:sldId id="291" r:id="rId4"/>
    <p:sldId id="260" r:id="rId5"/>
    <p:sldId id="261" r:id="rId6"/>
    <p:sldId id="272" r:id="rId7"/>
    <p:sldId id="263" r:id="rId8"/>
    <p:sldId id="265" r:id="rId9"/>
    <p:sldId id="266" r:id="rId10"/>
    <p:sldId id="267" r:id="rId11"/>
    <p:sldId id="268" r:id="rId12"/>
    <p:sldId id="273" r:id="rId13"/>
    <p:sldId id="271"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4" r:id="rId32"/>
    <p:sldId id="293" r:id="rId33"/>
    <p:sldId id="295" r:id="rId3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3270"/>
    <a:srgbClr val="FF8B36"/>
    <a:srgbClr val="523584"/>
    <a:srgbClr val="462E70"/>
    <a:srgbClr val="4B3277"/>
    <a:srgbClr val="4F367A"/>
    <a:srgbClr val="402C61"/>
    <a:srgbClr val="DEECF8"/>
    <a:srgbClr val="204D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49"/>
    <p:restoredTop sz="94651"/>
  </p:normalViewPr>
  <p:slideViewPr>
    <p:cSldViewPr>
      <p:cViewPr varScale="1">
        <p:scale>
          <a:sx n="145" d="100"/>
          <a:sy n="145" d="100"/>
        </p:scale>
        <p:origin x="208" y="2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3951195" cy="6856473"/>
          </a:xfrm>
          <a:prstGeom prst="rect">
            <a:avLst/>
          </a:prstGeom>
        </p:spPr>
      </p:pic>
      <p:sp>
        <p:nvSpPr>
          <p:cNvPr id="2" name="Holder 2"/>
          <p:cNvSpPr>
            <a:spLocks noGrp="1"/>
          </p:cNvSpPr>
          <p:nvPr>
            <p:ph type="ctrTitle"/>
          </p:nvPr>
        </p:nvSpPr>
        <p:spPr>
          <a:xfrm>
            <a:off x="6264909" y="1681352"/>
            <a:ext cx="3803650" cy="1143000"/>
          </a:xfrm>
          <a:prstGeom prst="rect">
            <a:avLst/>
          </a:prstGeom>
        </p:spPr>
        <p:txBody>
          <a:bodyPr wrap="square" lIns="0" tIns="0" rIns="0" bIns="0">
            <a:spAutoFit/>
          </a:bodyPr>
          <a:lstStyle>
            <a:lvl1pPr>
              <a:defRPr sz="2400" b="0" i="0">
                <a:solidFill>
                  <a:srgbClr val="523E7D"/>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800" b="0" i="0">
                <a:solidFill>
                  <a:srgbClr val="3A413E"/>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3/1/24</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64"/>
              </a:lnSpc>
            </a:pPr>
            <a:fld id="{81D60167-4931-47E6-BA6A-407CBD079E47}" type="slidenum">
              <a:rPr spc="-25" dirty="0"/>
              <a:t>‹#›</a:t>
            </a:fld>
            <a:endParaRPr spc="-25"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3/1/24</a:t>
            </a:fld>
            <a:endParaRPr lang="en-US"/>
          </a:p>
        </p:txBody>
      </p:sp>
      <p:sp>
        <p:nvSpPr>
          <p:cNvPr id="4" name="Holder 4"/>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115570">
              <a:lnSpc>
                <a:spcPct val="100000"/>
              </a:lnSpc>
              <a:spcBef>
                <a:spcPts val="40"/>
              </a:spcBef>
            </a:pPr>
            <a:fld id="{81D60167-4931-47E6-BA6A-407CBD079E47}" type="slidenum">
              <a:rPr spc="-50" dirty="0"/>
              <a:t>‹#›</a:t>
            </a:fld>
            <a:endParaRPr spc="-50" dirty="0"/>
          </a:p>
        </p:txBody>
      </p:sp>
    </p:spTree>
    <p:extLst>
      <p:ext uri="{BB962C8B-B14F-4D97-AF65-F5344CB8AC3E}">
        <p14:creationId xmlns:p14="http://schemas.microsoft.com/office/powerpoint/2010/main" val="1854272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523E7D"/>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rgbClr val="3A413E"/>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3/1/24</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64"/>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523E7D"/>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3/1/24</a:t>
            </a:fld>
            <a:endParaRPr lang="en-US"/>
          </a:p>
        </p:txBody>
      </p:sp>
      <p:sp>
        <p:nvSpPr>
          <p:cNvPr id="7" name="Holder 7"/>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64"/>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6149021"/>
            <a:ext cx="12191999" cy="708974"/>
          </a:xfrm>
          <a:prstGeom prst="rect">
            <a:avLst/>
          </a:prstGeom>
        </p:spPr>
      </p:pic>
      <p:sp>
        <p:nvSpPr>
          <p:cNvPr id="17" name="bg object 17"/>
          <p:cNvSpPr/>
          <p:nvPr/>
        </p:nvSpPr>
        <p:spPr>
          <a:xfrm>
            <a:off x="609600" y="1327403"/>
            <a:ext cx="10972800" cy="68580"/>
          </a:xfrm>
          <a:custGeom>
            <a:avLst/>
            <a:gdLst/>
            <a:ahLst/>
            <a:cxnLst/>
            <a:rect l="l" t="t" r="r" b="b"/>
            <a:pathLst>
              <a:path w="10972800" h="68580">
                <a:moveTo>
                  <a:pt x="0" y="68500"/>
                </a:moveTo>
                <a:lnTo>
                  <a:pt x="10972691" y="68500"/>
                </a:lnTo>
                <a:lnTo>
                  <a:pt x="10972691" y="0"/>
                </a:lnTo>
                <a:lnTo>
                  <a:pt x="0" y="0"/>
                </a:lnTo>
                <a:lnTo>
                  <a:pt x="0" y="68500"/>
                </a:lnTo>
                <a:close/>
              </a:path>
            </a:pathLst>
          </a:custGeom>
          <a:solidFill>
            <a:srgbClr val="CFA327"/>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0" i="0">
                <a:solidFill>
                  <a:srgbClr val="523E7D"/>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3/1/24</a:t>
            </a:fld>
            <a:endParaRPr lang="en-US"/>
          </a:p>
        </p:txBody>
      </p:sp>
      <p:sp>
        <p:nvSpPr>
          <p:cNvPr id="5" name="Holder 5"/>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64"/>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6149021"/>
            <a:ext cx="12191999" cy="708974"/>
          </a:xfrm>
          <a:prstGeom prst="rect">
            <a:avLst/>
          </a:prstGeom>
        </p:spPr>
      </p:pic>
      <p:sp>
        <p:nvSpPr>
          <p:cNvPr id="17" name="bg object 17"/>
          <p:cNvSpPr/>
          <p:nvPr/>
        </p:nvSpPr>
        <p:spPr>
          <a:xfrm>
            <a:off x="609600" y="1327403"/>
            <a:ext cx="10972800" cy="68580"/>
          </a:xfrm>
          <a:custGeom>
            <a:avLst/>
            <a:gdLst/>
            <a:ahLst/>
            <a:cxnLst/>
            <a:rect l="l" t="t" r="r" b="b"/>
            <a:pathLst>
              <a:path w="10972800" h="68580">
                <a:moveTo>
                  <a:pt x="0" y="68500"/>
                </a:moveTo>
                <a:lnTo>
                  <a:pt x="10972691" y="68500"/>
                </a:lnTo>
                <a:lnTo>
                  <a:pt x="10972691" y="0"/>
                </a:lnTo>
                <a:lnTo>
                  <a:pt x="0" y="0"/>
                </a:lnTo>
                <a:lnTo>
                  <a:pt x="0" y="68500"/>
                </a:lnTo>
                <a:close/>
              </a:path>
            </a:pathLst>
          </a:custGeom>
          <a:solidFill>
            <a:srgbClr val="CFA327"/>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3/1/24</a:t>
            </a:fld>
            <a:endParaRPr lang="en-US"/>
          </a:p>
        </p:txBody>
      </p:sp>
      <p:sp>
        <p:nvSpPr>
          <p:cNvPr id="4" name="Holder 4"/>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64"/>
              </a:lnSpc>
            </a:pPr>
            <a:fld id="{81D60167-4931-47E6-BA6A-407CBD079E47}" type="slidenum">
              <a:rPr spc="-25" dirty="0"/>
              <a:t>‹#›</a:t>
            </a:fld>
            <a:endParaRPr spc="-2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200" b="1" i="0">
                <a:solidFill>
                  <a:schemeClr val="bg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chemeClr val="bg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3/1/24</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115570">
              <a:lnSpc>
                <a:spcPct val="100000"/>
              </a:lnSpc>
              <a:spcBef>
                <a:spcPts val="40"/>
              </a:spcBef>
            </a:pPr>
            <a:fld id="{81D60167-4931-47E6-BA6A-407CBD079E47}" type="slidenum">
              <a:rPr spc="-50" dirty="0"/>
              <a:t>‹#›</a:t>
            </a:fld>
            <a:endParaRPr spc="-50" dirty="0"/>
          </a:p>
        </p:txBody>
      </p:sp>
    </p:spTree>
    <p:extLst>
      <p:ext uri="{BB962C8B-B14F-4D97-AF65-F5344CB8AC3E}">
        <p14:creationId xmlns:p14="http://schemas.microsoft.com/office/powerpoint/2010/main" val="179529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0" i="0">
                <a:solidFill>
                  <a:schemeClr val="bg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3/1/24</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115570">
              <a:lnSpc>
                <a:spcPct val="100000"/>
              </a:lnSpc>
              <a:spcBef>
                <a:spcPts val="40"/>
              </a:spcBef>
            </a:pPr>
            <a:fld id="{81D60167-4931-47E6-BA6A-407CBD079E47}" type="slidenum">
              <a:rPr spc="-50" dirty="0"/>
              <a:t>‹#›</a:t>
            </a:fld>
            <a:endParaRPr spc="-50" dirty="0"/>
          </a:p>
        </p:txBody>
      </p:sp>
    </p:spTree>
    <p:extLst>
      <p:ext uri="{BB962C8B-B14F-4D97-AF65-F5344CB8AC3E}">
        <p14:creationId xmlns:p14="http://schemas.microsoft.com/office/powerpoint/2010/main" val="4206861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3/1/24</a:t>
            </a:fld>
            <a:endParaRPr lang="en-US"/>
          </a:p>
        </p:txBody>
      </p:sp>
      <p:sp>
        <p:nvSpPr>
          <p:cNvPr id="7" name="Holder 7"/>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115570">
              <a:lnSpc>
                <a:spcPct val="100000"/>
              </a:lnSpc>
              <a:spcBef>
                <a:spcPts val="40"/>
              </a:spcBef>
            </a:pPr>
            <a:fld id="{81D60167-4931-47E6-BA6A-407CBD079E47}" type="slidenum">
              <a:rPr spc="-50" dirty="0"/>
              <a:t>‹#›</a:t>
            </a:fld>
            <a:endParaRPr spc="-50" dirty="0"/>
          </a:p>
        </p:txBody>
      </p:sp>
    </p:spTree>
    <p:extLst>
      <p:ext uri="{BB962C8B-B14F-4D97-AF65-F5344CB8AC3E}">
        <p14:creationId xmlns:p14="http://schemas.microsoft.com/office/powerpoint/2010/main" val="1705923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3/1/24</a:t>
            </a:fld>
            <a:endParaRPr lang="en-US"/>
          </a:p>
        </p:txBody>
      </p:sp>
      <p:sp>
        <p:nvSpPr>
          <p:cNvPr id="5" name="Holder 5"/>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115570">
              <a:lnSpc>
                <a:spcPct val="100000"/>
              </a:lnSpc>
              <a:spcBef>
                <a:spcPts val="40"/>
              </a:spcBef>
            </a:pPr>
            <a:fld id="{81D60167-4931-47E6-BA6A-407CBD079E47}" type="slidenum">
              <a:rPr spc="-50" dirty="0"/>
              <a:t>‹#›</a:t>
            </a:fld>
            <a:endParaRPr spc="-50" dirty="0"/>
          </a:p>
        </p:txBody>
      </p:sp>
    </p:spTree>
    <p:extLst>
      <p:ext uri="{BB962C8B-B14F-4D97-AF65-F5344CB8AC3E}">
        <p14:creationId xmlns:p14="http://schemas.microsoft.com/office/powerpoint/2010/main" val="12896035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6149021"/>
            <a:ext cx="12191999" cy="708974"/>
          </a:xfrm>
          <a:prstGeom prst="rect">
            <a:avLst/>
          </a:prstGeom>
        </p:spPr>
      </p:pic>
      <p:sp>
        <p:nvSpPr>
          <p:cNvPr id="2" name="Holder 2"/>
          <p:cNvSpPr>
            <a:spLocks noGrp="1"/>
          </p:cNvSpPr>
          <p:nvPr>
            <p:ph type="title"/>
          </p:nvPr>
        </p:nvSpPr>
        <p:spPr>
          <a:xfrm>
            <a:off x="688340" y="168605"/>
            <a:ext cx="10769600" cy="1296720"/>
          </a:xfrm>
          <a:prstGeom prst="rect">
            <a:avLst/>
          </a:prstGeom>
        </p:spPr>
        <p:txBody>
          <a:bodyPr wrap="square" lIns="0" tIns="0" rIns="0" bIns="0">
            <a:spAutoFit/>
          </a:bodyPr>
          <a:lstStyle>
            <a:lvl1pPr>
              <a:defRPr sz="2400" b="0" i="0">
                <a:solidFill>
                  <a:srgbClr val="523E7D"/>
                </a:solidFill>
                <a:latin typeface="Arial"/>
                <a:cs typeface="Arial"/>
              </a:defRPr>
            </a:lvl1pPr>
          </a:lstStyle>
          <a:p>
            <a:endParaRPr/>
          </a:p>
        </p:txBody>
      </p:sp>
      <p:sp>
        <p:nvSpPr>
          <p:cNvPr id="3" name="Holder 3"/>
          <p:cNvSpPr>
            <a:spLocks noGrp="1"/>
          </p:cNvSpPr>
          <p:nvPr>
            <p:ph type="body" idx="1"/>
          </p:nvPr>
        </p:nvSpPr>
        <p:spPr>
          <a:xfrm>
            <a:off x="688340" y="1659712"/>
            <a:ext cx="10793095" cy="2879725"/>
          </a:xfrm>
          <a:prstGeom prst="rect">
            <a:avLst/>
          </a:prstGeom>
        </p:spPr>
        <p:txBody>
          <a:bodyPr wrap="square" lIns="0" tIns="0" rIns="0" bIns="0">
            <a:spAutoFit/>
          </a:bodyPr>
          <a:lstStyle>
            <a:lvl1pPr>
              <a:defRPr sz="1800" b="0" i="0">
                <a:solidFill>
                  <a:srgbClr val="3A413E"/>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3/1/24</a:t>
            </a:fld>
            <a:endParaRPr lang="en-US"/>
          </a:p>
        </p:txBody>
      </p:sp>
      <p:sp>
        <p:nvSpPr>
          <p:cNvPr id="6" name="Holder 6"/>
          <p:cNvSpPr>
            <a:spLocks noGrp="1"/>
          </p:cNvSpPr>
          <p:nvPr>
            <p:ph type="sldNum" sz="quarter" idx="7"/>
          </p:nvPr>
        </p:nvSpPr>
        <p:spPr>
          <a:xfrm>
            <a:off x="693419" y="6420406"/>
            <a:ext cx="314959" cy="252095"/>
          </a:xfrm>
          <a:prstGeom prst="rect">
            <a:avLst/>
          </a:prstGeom>
        </p:spPr>
        <p:txBody>
          <a:bodyPr wrap="square" lIns="0" tIns="0" rIns="0" bIns="0">
            <a:spAutoFit/>
          </a:bodyPr>
          <a:lstStyle>
            <a:lvl1pPr>
              <a:defRPr sz="1600" b="0" i="0">
                <a:solidFill>
                  <a:schemeClr val="bg1"/>
                </a:solidFill>
                <a:latin typeface="Arial"/>
                <a:cs typeface="Arial"/>
              </a:defRPr>
            </a:lvl1pPr>
          </a:lstStyle>
          <a:p>
            <a:pPr marL="38100">
              <a:lnSpc>
                <a:spcPts val="1864"/>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1097280"/>
          </a:xfrm>
          <a:custGeom>
            <a:avLst/>
            <a:gdLst/>
            <a:ahLst/>
            <a:cxnLst/>
            <a:rect l="l" t="t" r="r" b="b"/>
            <a:pathLst>
              <a:path w="12192000" h="1097280">
                <a:moveTo>
                  <a:pt x="12192000" y="0"/>
                </a:moveTo>
                <a:lnTo>
                  <a:pt x="0" y="0"/>
                </a:lnTo>
                <a:lnTo>
                  <a:pt x="0" y="1097279"/>
                </a:lnTo>
                <a:lnTo>
                  <a:pt x="12192000" y="1097279"/>
                </a:lnTo>
                <a:lnTo>
                  <a:pt x="12192000" y="0"/>
                </a:lnTo>
                <a:close/>
              </a:path>
            </a:pathLst>
          </a:custGeom>
          <a:solidFill>
            <a:srgbClr val="1F4E79"/>
          </a:solidFill>
        </p:spPr>
        <p:txBody>
          <a:bodyPr wrap="square" lIns="0" tIns="0" rIns="0" bIns="0" rtlCol="0"/>
          <a:lstStyle/>
          <a:p>
            <a:endParaRPr/>
          </a:p>
        </p:txBody>
      </p:sp>
      <p:sp>
        <p:nvSpPr>
          <p:cNvPr id="2" name="Holder 2"/>
          <p:cNvSpPr>
            <a:spLocks noGrp="1"/>
          </p:cNvSpPr>
          <p:nvPr>
            <p:ph type="title"/>
          </p:nvPr>
        </p:nvSpPr>
        <p:spPr>
          <a:xfrm>
            <a:off x="468073" y="239268"/>
            <a:ext cx="9257665" cy="513080"/>
          </a:xfrm>
          <a:prstGeom prst="rect">
            <a:avLst/>
          </a:prstGeom>
        </p:spPr>
        <p:txBody>
          <a:bodyPr wrap="square" lIns="0" tIns="0" rIns="0" bIns="0">
            <a:spAutoFit/>
          </a:bodyPr>
          <a:lstStyle>
            <a:lvl1pPr>
              <a:defRPr sz="3200" b="1" i="0">
                <a:solidFill>
                  <a:schemeClr val="bg1"/>
                </a:solidFill>
                <a:latin typeface="Calibri"/>
                <a:cs typeface="Calibri"/>
              </a:defRPr>
            </a:lvl1pPr>
          </a:lstStyle>
          <a:p>
            <a:endParaRPr/>
          </a:p>
        </p:txBody>
      </p:sp>
      <p:sp>
        <p:nvSpPr>
          <p:cNvPr id="3" name="Holder 3"/>
          <p:cNvSpPr>
            <a:spLocks noGrp="1"/>
          </p:cNvSpPr>
          <p:nvPr>
            <p:ph type="body" idx="1"/>
          </p:nvPr>
        </p:nvSpPr>
        <p:spPr>
          <a:xfrm>
            <a:off x="404841" y="2891028"/>
            <a:ext cx="11382317" cy="2616200"/>
          </a:xfrm>
          <a:prstGeom prst="rect">
            <a:avLst/>
          </a:prstGeom>
        </p:spPr>
        <p:txBody>
          <a:bodyPr wrap="square" lIns="0" tIns="0" rIns="0" bIns="0">
            <a:spAutoFit/>
          </a:bodyPr>
          <a:lstStyle>
            <a:lvl1pPr>
              <a:defRPr sz="2000" b="0" i="0">
                <a:solidFill>
                  <a:schemeClr val="bg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3/1/24</a:t>
            </a:fld>
            <a:endParaRPr lang="en-US"/>
          </a:p>
        </p:txBody>
      </p:sp>
      <p:sp>
        <p:nvSpPr>
          <p:cNvPr id="6" name="Holder 6"/>
          <p:cNvSpPr>
            <a:spLocks noGrp="1"/>
          </p:cNvSpPr>
          <p:nvPr>
            <p:ph type="sldNum" sz="quarter" idx="7"/>
          </p:nvPr>
        </p:nvSpPr>
        <p:spPr>
          <a:xfrm>
            <a:off x="11849410" y="6438064"/>
            <a:ext cx="244475" cy="211454"/>
          </a:xfrm>
          <a:prstGeom prst="rect">
            <a:avLst/>
          </a:prstGeom>
        </p:spPr>
        <p:txBody>
          <a:bodyPr wrap="square" lIns="0" tIns="0" rIns="0" bIns="0">
            <a:spAutoFit/>
          </a:bodyPr>
          <a:lstStyle>
            <a:lvl1pPr>
              <a:defRPr sz="1200" b="0" i="0">
                <a:solidFill>
                  <a:srgbClr val="898989"/>
                </a:solidFill>
                <a:latin typeface="Calibri"/>
                <a:cs typeface="Calibri"/>
              </a:defRPr>
            </a:lvl1pPr>
          </a:lstStyle>
          <a:p>
            <a:pPr marL="115570">
              <a:lnSpc>
                <a:spcPct val="100000"/>
              </a:lnSpc>
              <a:spcBef>
                <a:spcPts val="40"/>
              </a:spcBef>
            </a:pPr>
            <a:fld id="{81D60167-4931-47E6-BA6A-407CBD079E47}" type="slidenum">
              <a:rPr spc="-50" dirty="0"/>
              <a:t>‹#›</a:t>
            </a:fld>
            <a:endParaRPr spc="-50" dirty="0"/>
          </a:p>
        </p:txBody>
      </p:sp>
    </p:spTree>
    <p:extLst>
      <p:ext uri="{BB962C8B-B14F-4D97-AF65-F5344CB8AC3E}">
        <p14:creationId xmlns:p14="http://schemas.microsoft.com/office/powerpoint/2010/main" val="407710368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radheshyamkollipara/bank-customer-churn/data"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5560C1C-BEA8-7335-F87E-945A450E9D17}"/>
              </a:ext>
            </a:extLst>
          </p:cNvPr>
          <p:cNvSpPr/>
          <p:nvPr/>
        </p:nvSpPr>
        <p:spPr>
          <a:xfrm>
            <a:off x="3810000" y="0"/>
            <a:ext cx="8382000" cy="6858000"/>
          </a:xfrm>
          <a:prstGeom prst="rect">
            <a:avLst/>
          </a:prstGeom>
          <a:solidFill>
            <a:srgbClr val="204D79"/>
          </a:solid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bject 7">
            <a:extLst>
              <a:ext uri="{FF2B5EF4-FFF2-40B4-BE49-F238E27FC236}">
                <a16:creationId xmlns:a16="http://schemas.microsoft.com/office/drawing/2014/main" id="{5CD9C059-9A23-B6FC-26A5-E97B5629EFCF}"/>
              </a:ext>
            </a:extLst>
          </p:cNvPr>
          <p:cNvSpPr txBox="1">
            <a:spLocks/>
          </p:cNvSpPr>
          <p:nvPr/>
        </p:nvSpPr>
        <p:spPr>
          <a:xfrm>
            <a:off x="4495800" y="2418588"/>
            <a:ext cx="7273619" cy="997709"/>
          </a:xfrm>
          <a:prstGeom prst="rect">
            <a:avLst/>
          </a:prstGeom>
        </p:spPr>
        <p:txBody>
          <a:bodyPr vert="horz" wrap="square" lIns="0" tIns="12700" rIns="0" bIns="0" rtlCol="0">
            <a:spAutoFit/>
          </a:bodyPr>
          <a:lstStyle>
            <a:lvl1pPr marL="12700">
              <a:lnSpc>
                <a:spcPct val="100000"/>
              </a:lnSpc>
              <a:spcBef>
                <a:spcPts val="100"/>
              </a:spcBef>
              <a:defRPr sz="4400" b="1" i="0">
                <a:solidFill>
                  <a:schemeClr val="bg1"/>
                </a:solidFill>
                <a:latin typeface="Calibri"/>
                <a:ea typeface="+mj-ea"/>
                <a:cs typeface="Calibri"/>
              </a:defRPr>
            </a:lvl1pPr>
          </a:lstStyle>
          <a:p>
            <a:pPr algn="ctr"/>
            <a:r>
              <a:rPr kumimoji="0" lang="en-US" sz="3200" b="1" i="0" u="none" strike="noStrike" kern="0" cap="none" spc="0" normalizeH="0" baseline="0" noProof="0" dirty="0">
                <a:ln>
                  <a:noFill/>
                </a:ln>
                <a:solidFill>
                  <a:srgbClr val="FFFFFF"/>
                </a:solidFill>
                <a:effectLst/>
                <a:uLnTx/>
                <a:uFillTx/>
                <a:latin typeface="Calibri"/>
                <a:cs typeface="Calibri"/>
              </a:rPr>
              <a:t>Customer Churn in </a:t>
            </a:r>
            <a:r>
              <a:rPr kumimoji="0" lang="en-US" sz="3200" b="1" i="0" u="none" strike="noStrike" kern="0" cap="none" spc="0" normalizeH="0" baseline="0" noProof="0">
                <a:ln>
                  <a:noFill/>
                </a:ln>
                <a:solidFill>
                  <a:srgbClr val="FFFFFF"/>
                </a:solidFill>
                <a:effectLst/>
                <a:uLnTx/>
                <a:uFillTx/>
                <a:latin typeface="Calibri"/>
                <a:cs typeface="Calibri"/>
              </a:rPr>
              <a:t>Banking - Exploratory</a:t>
            </a:r>
            <a:r>
              <a:rPr lang="en-US" sz="3200" dirty="0">
                <a:solidFill>
                  <a:srgbClr val="FFFFFF"/>
                </a:solidFill>
              </a:rPr>
              <a:t> Data Analysis</a:t>
            </a:r>
            <a:endParaRPr lang="en-US" sz="3200" dirty="0"/>
          </a:p>
        </p:txBody>
      </p:sp>
      <p:sp>
        <p:nvSpPr>
          <p:cNvPr id="14" name="object 8">
            <a:extLst>
              <a:ext uri="{FF2B5EF4-FFF2-40B4-BE49-F238E27FC236}">
                <a16:creationId xmlns:a16="http://schemas.microsoft.com/office/drawing/2014/main" id="{93C63F7A-C791-81FA-81C3-28AF5F7D4262}"/>
              </a:ext>
            </a:extLst>
          </p:cNvPr>
          <p:cNvSpPr txBox="1"/>
          <p:nvPr/>
        </p:nvSpPr>
        <p:spPr>
          <a:xfrm>
            <a:off x="8029113" y="4417132"/>
            <a:ext cx="3886200" cy="285976"/>
          </a:xfrm>
          <a:prstGeom prst="rect">
            <a:avLst/>
          </a:prstGeom>
        </p:spPr>
        <p:txBody>
          <a:bodyPr vert="horz" wrap="square" lIns="0" tIns="8890" rIns="0" bIns="0" rtlCol="0">
            <a:spAutoFit/>
          </a:bodyPr>
          <a:lstStyle/>
          <a:p>
            <a:pPr marL="539115" marR="5080" lvl="0" indent="-527050" algn="r" defTabSz="914400" eaLnBrk="1" fontAlgn="auto" latinLnBrk="0" hangingPunct="1">
              <a:lnSpc>
                <a:spcPct val="100499"/>
              </a:lnSpc>
              <a:spcBef>
                <a:spcPts val="70"/>
              </a:spcBef>
              <a:spcAft>
                <a:spcPts val="0"/>
              </a:spcAft>
              <a:buClrTx/>
              <a:buSzTx/>
              <a:buFontTx/>
              <a:buNone/>
              <a:tabLst/>
              <a:defRPr/>
            </a:pPr>
            <a:r>
              <a:rPr lang="en-US" b="1" dirty="0">
                <a:solidFill>
                  <a:schemeClr val="bg1"/>
                </a:solidFill>
                <a:latin typeface="+mj-lt"/>
              </a:rPr>
              <a:t>Data Exploration and Analysis (DSC530)</a:t>
            </a:r>
            <a:endParaRPr kumimoji="0" b="1" i="0" u="none" strike="noStrike" kern="0" cap="none" spc="0" normalizeH="0" baseline="0" noProof="0" dirty="0">
              <a:ln>
                <a:noFill/>
              </a:ln>
              <a:solidFill>
                <a:schemeClr val="bg1"/>
              </a:solidFill>
              <a:effectLst/>
              <a:uLnTx/>
              <a:uFillTx/>
              <a:latin typeface="+mj-lt"/>
              <a:cs typeface="Calibri"/>
            </a:endParaRPr>
          </a:p>
        </p:txBody>
      </p:sp>
      <p:sp>
        <p:nvSpPr>
          <p:cNvPr id="15" name="object 9">
            <a:extLst>
              <a:ext uri="{FF2B5EF4-FFF2-40B4-BE49-F238E27FC236}">
                <a16:creationId xmlns:a16="http://schemas.microsoft.com/office/drawing/2014/main" id="{BB47107E-E884-3D99-8178-CA0DEF5E205B}"/>
              </a:ext>
            </a:extLst>
          </p:cNvPr>
          <p:cNvSpPr txBox="1"/>
          <p:nvPr/>
        </p:nvSpPr>
        <p:spPr>
          <a:xfrm>
            <a:off x="8001000" y="4859216"/>
            <a:ext cx="3844050" cy="641201"/>
          </a:xfrm>
          <a:prstGeom prst="rect">
            <a:avLst/>
          </a:prstGeom>
        </p:spPr>
        <p:txBody>
          <a:bodyPr vert="horz" wrap="square" lIns="0" tIns="12700" rIns="0" bIns="0" rtlCol="0">
            <a:spAutoFit/>
          </a:bodyPr>
          <a:lstStyle/>
          <a:p>
            <a:pPr marL="12700" marR="5080" lvl="0" indent="222885" algn="r" defTabSz="914400" eaLnBrk="1" fontAlgn="auto" latinLnBrk="0" hangingPunct="1">
              <a:lnSpc>
                <a:spcPct val="100000"/>
              </a:lnSpc>
              <a:spcBef>
                <a:spcPts val="100"/>
              </a:spcBef>
              <a:spcAft>
                <a:spcPts val="0"/>
              </a:spcAft>
              <a:buClrTx/>
              <a:buSzTx/>
              <a:buFontTx/>
              <a:buNone/>
              <a:tabLst/>
              <a:defRPr/>
            </a:pPr>
            <a:r>
              <a:rPr kumimoji="0" lang="en-US" sz="2000" b="1" i="0" u="none" strike="noStrike" kern="0" cap="none" spc="0" normalizeH="0" baseline="0" noProof="0" dirty="0">
                <a:ln>
                  <a:noFill/>
                </a:ln>
                <a:solidFill>
                  <a:srgbClr val="FFFFFF"/>
                </a:solidFill>
                <a:effectLst/>
                <a:uLnTx/>
                <a:uFillTx/>
                <a:latin typeface="Calibri"/>
                <a:cs typeface="Calibri"/>
              </a:rPr>
              <a:t>Ramesh Talapaneni</a:t>
            </a:r>
          </a:p>
          <a:p>
            <a:pPr marL="12700" marR="5080" indent="222885" algn="r">
              <a:spcBef>
                <a:spcPts val="100"/>
              </a:spcBef>
            </a:pPr>
            <a:r>
              <a:rPr lang="en-US" sz="2000" b="1" dirty="0">
                <a:solidFill>
                  <a:srgbClr val="FFFFFF"/>
                </a:solidFill>
                <a:latin typeface="Calibri"/>
                <a:cs typeface="Calibri"/>
              </a:rPr>
              <a:t>Prof. Amirfarrokh Iranitalab</a:t>
            </a:r>
          </a:p>
        </p:txBody>
      </p:sp>
      <p:sp>
        <p:nvSpPr>
          <p:cNvPr id="16" name="object 10">
            <a:extLst>
              <a:ext uri="{FF2B5EF4-FFF2-40B4-BE49-F238E27FC236}">
                <a16:creationId xmlns:a16="http://schemas.microsoft.com/office/drawing/2014/main" id="{2EE202C2-31ED-0195-312B-331ADE7F0E28}"/>
              </a:ext>
            </a:extLst>
          </p:cNvPr>
          <p:cNvSpPr/>
          <p:nvPr/>
        </p:nvSpPr>
        <p:spPr>
          <a:xfrm>
            <a:off x="7434470" y="4784035"/>
            <a:ext cx="4758055" cy="0"/>
          </a:xfrm>
          <a:custGeom>
            <a:avLst/>
            <a:gdLst/>
            <a:ahLst/>
            <a:cxnLst/>
            <a:rect l="l" t="t" r="r" b="b"/>
            <a:pathLst>
              <a:path w="4758055">
                <a:moveTo>
                  <a:pt x="4757530" y="0"/>
                </a:moveTo>
                <a:lnTo>
                  <a:pt x="0" y="1"/>
                </a:lnTo>
              </a:path>
            </a:pathLst>
          </a:custGeom>
          <a:ln w="76200">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 name="TextBox 1">
            <a:extLst>
              <a:ext uri="{FF2B5EF4-FFF2-40B4-BE49-F238E27FC236}">
                <a16:creationId xmlns:a16="http://schemas.microsoft.com/office/drawing/2014/main" id="{85EE3726-D509-D818-B77B-E98672CE6E13}"/>
              </a:ext>
            </a:extLst>
          </p:cNvPr>
          <p:cNvSpPr txBox="1"/>
          <p:nvPr/>
        </p:nvSpPr>
        <p:spPr>
          <a:xfrm>
            <a:off x="10887723" y="5575597"/>
            <a:ext cx="1037207" cy="307777"/>
          </a:xfrm>
          <a:prstGeom prst="rect">
            <a:avLst/>
          </a:prstGeom>
          <a:noFill/>
        </p:spPr>
        <p:txBody>
          <a:bodyPr wrap="square" rtlCol="0">
            <a:spAutoFit/>
          </a:bodyPr>
          <a:lstStyle/>
          <a:p>
            <a:r>
              <a:rPr lang="en-US" sz="1400" b="1" dirty="0">
                <a:solidFill>
                  <a:schemeClr val="bg1"/>
                </a:solidFill>
                <a:latin typeface="+mn-lt"/>
              </a:rPr>
              <a:t>2024-03-01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Histogram – Is Active Member?</a:t>
            </a:r>
            <a:endParaRPr spc="-10" dirty="0"/>
          </a:p>
        </p:txBody>
      </p:sp>
      <p:sp>
        <p:nvSpPr>
          <p:cNvPr id="45" name="object 45"/>
          <p:cNvSpPr txBox="1">
            <a:spLocks noGrp="1"/>
          </p:cNvSpPr>
          <p:nvPr>
            <p:ph type="sldNum" sz="quarter" idx="7"/>
          </p:nvPr>
        </p:nvSpPr>
        <p:spPr>
          <a:xfrm>
            <a:off x="11734800" y="6438064"/>
            <a:ext cx="359085" cy="189796"/>
          </a:xfrm>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rgbClr val="898989"/>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10</a:t>
            </a:fld>
            <a:endParaRPr kumimoji="0" sz="1200" b="0" i="0" u="none" strike="noStrike" kern="0" cap="none" spc="-50" normalizeH="0" baseline="0" noProof="0" dirty="0">
              <a:ln>
                <a:noFill/>
              </a:ln>
              <a:solidFill>
                <a:srgbClr val="898989"/>
              </a:solidFill>
              <a:effectLst/>
              <a:uLnTx/>
              <a:uFillTx/>
              <a:latin typeface="Calibri"/>
              <a:cs typeface="Calibri"/>
            </a:endParaRPr>
          </a:p>
        </p:txBody>
      </p:sp>
      <p:grpSp>
        <p:nvGrpSpPr>
          <p:cNvPr id="46" name="object 3">
            <a:extLst>
              <a:ext uri="{FF2B5EF4-FFF2-40B4-BE49-F238E27FC236}">
                <a16:creationId xmlns:a16="http://schemas.microsoft.com/office/drawing/2014/main" id="{BE751F0C-38AE-C702-F974-03F6B1D70D0C}"/>
              </a:ext>
            </a:extLst>
          </p:cNvPr>
          <p:cNvGrpSpPr/>
          <p:nvPr/>
        </p:nvGrpSpPr>
        <p:grpSpPr>
          <a:xfrm>
            <a:off x="138112" y="1295400"/>
            <a:ext cx="6415088" cy="5142664"/>
            <a:chOff x="375046" y="1409217"/>
            <a:chExt cx="1985010" cy="1125855"/>
          </a:xfrm>
        </p:grpSpPr>
        <p:sp>
          <p:nvSpPr>
            <p:cNvPr id="47" name="object 4">
              <a:extLst>
                <a:ext uri="{FF2B5EF4-FFF2-40B4-BE49-F238E27FC236}">
                  <a16:creationId xmlns:a16="http://schemas.microsoft.com/office/drawing/2014/main" id="{7A1E74CB-D384-E855-D1AE-58B5DA1DE782}"/>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48" name="object 5">
              <a:extLst>
                <a:ext uri="{FF2B5EF4-FFF2-40B4-BE49-F238E27FC236}">
                  <a16:creationId xmlns:a16="http://schemas.microsoft.com/office/drawing/2014/main" id="{83A2965F-760C-07A4-2DD4-82D4A961BB1C}"/>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49" name="object 7">
            <a:extLst>
              <a:ext uri="{FF2B5EF4-FFF2-40B4-BE49-F238E27FC236}">
                <a16:creationId xmlns:a16="http://schemas.microsoft.com/office/drawing/2014/main" id="{02D067D0-C8F2-7CEC-9B24-D1A457A100AA}"/>
              </a:ext>
            </a:extLst>
          </p:cNvPr>
          <p:cNvSpPr/>
          <p:nvPr/>
        </p:nvSpPr>
        <p:spPr>
          <a:xfrm>
            <a:off x="152400" y="1295400"/>
            <a:ext cx="11697010" cy="5142664"/>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nvGrpSpPr>
          <p:cNvPr id="4" name="Group 3">
            <a:extLst>
              <a:ext uri="{FF2B5EF4-FFF2-40B4-BE49-F238E27FC236}">
                <a16:creationId xmlns:a16="http://schemas.microsoft.com/office/drawing/2014/main" id="{4ADCACE0-6D5B-3AA5-7039-C89248E6D301}"/>
              </a:ext>
            </a:extLst>
          </p:cNvPr>
          <p:cNvGrpSpPr/>
          <p:nvPr/>
        </p:nvGrpSpPr>
        <p:grpSpPr>
          <a:xfrm>
            <a:off x="6664447" y="2667000"/>
            <a:ext cx="4959107" cy="1066800"/>
            <a:chOff x="2819400" y="1291986"/>
            <a:chExt cx="8946955" cy="668655"/>
          </a:xfrm>
        </p:grpSpPr>
        <p:grpSp>
          <p:nvGrpSpPr>
            <p:cNvPr id="5" name="object 13">
              <a:extLst>
                <a:ext uri="{FF2B5EF4-FFF2-40B4-BE49-F238E27FC236}">
                  <a16:creationId xmlns:a16="http://schemas.microsoft.com/office/drawing/2014/main" id="{4DA06D8E-0011-D494-87CE-23E0A39F7872}"/>
                </a:ext>
              </a:extLst>
            </p:cNvPr>
            <p:cNvGrpSpPr/>
            <p:nvPr/>
          </p:nvGrpSpPr>
          <p:grpSpPr>
            <a:xfrm>
              <a:off x="2819400" y="1291986"/>
              <a:ext cx="8946955" cy="668655"/>
              <a:chOff x="1282179" y="3494230"/>
              <a:chExt cx="10544175" cy="668655"/>
            </a:xfrm>
          </p:grpSpPr>
          <p:sp>
            <p:nvSpPr>
              <p:cNvPr id="7" name="object 14">
                <a:extLst>
                  <a:ext uri="{FF2B5EF4-FFF2-40B4-BE49-F238E27FC236}">
                    <a16:creationId xmlns:a16="http://schemas.microsoft.com/office/drawing/2014/main" id="{BE4A2596-DFC9-25E3-2738-0557FAC8121D}"/>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8" name="object 15">
                <a:extLst>
                  <a:ext uri="{FF2B5EF4-FFF2-40B4-BE49-F238E27FC236}">
                    <a16:creationId xmlns:a16="http://schemas.microsoft.com/office/drawing/2014/main" id="{EAB44F29-8345-46E7-6126-65FE4852DF29}"/>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6" name="object 16">
              <a:extLst>
                <a:ext uri="{FF2B5EF4-FFF2-40B4-BE49-F238E27FC236}">
                  <a16:creationId xmlns:a16="http://schemas.microsoft.com/office/drawing/2014/main" id="{2FA3FF91-3765-8600-823F-966BA18479ED}"/>
                </a:ext>
              </a:extLst>
            </p:cNvPr>
            <p:cNvSpPr txBox="1"/>
            <p:nvPr/>
          </p:nvSpPr>
          <p:spPr>
            <a:xfrm>
              <a:off x="2943478" y="1338720"/>
              <a:ext cx="8698795" cy="586768"/>
            </a:xfrm>
            <a:prstGeom prst="rect">
              <a:avLst/>
            </a:prstGeom>
          </p:spPr>
          <p:txBody>
            <a:bodyPr vert="horz" wrap="square" lIns="0" tIns="12700" rIns="0" bIns="0" rtlCol="0">
              <a:spAutoFit/>
            </a:bodyPr>
            <a:lstStyle/>
            <a:p>
              <a:pPr algn="l"/>
              <a:r>
                <a:rPr lang="en-US" sz="2000" b="0" i="0" u="none" strike="noStrike" dirty="0">
                  <a:solidFill>
                    <a:schemeClr val="tx1"/>
                  </a:solidFill>
                  <a:effectLst/>
                  <a:latin typeface="+mn-lt"/>
                </a:rPr>
                <a:t>Two distinct bars suggest a binary nature for this variable, distinguishing between active and non-active members.</a:t>
              </a:r>
            </a:p>
          </p:txBody>
        </p:sp>
      </p:grpSp>
      <p:grpSp>
        <p:nvGrpSpPr>
          <p:cNvPr id="9" name="Group 8">
            <a:extLst>
              <a:ext uri="{FF2B5EF4-FFF2-40B4-BE49-F238E27FC236}">
                <a16:creationId xmlns:a16="http://schemas.microsoft.com/office/drawing/2014/main" id="{911F803A-1497-A5E8-DE31-596113797DCD}"/>
              </a:ext>
            </a:extLst>
          </p:cNvPr>
          <p:cNvGrpSpPr/>
          <p:nvPr/>
        </p:nvGrpSpPr>
        <p:grpSpPr>
          <a:xfrm>
            <a:off x="6673695" y="3902436"/>
            <a:ext cx="4959107" cy="1066800"/>
            <a:chOff x="2819400" y="1291986"/>
            <a:chExt cx="8946955" cy="668655"/>
          </a:xfrm>
        </p:grpSpPr>
        <p:grpSp>
          <p:nvGrpSpPr>
            <p:cNvPr id="10" name="object 13">
              <a:extLst>
                <a:ext uri="{FF2B5EF4-FFF2-40B4-BE49-F238E27FC236}">
                  <a16:creationId xmlns:a16="http://schemas.microsoft.com/office/drawing/2014/main" id="{06D6D63E-3FAA-B8FB-4814-A78E8218350B}"/>
                </a:ext>
              </a:extLst>
            </p:cNvPr>
            <p:cNvGrpSpPr/>
            <p:nvPr/>
          </p:nvGrpSpPr>
          <p:grpSpPr>
            <a:xfrm>
              <a:off x="2819400" y="1291986"/>
              <a:ext cx="8946955" cy="668655"/>
              <a:chOff x="1282179" y="3494230"/>
              <a:chExt cx="10544175" cy="668655"/>
            </a:xfrm>
          </p:grpSpPr>
          <p:sp>
            <p:nvSpPr>
              <p:cNvPr id="12" name="object 14">
                <a:extLst>
                  <a:ext uri="{FF2B5EF4-FFF2-40B4-BE49-F238E27FC236}">
                    <a16:creationId xmlns:a16="http://schemas.microsoft.com/office/drawing/2014/main" id="{7ACE2F67-BB12-95A5-11B8-7B52930C20C2}"/>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13" name="object 15">
                <a:extLst>
                  <a:ext uri="{FF2B5EF4-FFF2-40B4-BE49-F238E27FC236}">
                    <a16:creationId xmlns:a16="http://schemas.microsoft.com/office/drawing/2014/main" id="{CEEE5FA9-3B6C-B034-3C74-4B5122F65081}"/>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11" name="object 16">
              <a:extLst>
                <a:ext uri="{FF2B5EF4-FFF2-40B4-BE49-F238E27FC236}">
                  <a16:creationId xmlns:a16="http://schemas.microsoft.com/office/drawing/2014/main" id="{604826DB-B3C1-60DA-7484-5EFF302ABCAD}"/>
                </a:ext>
              </a:extLst>
            </p:cNvPr>
            <p:cNvSpPr txBox="1"/>
            <p:nvPr/>
          </p:nvSpPr>
          <p:spPr>
            <a:xfrm>
              <a:off x="2943478" y="1338720"/>
              <a:ext cx="8698795" cy="586768"/>
            </a:xfrm>
            <a:prstGeom prst="rect">
              <a:avLst/>
            </a:prstGeom>
          </p:spPr>
          <p:txBody>
            <a:bodyPr vert="horz" wrap="square" lIns="0" tIns="12700" rIns="0" bIns="0" rtlCol="0">
              <a:spAutoFit/>
            </a:bodyPr>
            <a:lstStyle/>
            <a:p>
              <a:pPr algn="l"/>
              <a:r>
                <a:rPr lang="en-US" sz="2000" b="0" i="0" u="none" strike="noStrike" dirty="0">
                  <a:solidFill>
                    <a:schemeClr val="tx1"/>
                  </a:solidFill>
                  <a:effectLst/>
                  <a:latin typeface="+mn-lt"/>
                </a:rPr>
                <a:t>Clear differentiation is observed between active and non-active members, reflected in the distinct bars.</a:t>
              </a:r>
            </a:p>
          </p:txBody>
        </p:sp>
      </p:grpSp>
      <p:pic>
        <p:nvPicPr>
          <p:cNvPr id="24" name="Picture 23">
            <a:extLst>
              <a:ext uri="{FF2B5EF4-FFF2-40B4-BE49-F238E27FC236}">
                <a16:creationId xmlns:a16="http://schemas.microsoft.com/office/drawing/2014/main" id="{E4528849-88E9-B989-5915-1806AF807F58}"/>
              </a:ext>
            </a:extLst>
          </p:cNvPr>
          <p:cNvPicPr>
            <a:picLocks noChangeAspect="1"/>
          </p:cNvPicPr>
          <p:nvPr/>
        </p:nvPicPr>
        <p:blipFill>
          <a:blip r:embed="rId2"/>
          <a:stretch>
            <a:fillRect/>
          </a:stretch>
        </p:blipFill>
        <p:spPr>
          <a:xfrm>
            <a:off x="220658" y="1385074"/>
            <a:ext cx="6249991" cy="4953000"/>
          </a:xfrm>
          <a:prstGeom prst="rect">
            <a:avLst/>
          </a:prstGeom>
        </p:spPr>
      </p:pic>
    </p:spTree>
    <p:extLst>
      <p:ext uri="{BB962C8B-B14F-4D97-AF65-F5344CB8AC3E}">
        <p14:creationId xmlns:p14="http://schemas.microsoft.com/office/powerpoint/2010/main" val="4228586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5560C1C-BEA8-7335-F87E-945A450E9D17}"/>
              </a:ext>
            </a:extLst>
          </p:cNvPr>
          <p:cNvSpPr/>
          <p:nvPr/>
        </p:nvSpPr>
        <p:spPr>
          <a:xfrm>
            <a:off x="3810000" y="0"/>
            <a:ext cx="8382000" cy="6858000"/>
          </a:xfrm>
          <a:prstGeom prst="rect">
            <a:avLst/>
          </a:prstGeom>
          <a:solidFill>
            <a:srgbClr val="204D79"/>
          </a:solid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A45158B-4467-B297-1039-F6DA7F1A01ED}"/>
              </a:ext>
            </a:extLst>
          </p:cNvPr>
          <p:cNvSpPr/>
          <p:nvPr/>
        </p:nvSpPr>
        <p:spPr>
          <a:xfrm>
            <a:off x="381000" y="2362200"/>
            <a:ext cx="2971800" cy="1752600"/>
          </a:xfrm>
          <a:prstGeom prst="rect">
            <a:avLst/>
          </a:prstGeom>
          <a:solidFill>
            <a:srgbClr val="4D327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mj-lt"/>
              </a:rPr>
              <a:t>Descriptive Statistics</a:t>
            </a:r>
          </a:p>
        </p:txBody>
      </p:sp>
      <p:pic>
        <p:nvPicPr>
          <p:cNvPr id="6" name="Picture 5">
            <a:extLst>
              <a:ext uri="{FF2B5EF4-FFF2-40B4-BE49-F238E27FC236}">
                <a16:creationId xmlns:a16="http://schemas.microsoft.com/office/drawing/2014/main" id="{5BFD13D1-244C-34DF-5EA8-C015B2AA2C13}"/>
              </a:ext>
            </a:extLst>
          </p:cNvPr>
          <p:cNvPicPr>
            <a:picLocks noChangeAspect="1"/>
          </p:cNvPicPr>
          <p:nvPr/>
        </p:nvPicPr>
        <p:blipFill>
          <a:blip r:embed="rId2"/>
          <a:stretch>
            <a:fillRect/>
          </a:stretch>
        </p:blipFill>
        <p:spPr>
          <a:xfrm>
            <a:off x="4038600" y="1117071"/>
            <a:ext cx="7772400" cy="4623858"/>
          </a:xfrm>
          <a:prstGeom prst="rect">
            <a:avLst/>
          </a:prstGeom>
        </p:spPr>
      </p:pic>
    </p:spTree>
    <p:extLst>
      <p:ext uri="{BB962C8B-B14F-4D97-AF65-F5344CB8AC3E}">
        <p14:creationId xmlns:p14="http://schemas.microsoft.com/office/powerpoint/2010/main" val="2720644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Descriptive Statistics – Credit Score</a:t>
            </a:r>
            <a:endParaRPr spc="-10" dirty="0"/>
          </a:p>
        </p:txBody>
      </p:sp>
      <p:sp>
        <p:nvSpPr>
          <p:cNvPr id="45" name="object 45"/>
          <p:cNvSpPr txBox="1">
            <a:spLocks noGrp="1"/>
          </p:cNvSpPr>
          <p:nvPr>
            <p:ph type="sldNum" sz="quarter" idx="7"/>
          </p:nvPr>
        </p:nvSpPr>
        <p:spPr>
          <a:xfrm>
            <a:off x="11734800" y="6477000"/>
            <a:ext cx="359085" cy="189796"/>
          </a:xfrm>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rgbClr val="898989"/>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12</a:t>
            </a:fld>
            <a:endParaRPr kumimoji="0" sz="1200" b="0" i="0" u="none" strike="noStrike" kern="0" cap="none" spc="-50" normalizeH="0" baseline="0" noProof="0" dirty="0">
              <a:ln>
                <a:noFill/>
              </a:ln>
              <a:solidFill>
                <a:srgbClr val="898989"/>
              </a:solidFill>
              <a:effectLst/>
              <a:uLnTx/>
              <a:uFillTx/>
              <a:latin typeface="Calibri"/>
              <a:cs typeface="Calibri"/>
            </a:endParaRPr>
          </a:p>
        </p:txBody>
      </p:sp>
      <p:sp>
        <p:nvSpPr>
          <p:cNvPr id="48" name="object 5">
            <a:extLst>
              <a:ext uri="{FF2B5EF4-FFF2-40B4-BE49-F238E27FC236}">
                <a16:creationId xmlns:a16="http://schemas.microsoft.com/office/drawing/2014/main" id="{83A2965F-760C-07A4-2DD4-82D4A961BB1C}"/>
              </a:ext>
            </a:extLst>
          </p:cNvPr>
          <p:cNvSpPr/>
          <p:nvPr/>
        </p:nvSpPr>
        <p:spPr>
          <a:xfrm>
            <a:off x="222404" y="1371600"/>
            <a:ext cx="11512396" cy="500120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aphicFrame>
        <p:nvGraphicFramePr>
          <p:cNvPr id="16" name="Table 15">
            <a:extLst>
              <a:ext uri="{FF2B5EF4-FFF2-40B4-BE49-F238E27FC236}">
                <a16:creationId xmlns:a16="http://schemas.microsoft.com/office/drawing/2014/main" id="{B6427BE0-6A7D-813C-EE7B-9E8A25EC6483}"/>
              </a:ext>
            </a:extLst>
          </p:cNvPr>
          <p:cNvGraphicFramePr>
            <a:graphicFrameLocks noGrp="1"/>
          </p:cNvGraphicFramePr>
          <p:nvPr>
            <p:extLst>
              <p:ext uri="{D42A27DB-BD31-4B8C-83A1-F6EECF244321}">
                <p14:modId xmlns:p14="http://schemas.microsoft.com/office/powerpoint/2010/main" val="2668843806"/>
              </p:ext>
            </p:extLst>
          </p:nvPr>
        </p:nvGraphicFramePr>
        <p:xfrm>
          <a:off x="264848" y="1428330"/>
          <a:ext cx="11393751" cy="4911724"/>
        </p:xfrm>
        <a:graphic>
          <a:graphicData uri="http://schemas.openxmlformats.org/drawingml/2006/table">
            <a:tbl>
              <a:tblPr firstRow="1" bandRow="1">
                <a:tableStyleId>{5C22544A-7EE6-4342-B048-85BDC9FD1C3A}</a:tableStyleId>
              </a:tblPr>
              <a:tblGrid>
                <a:gridCol w="1487752">
                  <a:extLst>
                    <a:ext uri="{9D8B030D-6E8A-4147-A177-3AD203B41FA5}">
                      <a16:colId xmlns:a16="http://schemas.microsoft.com/office/drawing/2014/main" val="3994977787"/>
                    </a:ext>
                  </a:extLst>
                </a:gridCol>
                <a:gridCol w="1600200">
                  <a:extLst>
                    <a:ext uri="{9D8B030D-6E8A-4147-A177-3AD203B41FA5}">
                      <a16:colId xmlns:a16="http://schemas.microsoft.com/office/drawing/2014/main" val="604086340"/>
                    </a:ext>
                  </a:extLst>
                </a:gridCol>
                <a:gridCol w="8305799">
                  <a:extLst>
                    <a:ext uri="{9D8B030D-6E8A-4147-A177-3AD203B41FA5}">
                      <a16:colId xmlns:a16="http://schemas.microsoft.com/office/drawing/2014/main" val="4140248659"/>
                    </a:ext>
                  </a:extLst>
                </a:gridCol>
              </a:tblGrid>
              <a:tr h="961231">
                <a:tc>
                  <a:txBody>
                    <a:bodyPr/>
                    <a:lstStyle/>
                    <a:p>
                      <a:pPr algn="ctr"/>
                      <a:r>
                        <a:rPr lang="en-US" b="1" dirty="0">
                          <a:solidFill>
                            <a:schemeClr val="bg1"/>
                          </a:solidFill>
                        </a:rPr>
                        <a:t>Mean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en-US" b="1" dirty="0">
                          <a:solidFill>
                            <a:schemeClr val="tx1"/>
                          </a:solidFill>
                        </a:rPr>
                        <a:t>650.53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600" b="0" i="0" u="none" strike="noStrike" dirty="0">
                          <a:solidFill>
                            <a:schemeClr val="tx1"/>
                          </a:solidFill>
                          <a:effectLst/>
                          <a:latin typeface="+mn-lt"/>
                          <a:ea typeface="+mn-ea"/>
                          <a:cs typeface="+mn-cs"/>
                        </a:rPr>
                        <a:t>The mean credit score of 650.53 provides insight into the typical creditworthiness level among customers who churn, assessing their creditworthiness relative to non-churning customers and identifying potential risk factors associated with lower scores.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3883627908"/>
                  </a:ext>
                </a:extLst>
              </a:tr>
              <a:tr h="1051346">
                <a:tc>
                  <a:txBody>
                    <a:bodyPr/>
                    <a:lstStyle/>
                    <a:p>
                      <a:pPr algn="ctr"/>
                      <a:r>
                        <a:rPr lang="en-US" b="1" dirty="0">
                          <a:solidFill>
                            <a:schemeClr val="bg1"/>
                          </a:solidFill>
                        </a:rPr>
                        <a:t>Mode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en-US" b="1" dirty="0">
                          <a:solidFill>
                            <a:schemeClr val="tx1"/>
                          </a:solidFill>
                        </a:rPr>
                        <a:t>850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algn="l"/>
                      <a:r>
                        <a:rPr lang="en-US" sz="1600" b="0" i="0" u="none" strike="noStrike" dirty="0">
                          <a:solidFill>
                            <a:schemeClr val="dk1"/>
                          </a:solidFill>
                          <a:effectLst/>
                          <a:latin typeface="+mn-lt"/>
                          <a:ea typeface="+mn-ea"/>
                          <a:cs typeface="+mn-cs"/>
                        </a:rPr>
                        <a:t>The mode of 850 reveals the most common credit score among churning customers, indicating a significant proportion possess the maximum possible credit score. This suggests that many churning customers exhibit excellent creditworthiness, prompting inquiry into the factors influencing churn despite high scores.</a:t>
                      </a:r>
                      <a:endParaRPr lang="en-US" sz="1600"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584501953"/>
                  </a:ext>
                </a:extLst>
              </a:tr>
              <a:tr h="961231">
                <a:tc>
                  <a:txBody>
                    <a:bodyPr/>
                    <a:lstStyle/>
                    <a:p>
                      <a:pPr algn="ctr"/>
                      <a:r>
                        <a:rPr lang="en-US" b="1" dirty="0">
                          <a:solidFill>
                            <a:schemeClr val="bg1"/>
                          </a:solidFill>
                        </a:rPr>
                        <a:t>Variance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en-US" b="1" dirty="0">
                          <a:solidFill>
                            <a:schemeClr val="tx1"/>
                          </a:solidFill>
                        </a:rPr>
                        <a:t>9341.86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algn="l"/>
                      <a:r>
                        <a:rPr lang="en-US" sz="1600" b="0" i="0" u="none" strike="noStrike" dirty="0">
                          <a:solidFill>
                            <a:schemeClr val="dk1"/>
                          </a:solidFill>
                          <a:effectLst/>
                          <a:latin typeface="+mn-lt"/>
                          <a:ea typeface="+mn-ea"/>
                          <a:cs typeface="+mn-cs"/>
                        </a:rPr>
                        <a:t>Variance (credit score variation: 9341.86)  quantifies the spread of credit scores among churning customers, with higher values indicating increased variability and a wider range of creditworthiness.</a:t>
                      </a:r>
                      <a:endParaRPr lang="en-US" sz="1600"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516591011"/>
                  </a:ext>
                </a:extLst>
              </a:tr>
              <a:tr h="961231">
                <a:tc>
                  <a:txBody>
                    <a:bodyPr/>
                    <a:lstStyle/>
                    <a:p>
                      <a:pPr algn="ctr"/>
                      <a:r>
                        <a:rPr lang="en-US" b="1" dirty="0">
                          <a:solidFill>
                            <a:schemeClr val="bg1"/>
                          </a:solidFill>
                        </a:rPr>
                        <a:t>Skewness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en-US" b="1" dirty="0">
                          <a:solidFill>
                            <a:schemeClr val="tx1"/>
                          </a:solidFill>
                        </a:rPr>
                        <a:t>-0.071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rowSpan="2">
                  <a:txBody>
                    <a:bodyPr/>
                    <a:lstStyle/>
                    <a:p>
                      <a:pPr algn="l"/>
                      <a:r>
                        <a:rPr lang="en-US" sz="1600" b="0" i="0" u="none" strike="noStrike" dirty="0">
                          <a:solidFill>
                            <a:schemeClr val="dk1"/>
                          </a:solidFill>
                          <a:effectLst/>
                          <a:latin typeface="+mn-lt"/>
                          <a:ea typeface="+mn-ea"/>
                          <a:cs typeface="+mn-cs"/>
                        </a:rPr>
                        <a:t>Skewness (-0.071) and Kurtosis (-0.426) describe the shape and tail behavior of the credit score distribution among churning customers, indicating a slight left-skew and a light-tailed distribution, respectively.</a:t>
                      </a:r>
                      <a:endParaRPr lang="en-US" sz="1600"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2238056302"/>
                  </a:ext>
                </a:extLst>
              </a:tr>
              <a:tr h="961231">
                <a:tc>
                  <a:txBody>
                    <a:bodyPr/>
                    <a:lstStyle/>
                    <a:p>
                      <a:pPr algn="ctr"/>
                      <a:r>
                        <a:rPr lang="en-US" b="1" dirty="0">
                          <a:solidFill>
                            <a:schemeClr val="bg1"/>
                          </a:solidFill>
                        </a:rPr>
                        <a:t>Kurtosis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en-US" b="1" dirty="0">
                          <a:solidFill>
                            <a:schemeClr val="tx1"/>
                          </a:solidFill>
                        </a:rPr>
                        <a:t>-0.426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vMerge="1">
                  <a:txBody>
                    <a:bodyPr/>
                    <a:lstStyle/>
                    <a:p>
                      <a:pPr algn="l"/>
                      <a:endParaRPr lang="en-US"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828066944"/>
                  </a:ext>
                </a:extLst>
              </a:tr>
            </a:tbl>
          </a:graphicData>
        </a:graphic>
      </p:graphicFrame>
    </p:spTree>
    <p:extLst>
      <p:ext uri="{BB962C8B-B14F-4D97-AF65-F5344CB8AC3E}">
        <p14:creationId xmlns:p14="http://schemas.microsoft.com/office/powerpoint/2010/main" val="1916839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Descriptive Statistics – Age</a:t>
            </a:r>
            <a:endParaRPr spc="-10" dirty="0"/>
          </a:p>
        </p:txBody>
      </p:sp>
      <p:sp>
        <p:nvSpPr>
          <p:cNvPr id="45" name="object 45"/>
          <p:cNvSpPr txBox="1">
            <a:spLocks noGrp="1"/>
          </p:cNvSpPr>
          <p:nvPr>
            <p:ph type="sldNum" sz="quarter" idx="7"/>
          </p:nvPr>
        </p:nvSpPr>
        <p:spPr>
          <a:xfrm>
            <a:off x="11734800" y="6477000"/>
            <a:ext cx="359085" cy="189796"/>
          </a:xfrm>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rgbClr val="898989"/>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13</a:t>
            </a:fld>
            <a:endParaRPr kumimoji="0" sz="1200" b="0" i="0" u="none" strike="noStrike" kern="0" cap="none" spc="-50" normalizeH="0" baseline="0" noProof="0" dirty="0">
              <a:ln>
                <a:noFill/>
              </a:ln>
              <a:solidFill>
                <a:srgbClr val="898989"/>
              </a:solidFill>
              <a:effectLst/>
              <a:uLnTx/>
              <a:uFillTx/>
              <a:latin typeface="Calibri"/>
              <a:cs typeface="Calibri"/>
            </a:endParaRPr>
          </a:p>
        </p:txBody>
      </p:sp>
      <p:sp>
        <p:nvSpPr>
          <p:cNvPr id="48" name="object 5">
            <a:extLst>
              <a:ext uri="{FF2B5EF4-FFF2-40B4-BE49-F238E27FC236}">
                <a16:creationId xmlns:a16="http://schemas.microsoft.com/office/drawing/2014/main" id="{83A2965F-760C-07A4-2DD4-82D4A961BB1C}"/>
              </a:ext>
            </a:extLst>
          </p:cNvPr>
          <p:cNvSpPr/>
          <p:nvPr/>
        </p:nvSpPr>
        <p:spPr>
          <a:xfrm>
            <a:off x="222404" y="1371600"/>
            <a:ext cx="11512396" cy="500120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aphicFrame>
        <p:nvGraphicFramePr>
          <p:cNvPr id="16" name="Table 15">
            <a:extLst>
              <a:ext uri="{FF2B5EF4-FFF2-40B4-BE49-F238E27FC236}">
                <a16:creationId xmlns:a16="http://schemas.microsoft.com/office/drawing/2014/main" id="{B6427BE0-6A7D-813C-EE7B-9E8A25EC6483}"/>
              </a:ext>
            </a:extLst>
          </p:cNvPr>
          <p:cNvGraphicFramePr>
            <a:graphicFrameLocks noGrp="1"/>
          </p:cNvGraphicFramePr>
          <p:nvPr>
            <p:extLst>
              <p:ext uri="{D42A27DB-BD31-4B8C-83A1-F6EECF244321}">
                <p14:modId xmlns:p14="http://schemas.microsoft.com/office/powerpoint/2010/main" val="3778907392"/>
              </p:ext>
            </p:extLst>
          </p:nvPr>
        </p:nvGraphicFramePr>
        <p:xfrm>
          <a:off x="264848" y="1428330"/>
          <a:ext cx="11393751" cy="4896270"/>
        </p:xfrm>
        <a:graphic>
          <a:graphicData uri="http://schemas.openxmlformats.org/drawingml/2006/table">
            <a:tbl>
              <a:tblPr firstRow="1" bandRow="1">
                <a:tableStyleId>{5C22544A-7EE6-4342-B048-85BDC9FD1C3A}</a:tableStyleId>
              </a:tblPr>
              <a:tblGrid>
                <a:gridCol w="1487752">
                  <a:extLst>
                    <a:ext uri="{9D8B030D-6E8A-4147-A177-3AD203B41FA5}">
                      <a16:colId xmlns:a16="http://schemas.microsoft.com/office/drawing/2014/main" val="3994977787"/>
                    </a:ext>
                  </a:extLst>
                </a:gridCol>
                <a:gridCol w="1600200">
                  <a:extLst>
                    <a:ext uri="{9D8B030D-6E8A-4147-A177-3AD203B41FA5}">
                      <a16:colId xmlns:a16="http://schemas.microsoft.com/office/drawing/2014/main" val="604086340"/>
                    </a:ext>
                  </a:extLst>
                </a:gridCol>
                <a:gridCol w="8305799">
                  <a:extLst>
                    <a:ext uri="{9D8B030D-6E8A-4147-A177-3AD203B41FA5}">
                      <a16:colId xmlns:a16="http://schemas.microsoft.com/office/drawing/2014/main" val="4140248659"/>
                    </a:ext>
                  </a:extLst>
                </a:gridCol>
              </a:tblGrid>
              <a:tr h="961231">
                <a:tc>
                  <a:txBody>
                    <a:bodyPr/>
                    <a:lstStyle/>
                    <a:p>
                      <a:pPr algn="ctr"/>
                      <a:r>
                        <a:rPr lang="en-US" b="1" dirty="0">
                          <a:solidFill>
                            <a:schemeClr val="bg1"/>
                          </a:solidFill>
                        </a:rPr>
                        <a:t>Mean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en-US" b="1" dirty="0">
                          <a:solidFill>
                            <a:schemeClr val="tx1"/>
                          </a:solidFill>
                        </a:rPr>
                        <a:t>38.92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600" b="0" i="0" u="none" strike="noStrike" dirty="0">
                          <a:solidFill>
                            <a:schemeClr val="tx1"/>
                          </a:solidFill>
                          <a:effectLst/>
                          <a:latin typeface="+mn-lt"/>
                          <a:ea typeface="+mn-ea"/>
                          <a:cs typeface="+mn-cs"/>
                        </a:rPr>
                        <a:t>The mean age of 38.92 signifies the typical age among churned customers, suggesting that, on average, they tend to be around this age.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3883627908"/>
                  </a:ext>
                </a:extLst>
              </a:tr>
              <a:tr h="1051346">
                <a:tc>
                  <a:txBody>
                    <a:bodyPr/>
                    <a:lstStyle/>
                    <a:p>
                      <a:pPr algn="ctr"/>
                      <a:r>
                        <a:rPr lang="en-US" b="1" dirty="0">
                          <a:solidFill>
                            <a:schemeClr val="bg1"/>
                          </a:solidFill>
                        </a:rPr>
                        <a:t>Mode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en-US" b="1" dirty="0">
                          <a:solidFill>
                            <a:schemeClr val="tx1"/>
                          </a:solidFill>
                        </a:rPr>
                        <a:t>37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600" b="0" i="0" u="none" strike="noStrike" dirty="0">
                          <a:solidFill>
                            <a:schemeClr val="dk1"/>
                          </a:solidFill>
                          <a:effectLst/>
                          <a:latin typeface="+mn-lt"/>
                          <a:ea typeface="+mn-ea"/>
                          <a:cs typeface="+mn-cs"/>
                        </a:rPr>
                        <a:t>The mode age of 37 indicates the predominant age among churned customers, implying that a considerable portion belong to this age category.</a:t>
                      </a:r>
                      <a:endParaRPr lang="en-US" sz="1600"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584501953"/>
                  </a:ext>
                </a:extLst>
              </a:tr>
              <a:tr h="961231">
                <a:tc>
                  <a:txBody>
                    <a:bodyPr/>
                    <a:lstStyle/>
                    <a:p>
                      <a:pPr algn="ctr"/>
                      <a:r>
                        <a:rPr lang="en-US" b="1" dirty="0">
                          <a:solidFill>
                            <a:schemeClr val="bg1"/>
                          </a:solidFill>
                        </a:rPr>
                        <a:t>Variance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en-US" b="1" dirty="0">
                          <a:solidFill>
                            <a:schemeClr val="tx1"/>
                          </a:solidFill>
                        </a:rPr>
                        <a:t>109.99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600" b="0" i="0" u="none" strike="noStrike" dirty="0">
                          <a:solidFill>
                            <a:schemeClr val="dk1"/>
                          </a:solidFill>
                          <a:effectLst/>
                          <a:latin typeface="+mn-lt"/>
                          <a:ea typeface="+mn-ea"/>
                          <a:cs typeface="+mn-cs"/>
                        </a:rPr>
                        <a:t>The variance of 109.99 measures the spread of ages among churned customers, with a higher value indicating increased variability and a wider range of ages.</a:t>
                      </a:r>
                      <a:endParaRPr lang="en-US" sz="1600"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516591011"/>
                  </a:ext>
                </a:extLst>
              </a:tr>
              <a:tr h="961231">
                <a:tc>
                  <a:txBody>
                    <a:bodyPr/>
                    <a:lstStyle/>
                    <a:p>
                      <a:pPr algn="ctr"/>
                      <a:r>
                        <a:rPr lang="en-US" b="1" dirty="0">
                          <a:solidFill>
                            <a:schemeClr val="bg1"/>
                          </a:solidFill>
                        </a:rPr>
                        <a:t>Skewness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en-US" b="1" dirty="0">
                          <a:solidFill>
                            <a:schemeClr val="tx1"/>
                          </a:solidFill>
                        </a:rPr>
                        <a:t>1.011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rowSpan="2">
                  <a:txBody>
                    <a:bodyPr/>
                    <a:lstStyle/>
                    <a:p>
                      <a:pPr algn="l"/>
                      <a:r>
                        <a:rPr lang="en-US" sz="1600" b="0" i="0" u="none" strike="noStrike" dirty="0">
                          <a:solidFill>
                            <a:schemeClr val="dk1"/>
                          </a:solidFill>
                          <a:effectLst/>
                          <a:latin typeface="+mn-lt"/>
                          <a:ea typeface="+mn-ea"/>
                          <a:cs typeface="+mn-cs"/>
                        </a:rPr>
                        <a:t>A positive skewness of 1.011 reveals a right-skewed age distribution among churned customers, indicating that more customers have ages higher than the mean, skewing towards older ages. A positive kurtosis of 1.395 suggests a leptokurtic age distribution, with heavy tails and a higher likelihood of extreme age values, potentially reflecting distinct age segments within the churned population.</a:t>
                      </a:r>
                      <a:endParaRPr lang="en-US" sz="1600"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2238056302"/>
                  </a:ext>
                </a:extLst>
              </a:tr>
              <a:tr h="961231">
                <a:tc>
                  <a:txBody>
                    <a:bodyPr/>
                    <a:lstStyle/>
                    <a:p>
                      <a:pPr algn="ctr"/>
                      <a:r>
                        <a:rPr lang="en-US" b="1" dirty="0">
                          <a:solidFill>
                            <a:schemeClr val="bg1"/>
                          </a:solidFill>
                        </a:rPr>
                        <a:t>Kurtosis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en-US" b="1" dirty="0">
                          <a:solidFill>
                            <a:schemeClr val="tx1"/>
                          </a:solidFill>
                        </a:rPr>
                        <a:t>1.395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vMerge="1">
                  <a:txBody>
                    <a:bodyPr/>
                    <a:lstStyle/>
                    <a:p>
                      <a:pPr algn="l"/>
                      <a:endParaRPr lang="en-US"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828066944"/>
                  </a:ext>
                </a:extLst>
              </a:tr>
            </a:tbl>
          </a:graphicData>
        </a:graphic>
      </p:graphicFrame>
    </p:spTree>
    <p:extLst>
      <p:ext uri="{BB962C8B-B14F-4D97-AF65-F5344CB8AC3E}">
        <p14:creationId xmlns:p14="http://schemas.microsoft.com/office/powerpoint/2010/main" val="4207785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Descriptive Statistics – Balance</a:t>
            </a:r>
            <a:endParaRPr spc="-10" dirty="0"/>
          </a:p>
        </p:txBody>
      </p:sp>
      <p:sp>
        <p:nvSpPr>
          <p:cNvPr id="45" name="object 45"/>
          <p:cNvSpPr txBox="1">
            <a:spLocks noGrp="1"/>
          </p:cNvSpPr>
          <p:nvPr>
            <p:ph type="sldNum" sz="quarter" idx="7"/>
          </p:nvPr>
        </p:nvSpPr>
        <p:spPr>
          <a:xfrm>
            <a:off x="11811000" y="6477000"/>
            <a:ext cx="282885" cy="189796"/>
          </a:xfrm>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rgbClr val="898989"/>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14</a:t>
            </a:fld>
            <a:endParaRPr kumimoji="0" sz="1200" b="0" i="0" u="none" strike="noStrike" kern="0" cap="none" spc="-50" normalizeH="0" baseline="0" noProof="0" dirty="0">
              <a:ln>
                <a:noFill/>
              </a:ln>
              <a:solidFill>
                <a:srgbClr val="898989"/>
              </a:solidFill>
              <a:effectLst/>
              <a:uLnTx/>
              <a:uFillTx/>
              <a:latin typeface="Calibri"/>
              <a:cs typeface="Calibri"/>
            </a:endParaRPr>
          </a:p>
        </p:txBody>
      </p:sp>
      <p:sp>
        <p:nvSpPr>
          <p:cNvPr id="48" name="object 5">
            <a:extLst>
              <a:ext uri="{FF2B5EF4-FFF2-40B4-BE49-F238E27FC236}">
                <a16:creationId xmlns:a16="http://schemas.microsoft.com/office/drawing/2014/main" id="{83A2965F-760C-07A4-2DD4-82D4A961BB1C}"/>
              </a:ext>
            </a:extLst>
          </p:cNvPr>
          <p:cNvSpPr/>
          <p:nvPr/>
        </p:nvSpPr>
        <p:spPr>
          <a:xfrm>
            <a:off x="222404" y="1371600"/>
            <a:ext cx="11512396" cy="500120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aphicFrame>
        <p:nvGraphicFramePr>
          <p:cNvPr id="16" name="Table 15">
            <a:extLst>
              <a:ext uri="{FF2B5EF4-FFF2-40B4-BE49-F238E27FC236}">
                <a16:creationId xmlns:a16="http://schemas.microsoft.com/office/drawing/2014/main" id="{B6427BE0-6A7D-813C-EE7B-9E8A25EC6483}"/>
              </a:ext>
            </a:extLst>
          </p:cNvPr>
          <p:cNvGraphicFramePr>
            <a:graphicFrameLocks noGrp="1"/>
          </p:cNvGraphicFramePr>
          <p:nvPr>
            <p:extLst>
              <p:ext uri="{D42A27DB-BD31-4B8C-83A1-F6EECF244321}">
                <p14:modId xmlns:p14="http://schemas.microsoft.com/office/powerpoint/2010/main" val="4105053410"/>
              </p:ext>
            </p:extLst>
          </p:nvPr>
        </p:nvGraphicFramePr>
        <p:xfrm>
          <a:off x="264848" y="1428330"/>
          <a:ext cx="11393751" cy="4896270"/>
        </p:xfrm>
        <a:graphic>
          <a:graphicData uri="http://schemas.openxmlformats.org/drawingml/2006/table">
            <a:tbl>
              <a:tblPr firstRow="1" bandRow="1">
                <a:tableStyleId>{5C22544A-7EE6-4342-B048-85BDC9FD1C3A}</a:tableStyleId>
              </a:tblPr>
              <a:tblGrid>
                <a:gridCol w="1487752">
                  <a:extLst>
                    <a:ext uri="{9D8B030D-6E8A-4147-A177-3AD203B41FA5}">
                      <a16:colId xmlns:a16="http://schemas.microsoft.com/office/drawing/2014/main" val="3994977787"/>
                    </a:ext>
                  </a:extLst>
                </a:gridCol>
                <a:gridCol w="1905000">
                  <a:extLst>
                    <a:ext uri="{9D8B030D-6E8A-4147-A177-3AD203B41FA5}">
                      <a16:colId xmlns:a16="http://schemas.microsoft.com/office/drawing/2014/main" val="604086340"/>
                    </a:ext>
                  </a:extLst>
                </a:gridCol>
                <a:gridCol w="8000999">
                  <a:extLst>
                    <a:ext uri="{9D8B030D-6E8A-4147-A177-3AD203B41FA5}">
                      <a16:colId xmlns:a16="http://schemas.microsoft.com/office/drawing/2014/main" val="4140248659"/>
                    </a:ext>
                  </a:extLst>
                </a:gridCol>
              </a:tblGrid>
              <a:tr h="961231">
                <a:tc>
                  <a:txBody>
                    <a:bodyPr/>
                    <a:lstStyle/>
                    <a:p>
                      <a:pPr algn="ctr"/>
                      <a:r>
                        <a:rPr lang="en-US" b="1" dirty="0">
                          <a:solidFill>
                            <a:schemeClr val="bg1"/>
                          </a:solidFill>
                        </a:rPr>
                        <a:t>Mean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en-US" b="1" dirty="0">
                          <a:solidFill>
                            <a:schemeClr val="tx1"/>
                          </a:solidFill>
                        </a:rPr>
                        <a:t>76,485.89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600" b="0" i="0" u="none" strike="noStrike" dirty="0">
                          <a:solidFill>
                            <a:schemeClr val="tx1"/>
                          </a:solidFill>
                          <a:effectLst/>
                          <a:latin typeface="+mn-lt"/>
                          <a:ea typeface="+mn-ea"/>
                          <a:cs typeface="+mn-cs"/>
                        </a:rPr>
                        <a:t>The mean balance of $76,485.89 signifies the typical account balance among churned customers, indicating that, on average, they tend to have balances around this amount.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3883627908"/>
                  </a:ext>
                </a:extLst>
              </a:tr>
              <a:tr h="1051346">
                <a:tc>
                  <a:txBody>
                    <a:bodyPr/>
                    <a:lstStyle/>
                    <a:p>
                      <a:pPr algn="ctr"/>
                      <a:r>
                        <a:rPr lang="en-US" b="1" dirty="0">
                          <a:solidFill>
                            <a:schemeClr val="bg1"/>
                          </a:solidFill>
                        </a:rPr>
                        <a:t>Mode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1" dirty="0">
                          <a:solidFill>
                            <a:schemeClr val="tx1"/>
                          </a:solidFill>
                        </a:rPr>
                        <a:t>0.00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600" b="0" i="0" u="none" strike="noStrike" dirty="0">
                          <a:solidFill>
                            <a:schemeClr val="dk1"/>
                          </a:solidFill>
                          <a:effectLst/>
                          <a:latin typeface="+mn-lt"/>
                          <a:ea typeface="+mn-ea"/>
                          <a:cs typeface="+mn-cs"/>
                        </a:rPr>
                        <a:t>The mode balance of $0.00 indicates the predominant balance among churned customers, suggesting that a significant portion have zero account balance.</a:t>
                      </a:r>
                      <a:endParaRPr lang="en-US" sz="1600"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584501953"/>
                  </a:ext>
                </a:extLst>
              </a:tr>
              <a:tr h="961231">
                <a:tc>
                  <a:txBody>
                    <a:bodyPr/>
                    <a:lstStyle/>
                    <a:p>
                      <a:pPr algn="ctr"/>
                      <a:r>
                        <a:rPr lang="en-US" b="1" dirty="0">
                          <a:solidFill>
                            <a:schemeClr val="bg1"/>
                          </a:solidFill>
                        </a:rPr>
                        <a:t>Variance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1" dirty="0">
                          <a:solidFill>
                            <a:schemeClr val="tx1"/>
                          </a:solidFill>
                        </a:rPr>
                        <a:t>3,893,436,000.00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600" b="0" i="0" u="none" strike="noStrike" dirty="0">
                          <a:solidFill>
                            <a:schemeClr val="dk1"/>
                          </a:solidFill>
                          <a:effectLst/>
                          <a:latin typeface="+mn-lt"/>
                          <a:ea typeface="+mn-ea"/>
                          <a:cs typeface="+mn-cs"/>
                        </a:rPr>
                        <a:t>The variance of $3,893,436,000.00 measures the dispersion of account balances among churned customers, with higher values indicating increased variability and a wider range of balances.</a:t>
                      </a:r>
                      <a:endParaRPr lang="en-US" sz="1600"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516591011"/>
                  </a:ext>
                </a:extLst>
              </a:tr>
              <a:tr h="961231">
                <a:tc>
                  <a:txBody>
                    <a:bodyPr/>
                    <a:lstStyle/>
                    <a:p>
                      <a:pPr algn="ctr"/>
                      <a:r>
                        <a:rPr lang="en-US" b="1" dirty="0">
                          <a:solidFill>
                            <a:schemeClr val="bg1"/>
                          </a:solidFill>
                        </a:rPr>
                        <a:t>Skewness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1" dirty="0">
                          <a:solidFill>
                            <a:schemeClr val="tx1"/>
                          </a:solidFill>
                        </a:rPr>
                        <a:t>-0.141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rowSpan="2">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600" b="0" i="0" u="none" strike="noStrike" dirty="0">
                          <a:solidFill>
                            <a:schemeClr val="dk1"/>
                          </a:solidFill>
                          <a:effectLst/>
                          <a:latin typeface="+mn-lt"/>
                          <a:ea typeface="+mn-ea"/>
                          <a:cs typeface="+mn-cs"/>
                        </a:rPr>
                        <a:t>A negative skewness of -0.141 indicates a slightly left-skewed distribution of balances among churned customers, suggesting that more customers have balances lower than the mean, skewing towards lower balances. Additionally, a negative kurtosis of -1.489 suggests a platykurtic distribution of balances, indicating lighter tails and a lower likelihood of extreme balance values, potentially reflecting a more concentrated distribution within the churned population.</a:t>
                      </a:r>
                      <a:endParaRPr lang="en-US" sz="1600"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2238056302"/>
                  </a:ext>
                </a:extLst>
              </a:tr>
              <a:tr h="961231">
                <a:tc>
                  <a:txBody>
                    <a:bodyPr/>
                    <a:lstStyle/>
                    <a:p>
                      <a:pPr algn="ctr"/>
                      <a:r>
                        <a:rPr lang="en-US" b="1" dirty="0">
                          <a:solidFill>
                            <a:schemeClr val="bg1"/>
                          </a:solidFill>
                        </a:rPr>
                        <a:t>Kurtosis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1" dirty="0">
                          <a:solidFill>
                            <a:schemeClr val="tx1"/>
                          </a:solidFill>
                        </a:rPr>
                        <a:t>-1.489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vMerge="1">
                  <a:txBody>
                    <a:bodyPr/>
                    <a:lstStyle/>
                    <a:p>
                      <a:pPr algn="l"/>
                      <a:endParaRPr lang="en-US"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828066944"/>
                  </a:ext>
                </a:extLst>
              </a:tr>
            </a:tbl>
          </a:graphicData>
        </a:graphic>
      </p:graphicFrame>
    </p:spTree>
    <p:extLst>
      <p:ext uri="{BB962C8B-B14F-4D97-AF65-F5344CB8AC3E}">
        <p14:creationId xmlns:p14="http://schemas.microsoft.com/office/powerpoint/2010/main" val="188564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Descriptive Statistics – Number of Products</a:t>
            </a:r>
            <a:endParaRPr spc="-10" dirty="0"/>
          </a:p>
        </p:txBody>
      </p:sp>
      <p:sp>
        <p:nvSpPr>
          <p:cNvPr id="45" name="object 45"/>
          <p:cNvSpPr txBox="1">
            <a:spLocks noGrp="1"/>
          </p:cNvSpPr>
          <p:nvPr>
            <p:ph type="sldNum" sz="quarter" idx="7"/>
          </p:nvPr>
        </p:nvSpPr>
        <p:spPr>
          <a:xfrm>
            <a:off x="11734800" y="6477000"/>
            <a:ext cx="359085" cy="189796"/>
          </a:xfrm>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rgbClr val="898989"/>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15</a:t>
            </a:fld>
            <a:endParaRPr kumimoji="0" sz="1200" b="0" i="0" u="none" strike="noStrike" kern="0" cap="none" spc="-50" normalizeH="0" baseline="0" noProof="0" dirty="0">
              <a:ln>
                <a:noFill/>
              </a:ln>
              <a:solidFill>
                <a:srgbClr val="898989"/>
              </a:solidFill>
              <a:effectLst/>
              <a:uLnTx/>
              <a:uFillTx/>
              <a:latin typeface="Calibri"/>
              <a:cs typeface="Calibri"/>
            </a:endParaRPr>
          </a:p>
        </p:txBody>
      </p:sp>
      <p:sp>
        <p:nvSpPr>
          <p:cNvPr id="48" name="object 5">
            <a:extLst>
              <a:ext uri="{FF2B5EF4-FFF2-40B4-BE49-F238E27FC236}">
                <a16:creationId xmlns:a16="http://schemas.microsoft.com/office/drawing/2014/main" id="{83A2965F-760C-07A4-2DD4-82D4A961BB1C}"/>
              </a:ext>
            </a:extLst>
          </p:cNvPr>
          <p:cNvSpPr/>
          <p:nvPr/>
        </p:nvSpPr>
        <p:spPr>
          <a:xfrm>
            <a:off x="222404" y="1371600"/>
            <a:ext cx="11512396" cy="500120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aphicFrame>
        <p:nvGraphicFramePr>
          <p:cNvPr id="16" name="Table 15">
            <a:extLst>
              <a:ext uri="{FF2B5EF4-FFF2-40B4-BE49-F238E27FC236}">
                <a16:creationId xmlns:a16="http://schemas.microsoft.com/office/drawing/2014/main" id="{B6427BE0-6A7D-813C-EE7B-9E8A25EC6483}"/>
              </a:ext>
            </a:extLst>
          </p:cNvPr>
          <p:cNvGraphicFramePr>
            <a:graphicFrameLocks noGrp="1"/>
          </p:cNvGraphicFramePr>
          <p:nvPr>
            <p:extLst>
              <p:ext uri="{D42A27DB-BD31-4B8C-83A1-F6EECF244321}">
                <p14:modId xmlns:p14="http://schemas.microsoft.com/office/powerpoint/2010/main" val="2029460713"/>
              </p:ext>
            </p:extLst>
          </p:nvPr>
        </p:nvGraphicFramePr>
        <p:xfrm>
          <a:off x="264848" y="1428330"/>
          <a:ext cx="11393751" cy="4896270"/>
        </p:xfrm>
        <a:graphic>
          <a:graphicData uri="http://schemas.openxmlformats.org/drawingml/2006/table">
            <a:tbl>
              <a:tblPr firstRow="1" bandRow="1">
                <a:tableStyleId>{5C22544A-7EE6-4342-B048-85BDC9FD1C3A}</a:tableStyleId>
              </a:tblPr>
              <a:tblGrid>
                <a:gridCol w="1487752">
                  <a:extLst>
                    <a:ext uri="{9D8B030D-6E8A-4147-A177-3AD203B41FA5}">
                      <a16:colId xmlns:a16="http://schemas.microsoft.com/office/drawing/2014/main" val="3994977787"/>
                    </a:ext>
                  </a:extLst>
                </a:gridCol>
                <a:gridCol w="1600200">
                  <a:extLst>
                    <a:ext uri="{9D8B030D-6E8A-4147-A177-3AD203B41FA5}">
                      <a16:colId xmlns:a16="http://schemas.microsoft.com/office/drawing/2014/main" val="604086340"/>
                    </a:ext>
                  </a:extLst>
                </a:gridCol>
                <a:gridCol w="8305799">
                  <a:extLst>
                    <a:ext uri="{9D8B030D-6E8A-4147-A177-3AD203B41FA5}">
                      <a16:colId xmlns:a16="http://schemas.microsoft.com/office/drawing/2014/main" val="4140248659"/>
                    </a:ext>
                  </a:extLst>
                </a:gridCol>
              </a:tblGrid>
              <a:tr h="961231">
                <a:tc>
                  <a:txBody>
                    <a:bodyPr/>
                    <a:lstStyle/>
                    <a:p>
                      <a:pPr algn="ctr"/>
                      <a:r>
                        <a:rPr lang="en-US" b="1" dirty="0">
                          <a:solidFill>
                            <a:schemeClr val="bg1"/>
                          </a:solidFill>
                        </a:rPr>
                        <a:t>Mean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1" dirty="0">
                          <a:solidFill>
                            <a:schemeClr val="tx1"/>
                          </a:solidFill>
                        </a:rPr>
                        <a:t>1.53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600" b="0" i="0" u="none" strike="noStrike" dirty="0">
                          <a:solidFill>
                            <a:schemeClr val="tx1"/>
                          </a:solidFill>
                          <a:effectLst/>
                          <a:latin typeface="+mn-lt"/>
                          <a:ea typeface="+mn-ea"/>
                          <a:cs typeface="+mn-cs"/>
                        </a:rPr>
                        <a:t>The mean of 1.53 signifies the typical number of products used among churned customers, indicating that they tend to use around this amount on average.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3883627908"/>
                  </a:ext>
                </a:extLst>
              </a:tr>
              <a:tr h="1051346">
                <a:tc>
                  <a:txBody>
                    <a:bodyPr/>
                    <a:lstStyle/>
                    <a:p>
                      <a:pPr algn="ctr"/>
                      <a:r>
                        <a:rPr lang="en-US" b="1" dirty="0">
                          <a:solidFill>
                            <a:schemeClr val="bg1"/>
                          </a:solidFill>
                        </a:rPr>
                        <a:t>Mode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1" dirty="0">
                          <a:solidFill>
                            <a:schemeClr val="tx1"/>
                          </a:solidFill>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600" b="0" i="0" u="none" strike="noStrike" dirty="0">
                          <a:solidFill>
                            <a:schemeClr val="dk1"/>
                          </a:solidFill>
                          <a:effectLst/>
                          <a:latin typeface="+mn-lt"/>
                          <a:ea typeface="+mn-ea"/>
                          <a:cs typeface="+mn-cs"/>
                        </a:rPr>
                        <a:t>Mode 1 indicates the predominant number of products used among churned customers, suggesting that a significant portion utilizes only one product.</a:t>
                      </a:r>
                      <a:endParaRPr lang="en-US" sz="1600"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584501953"/>
                  </a:ext>
                </a:extLst>
              </a:tr>
              <a:tr h="961231">
                <a:tc>
                  <a:txBody>
                    <a:bodyPr/>
                    <a:lstStyle/>
                    <a:p>
                      <a:pPr algn="ctr"/>
                      <a:r>
                        <a:rPr lang="en-US" b="1" dirty="0">
                          <a:solidFill>
                            <a:schemeClr val="bg1"/>
                          </a:solidFill>
                        </a:rPr>
                        <a:t>Variance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1" dirty="0">
                          <a:solidFill>
                            <a:schemeClr val="tx1"/>
                          </a:solidFill>
                        </a:rPr>
                        <a:t>0.338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600" b="0" i="0" u="none" strike="noStrike" dirty="0">
                          <a:solidFill>
                            <a:schemeClr val="dk1"/>
                          </a:solidFill>
                          <a:effectLst/>
                          <a:latin typeface="+mn-lt"/>
                          <a:ea typeface="+mn-ea"/>
                          <a:cs typeface="+mn-cs"/>
                        </a:rPr>
                        <a:t>The variance of 0.338 measures the dispersion of product usage among churned customers, with higher values indicating increased variability and a wider range of product usage among them.</a:t>
                      </a:r>
                      <a:endParaRPr lang="en-US" sz="1600"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516591011"/>
                  </a:ext>
                </a:extLst>
              </a:tr>
              <a:tr h="961231">
                <a:tc>
                  <a:txBody>
                    <a:bodyPr/>
                    <a:lstStyle/>
                    <a:p>
                      <a:pPr algn="ctr"/>
                      <a:r>
                        <a:rPr lang="en-US" b="1" dirty="0">
                          <a:solidFill>
                            <a:schemeClr val="bg1"/>
                          </a:solidFill>
                        </a:rPr>
                        <a:t>Skewness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1" dirty="0">
                          <a:solidFill>
                            <a:schemeClr val="tx1"/>
                          </a:solidFill>
                        </a:rPr>
                        <a:t>0.746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rowSpan="2">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600" b="0" i="0" u="none" strike="noStrike" dirty="0">
                          <a:solidFill>
                            <a:schemeClr val="dk1"/>
                          </a:solidFill>
                          <a:effectLst/>
                          <a:latin typeface="+mn-lt"/>
                          <a:ea typeface="+mn-ea"/>
                          <a:cs typeface="+mn-cs"/>
                        </a:rPr>
                        <a:t>A positive skewness of 0.746 indicates a right-skewed distribution of product usage among churned customers, implying that more customers use fewer products than the mean, skewing towards lower product usage. Additionally, a positive kurtosis of 0.583 suggests a mesokurtic distribution of product usage, indicating moderate tails and a relatively balanced distribution within the churned population.</a:t>
                      </a:r>
                      <a:endParaRPr lang="en-US" sz="1600"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2238056302"/>
                  </a:ext>
                </a:extLst>
              </a:tr>
              <a:tr h="961231">
                <a:tc>
                  <a:txBody>
                    <a:bodyPr/>
                    <a:lstStyle/>
                    <a:p>
                      <a:pPr algn="ctr"/>
                      <a:r>
                        <a:rPr lang="en-US" b="1" dirty="0">
                          <a:solidFill>
                            <a:schemeClr val="bg1"/>
                          </a:solidFill>
                        </a:rPr>
                        <a:t>Kurtosis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1" dirty="0">
                          <a:solidFill>
                            <a:schemeClr val="tx1"/>
                          </a:solidFill>
                        </a:rPr>
                        <a:t>0.583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vMerge="1">
                  <a:txBody>
                    <a:bodyPr/>
                    <a:lstStyle/>
                    <a:p>
                      <a:pPr algn="l"/>
                      <a:endParaRPr lang="en-US"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828066944"/>
                  </a:ext>
                </a:extLst>
              </a:tr>
            </a:tbl>
          </a:graphicData>
        </a:graphic>
      </p:graphicFrame>
    </p:spTree>
    <p:extLst>
      <p:ext uri="{BB962C8B-B14F-4D97-AF65-F5344CB8AC3E}">
        <p14:creationId xmlns:p14="http://schemas.microsoft.com/office/powerpoint/2010/main" val="773823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Descriptive Statistics – Active Member</a:t>
            </a:r>
            <a:endParaRPr spc="-10" dirty="0"/>
          </a:p>
        </p:txBody>
      </p:sp>
      <p:sp>
        <p:nvSpPr>
          <p:cNvPr id="45" name="object 45"/>
          <p:cNvSpPr txBox="1">
            <a:spLocks noGrp="1"/>
          </p:cNvSpPr>
          <p:nvPr>
            <p:ph type="sldNum" sz="quarter" idx="7"/>
          </p:nvPr>
        </p:nvSpPr>
        <p:spPr>
          <a:xfrm>
            <a:off x="11734800" y="6477000"/>
            <a:ext cx="359085" cy="189796"/>
          </a:xfrm>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rgbClr val="898989"/>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16</a:t>
            </a:fld>
            <a:endParaRPr kumimoji="0" sz="1200" b="0" i="0" u="none" strike="noStrike" kern="0" cap="none" spc="-50" normalizeH="0" baseline="0" noProof="0" dirty="0">
              <a:ln>
                <a:noFill/>
              </a:ln>
              <a:solidFill>
                <a:srgbClr val="898989"/>
              </a:solidFill>
              <a:effectLst/>
              <a:uLnTx/>
              <a:uFillTx/>
              <a:latin typeface="Calibri"/>
              <a:cs typeface="Calibri"/>
            </a:endParaRPr>
          </a:p>
        </p:txBody>
      </p:sp>
      <p:sp>
        <p:nvSpPr>
          <p:cNvPr id="48" name="object 5">
            <a:extLst>
              <a:ext uri="{FF2B5EF4-FFF2-40B4-BE49-F238E27FC236}">
                <a16:creationId xmlns:a16="http://schemas.microsoft.com/office/drawing/2014/main" id="{83A2965F-760C-07A4-2DD4-82D4A961BB1C}"/>
              </a:ext>
            </a:extLst>
          </p:cNvPr>
          <p:cNvSpPr/>
          <p:nvPr/>
        </p:nvSpPr>
        <p:spPr>
          <a:xfrm>
            <a:off x="222404" y="1371600"/>
            <a:ext cx="11512396" cy="500120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aphicFrame>
        <p:nvGraphicFramePr>
          <p:cNvPr id="16" name="Table 15">
            <a:extLst>
              <a:ext uri="{FF2B5EF4-FFF2-40B4-BE49-F238E27FC236}">
                <a16:creationId xmlns:a16="http://schemas.microsoft.com/office/drawing/2014/main" id="{B6427BE0-6A7D-813C-EE7B-9E8A25EC6483}"/>
              </a:ext>
            </a:extLst>
          </p:cNvPr>
          <p:cNvGraphicFramePr>
            <a:graphicFrameLocks noGrp="1"/>
          </p:cNvGraphicFramePr>
          <p:nvPr>
            <p:extLst>
              <p:ext uri="{D42A27DB-BD31-4B8C-83A1-F6EECF244321}">
                <p14:modId xmlns:p14="http://schemas.microsoft.com/office/powerpoint/2010/main" val="741894060"/>
              </p:ext>
            </p:extLst>
          </p:nvPr>
        </p:nvGraphicFramePr>
        <p:xfrm>
          <a:off x="264848" y="1428330"/>
          <a:ext cx="11393751" cy="4896270"/>
        </p:xfrm>
        <a:graphic>
          <a:graphicData uri="http://schemas.openxmlformats.org/drawingml/2006/table">
            <a:tbl>
              <a:tblPr firstRow="1" bandRow="1">
                <a:tableStyleId>{5C22544A-7EE6-4342-B048-85BDC9FD1C3A}</a:tableStyleId>
              </a:tblPr>
              <a:tblGrid>
                <a:gridCol w="1487752">
                  <a:extLst>
                    <a:ext uri="{9D8B030D-6E8A-4147-A177-3AD203B41FA5}">
                      <a16:colId xmlns:a16="http://schemas.microsoft.com/office/drawing/2014/main" val="3994977787"/>
                    </a:ext>
                  </a:extLst>
                </a:gridCol>
                <a:gridCol w="1600200">
                  <a:extLst>
                    <a:ext uri="{9D8B030D-6E8A-4147-A177-3AD203B41FA5}">
                      <a16:colId xmlns:a16="http://schemas.microsoft.com/office/drawing/2014/main" val="604086340"/>
                    </a:ext>
                  </a:extLst>
                </a:gridCol>
                <a:gridCol w="8305799">
                  <a:extLst>
                    <a:ext uri="{9D8B030D-6E8A-4147-A177-3AD203B41FA5}">
                      <a16:colId xmlns:a16="http://schemas.microsoft.com/office/drawing/2014/main" val="4140248659"/>
                    </a:ext>
                  </a:extLst>
                </a:gridCol>
              </a:tblGrid>
              <a:tr h="961231">
                <a:tc>
                  <a:txBody>
                    <a:bodyPr/>
                    <a:lstStyle/>
                    <a:p>
                      <a:pPr algn="ctr"/>
                      <a:r>
                        <a:rPr lang="en-US" b="1" dirty="0">
                          <a:solidFill>
                            <a:schemeClr val="bg1"/>
                          </a:solidFill>
                        </a:rPr>
                        <a:t>Mean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1" dirty="0">
                          <a:solidFill>
                            <a:schemeClr val="tx1"/>
                          </a:solidFill>
                        </a:rPr>
                        <a:t>0.515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600" b="0" i="0" u="none" strike="noStrike" dirty="0">
                          <a:solidFill>
                            <a:schemeClr val="tx1"/>
                          </a:solidFill>
                          <a:effectLst/>
                          <a:latin typeface="+mn-lt"/>
                          <a:ea typeface="+mn-ea"/>
                          <a:cs typeface="+mn-cs"/>
                        </a:rPr>
                        <a:t>The mean of 0.515 signifies the typical level of active usage among churned customers, suggesting that they tend to have an average active usage level around this value.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3883627908"/>
                  </a:ext>
                </a:extLst>
              </a:tr>
              <a:tr h="1051346">
                <a:tc>
                  <a:txBody>
                    <a:bodyPr/>
                    <a:lstStyle/>
                    <a:p>
                      <a:pPr algn="ctr"/>
                      <a:r>
                        <a:rPr lang="en-US" b="1" dirty="0">
                          <a:solidFill>
                            <a:schemeClr val="bg1"/>
                          </a:solidFill>
                        </a:rPr>
                        <a:t>Mode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1" dirty="0">
                          <a:solidFill>
                            <a:schemeClr val="tx1"/>
                          </a:solidFill>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600" b="0" i="0" u="none" strike="noStrike" dirty="0">
                          <a:solidFill>
                            <a:schemeClr val="dk1"/>
                          </a:solidFill>
                          <a:effectLst/>
                          <a:latin typeface="+mn-lt"/>
                          <a:ea typeface="+mn-ea"/>
                          <a:cs typeface="+mn-cs"/>
                        </a:rPr>
                        <a:t>The mode of 1 indicates the predominant active usage level among churned customers, implying that a significant portion consistently maintains an active usage level of 1.</a:t>
                      </a:r>
                      <a:endParaRPr lang="en-US" sz="1600"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584501953"/>
                  </a:ext>
                </a:extLst>
              </a:tr>
              <a:tr h="961231">
                <a:tc>
                  <a:txBody>
                    <a:bodyPr/>
                    <a:lstStyle/>
                    <a:p>
                      <a:pPr algn="ctr"/>
                      <a:r>
                        <a:rPr lang="en-US" b="1" dirty="0">
                          <a:solidFill>
                            <a:schemeClr val="bg1"/>
                          </a:solidFill>
                        </a:rPr>
                        <a:t>Variance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1" dirty="0">
                          <a:solidFill>
                            <a:schemeClr val="tx1"/>
                          </a:solidFill>
                        </a:rPr>
                        <a:t>0.25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600" b="0" i="0" u="none" strike="noStrike" dirty="0">
                          <a:solidFill>
                            <a:schemeClr val="dk1"/>
                          </a:solidFill>
                          <a:effectLst/>
                          <a:latin typeface="+mn-lt"/>
                          <a:ea typeface="+mn-ea"/>
                          <a:cs typeface="+mn-cs"/>
                        </a:rPr>
                        <a:t>The variance of 0.25 measures the spread of active usage levels among churned customers, with higher values indicating increased variability and a wider range of active usage among them.</a:t>
                      </a:r>
                      <a:endParaRPr lang="en-US" sz="1600"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516591011"/>
                  </a:ext>
                </a:extLst>
              </a:tr>
              <a:tr h="961231">
                <a:tc>
                  <a:txBody>
                    <a:bodyPr/>
                    <a:lstStyle/>
                    <a:p>
                      <a:pPr algn="ctr"/>
                      <a:r>
                        <a:rPr lang="en-US" b="1" dirty="0">
                          <a:solidFill>
                            <a:schemeClr val="bg1"/>
                          </a:solidFill>
                        </a:rPr>
                        <a:t>Skewness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1" dirty="0">
                          <a:solidFill>
                            <a:schemeClr val="tx1"/>
                          </a:solidFill>
                        </a:rPr>
                        <a:t>-0.060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rowSpan="2">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600" b="0" i="0" u="none" strike="noStrike" dirty="0">
                          <a:solidFill>
                            <a:schemeClr val="dk1"/>
                          </a:solidFill>
                          <a:effectLst/>
                          <a:latin typeface="+mn-lt"/>
                          <a:ea typeface="+mn-ea"/>
                          <a:cs typeface="+mn-cs"/>
                        </a:rPr>
                        <a:t>A negative skewness of -0.060 indicates a slightly left-skewed distribution of active usage among churned customers. This suggests that more customers have lower active usage than the mean, skewing towards lower active usage. A negative kurtosis of -1.997 suggests a platykurtic distribution of active usage, indicating lighter tails and a lower likelihood of extreme values, potentially reflecting a more concentrated distribution within the churned population.</a:t>
                      </a:r>
                      <a:endParaRPr lang="en-US" sz="1600"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2238056302"/>
                  </a:ext>
                </a:extLst>
              </a:tr>
              <a:tr h="961231">
                <a:tc>
                  <a:txBody>
                    <a:bodyPr/>
                    <a:lstStyle/>
                    <a:p>
                      <a:pPr algn="ctr"/>
                      <a:r>
                        <a:rPr lang="en-US" b="1" dirty="0">
                          <a:solidFill>
                            <a:schemeClr val="bg1"/>
                          </a:solidFill>
                        </a:rPr>
                        <a:t>Kurtosis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1" dirty="0">
                          <a:solidFill>
                            <a:schemeClr val="tx1"/>
                          </a:solidFill>
                        </a:rPr>
                        <a:t>-1.997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vMerge="1">
                  <a:txBody>
                    <a:bodyPr/>
                    <a:lstStyle/>
                    <a:p>
                      <a:pPr algn="l"/>
                      <a:endParaRPr lang="en-US"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828066944"/>
                  </a:ext>
                </a:extLst>
              </a:tr>
            </a:tbl>
          </a:graphicData>
        </a:graphic>
      </p:graphicFrame>
    </p:spTree>
    <p:extLst>
      <p:ext uri="{BB962C8B-B14F-4D97-AF65-F5344CB8AC3E}">
        <p14:creationId xmlns:p14="http://schemas.microsoft.com/office/powerpoint/2010/main" val="4042832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5560C1C-BEA8-7335-F87E-945A450E9D17}"/>
              </a:ext>
            </a:extLst>
          </p:cNvPr>
          <p:cNvSpPr/>
          <p:nvPr/>
        </p:nvSpPr>
        <p:spPr>
          <a:xfrm>
            <a:off x="3810000" y="0"/>
            <a:ext cx="8382000" cy="6858000"/>
          </a:xfrm>
          <a:prstGeom prst="rect">
            <a:avLst/>
          </a:prstGeom>
          <a:solidFill>
            <a:srgbClr val="204D79"/>
          </a:solid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A45158B-4467-B297-1039-F6DA7F1A01ED}"/>
              </a:ext>
            </a:extLst>
          </p:cNvPr>
          <p:cNvSpPr/>
          <p:nvPr/>
        </p:nvSpPr>
        <p:spPr>
          <a:xfrm>
            <a:off x="381000" y="2362200"/>
            <a:ext cx="2971800" cy="1752600"/>
          </a:xfrm>
          <a:prstGeom prst="rect">
            <a:avLst/>
          </a:prstGeom>
          <a:solidFill>
            <a:srgbClr val="4D327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atin typeface="+mj-lt"/>
              </a:rPr>
              <a:t>Probability Mass Function (PMF)</a:t>
            </a:r>
          </a:p>
        </p:txBody>
      </p:sp>
      <p:pic>
        <p:nvPicPr>
          <p:cNvPr id="3" name="Picture 2">
            <a:extLst>
              <a:ext uri="{FF2B5EF4-FFF2-40B4-BE49-F238E27FC236}">
                <a16:creationId xmlns:a16="http://schemas.microsoft.com/office/drawing/2014/main" id="{A64FE129-AE81-A1AA-6F0D-EB1181733D00}"/>
              </a:ext>
            </a:extLst>
          </p:cNvPr>
          <p:cNvPicPr>
            <a:picLocks noChangeAspect="1"/>
          </p:cNvPicPr>
          <p:nvPr/>
        </p:nvPicPr>
        <p:blipFill>
          <a:blip r:embed="rId2"/>
          <a:stretch>
            <a:fillRect/>
          </a:stretch>
        </p:blipFill>
        <p:spPr>
          <a:xfrm>
            <a:off x="4114800" y="381000"/>
            <a:ext cx="7772400" cy="6172199"/>
          </a:xfrm>
          <a:prstGeom prst="rect">
            <a:avLst/>
          </a:prstGeom>
        </p:spPr>
      </p:pic>
    </p:spTree>
    <p:extLst>
      <p:ext uri="{BB962C8B-B14F-4D97-AF65-F5344CB8AC3E}">
        <p14:creationId xmlns:p14="http://schemas.microsoft.com/office/powerpoint/2010/main" val="2489810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PMF – Number of Products</a:t>
            </a:r>
            <a:endParaRPr spc="-10" dirty="0"/>
          </a:p>
        </p:txBody>
      </p:sp>
      <p:sp>
        <p:nvSpPr>
          <p:cNvPr id="45" name="object 45"/>
          <p:cNvSpPr txBox="1">
            <a:spLocks noGrp="1"/>
          </p:cNvSpPr>
          <p:nvPr>
            <p:ph type="sldNum" sz="quarter" idx="7"/>
          </p:nvPr>
        </p:nvSpPr>
        <p:spPr>
          <a:xfrm>
            <a:off x="11811000" y="6438064"/>
            <a:ext cx="282885" cy="189796"/>
          </a:xfrm>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rgbClr val="898989"/>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18</a:t>
            </a:fld>
            <a:endParaRPr kumimoji="0" sz="1200" b="0" i="0" u="none" strike="noStrike" kern="0" cap="none" spc="-50" normalizeH="0" baseline="0" noProof="0" dirty="0">
              <a:ln>
                <a:noFill/>
              </a:ln>
              <a:solidFill>
                <a:srgbClr val="898989"/>
              </a:solidFill>
              <a:effectLst/>
              <a:uLnTx/>
              <a:uFillTx/>
              <a:latin typeface="Calibri"/>
              <a:cs typeface="Calibri"/>
            </a:endParaRPr>
          </a:p>
        </p:txBody>
      </p:sp>
      <p:grpSp>
        <p:nvGrpSpPr>
          <p:cNvPr id="46" name="object 3">
            <a:extLst>
              <a:ext uri="{FF2B5EF4-FFF2-40B4-BE49-F238E27FC236}">
                <a16:creationId xmlns:a16="http://schemas.microsoft.com/office/drawing/2014/main" id="{BE751F0C-38AE-C702-F974-03F6B1D70D0C}"/>
              </a:ext>
            </a:extLst>
          </p:cNvPr>
          <p:cNvGrpSpPr/>
          <p:nvPr/>
        </p:nvGrpSpPr>
        <p:grpSpPr>
          <a:xfrm>
            <a:off x="138112" y="1295400"/>
            <a:ext cx="6415088" cy="5142664"/>
            <a:chOff x="375046" y="1409217"/>
            <a:chExt cx="1985010" cy="1125855"/>
          </a:xfrm>
        </p:grpSpPr>
        <p:sp>
          <p:nvSpPr>
            <p:cNvPr id="47" name="object 4">
              <a:extLst>
                <a:ext uri="{FF2B5EF4-FFF2-40B4-BE49-F238E27FC236}">
                  <a16:creationId xmlns:a16="http://schemas.microsoft.com/office/drawing/2014/main" id="{7A1E74CB-D384-E855-D1AE-58B5DA1DE782}"/>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48" name="object 5">
              <a:extLst>
                <a:ext uri="{FF2B5EF4-FFF2-40B4-BE49-F238E27FC236}">
                  <a16:creationId xmlns:a16="http://schemas.microsoft.com/office/drawing/2014/main" id="{83A2965F-760C-07A4-2DD4-82D4A961BB1C}"/>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49" name="object 7">
            <a:extLst>
              <a:ext uri="{FF2B5EF4-FFF2-40B4-BE49-F238E27FC236}">
                <a16:creationId xmlns:a16="http://schemas.microsoft.com/office/drawing/2014/main" id="{02D067D0-C8F2-7CEC-9B24-D1A457A100AA}"/>
              </a:ext>
            </a:extLst>
          </p:cNvPr>
          <p:cNvSpPr/>
          <p:nvPr/>
        </p:nvSpPr>
        <p:spPr>
          <a:xfrm>
            <a:off x="152400" y="1295400"/>
            <a:ext cx="11697010" cy="5142664"/>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nvGrpSpPr>
          <p:cNvPr id="4" name="Group 3">
            <a:extLst>
              <a:ext uri="{FF2B5EF4-FFF2-40B4-BE49-F238E27FC236}">
                <a16:creationId xmlns:a16="http://schemas.microsoft.com/office/drawing/2014/main" id="{4ADCACE0-6D5B-3AA5-7039-C89248E6D301}"/>
              </a:ext>
            </a:extLst>
          </p:cNvPr>
          <p:cNvGrpSpPr/>
          <p:nvPr/>
        </p:nvGrpSpPr>
        <p:grpSpPr>
          <a:xfrm>
            <a:off x="6689414" y="1432149"/>
            <a:ext cx="4959107" cy="1066800"/>
            <a:chOff x="2819400" y="1291986"/>
            <a:chExt cx="8946955" cy="668655"/>
          </a:xfrm>
        </p:grpSpPr>
        <p:grpSp>
          <p:nvGrpSpPr>
            <p:cNvPr id="5" name="object 13">
              <a:extLst>
                <a:ext uri="{FF2B5EF4-FFF2-40B4-BE49-F238E27FC236}">
                  <a16:creationId xmlns:a16="http://schemas.microsoft.com/office/drawing/2014/main" id="{4DA06D8E-0011-D494-87CE-23E0A39F7872}"/>
                </a:ext>
              </a:extLst>
            </p:cNvPr>
            <p:cNvGrpSpPr/>
            <p:nvPr/>
          </p:nvGrpSpPr>
          <p:grpSpPr>
            <a:xfrm>
              <a:off x="2819400" y="1291986"/>
              <a:ext cx="8946955" cy="668655"/>
              <a:chOff x="1282179" y="3494230"/>
              <a:chExt cx="10544175" cy="668655"/>
            </a:xfrm>
          </p:grpSpPr>
          <p:sp>
            <p:nvSpPr>
              <p:cNvPr id="7" name="object 14">
                <a:extLst>
                  <a:ext uri="{FF2B5EF4-FFF2-40B4-BE49-F238E27FC236}">
                    <a16:creationId xmlns:a16="http://schemas.microsoft.com/office/drawing/2014/main" id="{BE4A2596-DFC9-25E3-2738-0557FAC8121D}"/>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8" name="object 15">
                <a:extLst>
                  <a:ext uri="{FF2B5EF4-FFF2-40B4-BE49-F238E27FC236}">
                    <a16:creationId xmlns:a16="http://schemas.microsoft.com/office/drawing/2014/main" id="{EAB44F29-8345-46E7-6126-65FE4852DF29}"/>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6" name="object 16">
              <a:extLst>
                <a:ext uri="{FF2B5EF4-FFF2-40B4-BE49-F238E27FC236}">
                  <a16:creationId xmlns:a16="http://schemas.microsoft.com/office/drawing/2014/main" id="{2FA3FF91-3765-8600-823F-966BA18479ED}"/>
                </a:ext>
              </a:extLst>
            </p:cNvPr>
            <p:cNvSpPr txBox="1"/>
            <p:nvPr/>
          </p:nvSpPr>
          <p:spPr>
            <a:xfrm>
              <a:off x="2943478" y="1338720"/>
              <a:ext cx="8698795" cy="548186"/>
            </a:xfrm>
            <a:prstGeom prst="rect">
              <a:avLst/>
            </a:prstGeom>
          </p:spPr>
          <p:txBody>
            <a:bodyPr vert="horz" wrap="square" lIns="0" tIns="12700" rIns="0" bIns="0" rtlCol="0">
              <a:spAutoFit/>
            </a:bodyPr>
            <a:lstStyle/>
            <a:p>
              <a:pPr algn="l"/>
              <a:r>
                <a:rPr lang="en-US" sz="1400" b="0" i="0" u="none" strike="noStrike" dirty="0">
                  <a:solidFill>
                    <a:schemeClr val="tx1"/>
                  </a:solidFill>
                  <a:effectLst/>
                  <a:latin typeface="+mn-lt"/>
                </a:rPr>
                <a:t>Customers who use more bank products are more likely to leave compared to those who use fewer products. This is because the graph for customers who left is higher than the graph for those who stayed, no matter how many products they used.</a:t>
              </a:r>
            </a:p>
          </p:txBody>
        </p:sp>
      </p:grpSp>
      <p:grpSp>
        <p:nvGrpSpPr>
          <p:cNvPr id="9" name="Group 8">
            <a:extLst>
              <a:ext uri="{FF2B5EF4-FFF2-40B4-BE49-F238E27FC236}">
                <a16:creationId xmlns:a16="http://schemas.microsoft.com/office/drawing/2014/main" id="{911F803A-1497-A5E8-DE31-596113797DCD}"/>
              </a:ext>
            </a:extLst>
          </p:cNvPr>
          <p:cNvGrpSpPr/>
          <p:nvPr/>
        </p:nvGrpSpPr>
        <p:grpSpPr>
          <a:xfrm>
            <a:off x="6698662" y="2667585"/>
            <a:ext cx="4959107" cy="1066800"/>
            <a:chOff x="2819400" y="1291986"/>
            <a:chExt cx="8946955" cy="668655"/>
          </a:xfrm>
        </p:grpSpPr>
        <p:grpSp>
          <p:nvGrpSpPr>
            <p:cNvPr id="10" name="object 13">
              <a:extLst>
                <a:ext uri="{FF2B5EF4-FFF2-40B4-BE49-F238E27FC236}">
                  <a16:creationId xmlns:a16="http://schemas.microsoft.com/office/drawing/2014/main" id="{06D6D63E-3FAA-B8FB-4814-A78E8218350B}"/>
                </a:ext>
              </a:extLst>
            </p:cNvPr>
            <p:cNvGrpSpPr/>
            <p:nvPr/>
          </p:nvGrpSpPr>
          <p:grpSpPr>
            <a:xfrm>
              <a:off x="2819400" y="1291986"/>
              <a:ext cx="8946955" cy="668655"/>
              <a:chOff x="1282179" y="3494230"/>
              <a:chExt cx="10544175" cy="668655"/>
            </a:xfrm>
          </p:grpSpPr>
          <p:sp>
            <p:nvSpPr>
              <p:cNvPr id="12" name="object 14">
                <a:extLst>
                  <a:ext uri="{FF2B5EF4-FFF2-40B4-BE49-F238E27FC236}">
                    <a16:creationId xmlns:a16="http://schemas.microsoft.com/office/drawing/2014/main" id="{7ACE2F67-BB12-95A5-11B8-7B52930C20C2}"/>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13" name="object 15">
                <a:extLst>
                  <a:ext uri="{FF2B5EF4-FFF2-40B4-BE49-F238E27FC236}">
                    <a16:creationId xmlns:a16="http://schemas.microsoft.com/office/drawing/2014/main" id="{CEEE5FA9-3B6C-B034-3C74-4B5122F65081}"/>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11" name="object 16">
              <a:extLst>
                <a:ext uri="{FF2B5EF4-FFF2-40B4-BE49-F238E27FC236}">
                  <a16:creationId xmlns:a16="http://schemas.microsoft.com/office/drawing/2014/main" id="{604826DB-B3C1-60DA-7484-5EFF302ABCAD}"/>
                </a:ext>
              </a:extLst>
            </p:cNvPr>
            <p:cNvSpPr txBox="1"/>
            <p:nvPr/>
          </p:nvSpPr>
          <p:spPr>
            <a:xfrm>
              <a:off x="2943478" y="1338720"/>
              <a:ext cx="8698795" cy="413149"/>
            </a:xfrm>
            <a:prstGeom prst="rect">
              <a:avLst/>
            </a:prstGeom>
          </p:spPr>
          <p:txBody>
            <a:bodyPr vert="horz" wrap="square" lIns="0" tIns="12700" rIns="0" bIns="0" rtlCol="0">
              <a:spAutoFit/>
            </a:bodyPr>
            <a:lstStyle/>
            <a:p>
              <a:pPr algn="l"/>
              <a:r>
                <a:rPr lang="en-US" sz="1400" b="0" i="0" u="none" strike="noStrike" dirty="0">
                  <a:solidFill>
                    <a:schemeClr val="tx1"/>
                  </a:solidFill>
                  <a:effectLst/>
                  <a:latin typeface="+mn-lt"/>
                </a:rPr>
                <a:t>The chance of a customer leaving is highest when they use two products, as shown by the highest point on the graph for customers who left.</a:t>
              </a:r>
            </a:p>
          </p:txBody>
        </p:sp>
      </p:grpSp>
      <p:grpSp>
        <p:nvGrpSpPr>
          <p:cNvPr id="14" name="Group 13">
            <a:extLst>
              <a:ext uri="{FF2B5EF4-FFF2-40B4-BE49-F238E27FC236}">
                <a16:creationId xmlns:a16="http://schemas.microsoft.com/office/drawing/2014/main" id="{E2D60A51-E08C-A3C9-4AFC-9B087D937DE8}"/>
              </a:ext>
            </a:extLst>
          </p:cNvPr>
          <p:cNvGrpSpPr/>
          <p:nvPr/>
        </p:nvGrpSpPr>
        <p:grpSpPr>
          <a:xfrm>
            <a:off x="6705381" y="3902241"/>
            <a:ext cx="4959107" cy="1066800"/>
            <a:chOff x="2819400" y="1291986"/>
            <a:chExt cx="8946955" cy="668655"/>
          </a:xfrm>
        </p:grpSpPr>
        <p:grpSp>
          <p:nvGrpSpPr>
            <p:cNvPr id="15" name="object 13">
              <a:extLst>
                <a:ext uri="{FF2B5EF4-FFF2-40B4-BE49-F238E27FC236}">
                  <a16:creationId xmlns:a16="http://schemas.microsoft.com/office/drawing/2014/main" id="{52385E39-0C4E-C716-D1FF-68D6C0D0854A}"/>
                </a:ext>
              </a:extLst>
            </p:cNvPr>
            <p:cNvGrpSpPr/>
            <p:nvPr/>
          </p:nvGrpSpPr>
          <p:grpSpPr>
            <a:xfrm>
              <a:off x="2819400" y="1291986"/>
              <a:ext cx="8946955" cy="668655"/>
              <a:chOff x="1282179" y="3494230"/>
              <a:chExt cx="10544175" cy="668655"/>
            </a:xfrm>
          </p:grpSpPr>
          <p:sp>
            <p:nvSpPr>
              <p:cNvPr id="17" name="object 14">
                <a:extLst>
                  <a:ext uri="{FF2B5EF4-FFF2-40B4-BE49-F238E27FC236}">
                    <a16:creationId xmlns:a16="http://schemas.microsoft.com/office/drawing/2014/main" id="{7E6A728B-744B-EB4A-2E21-9CD45A5BFBCD}"/>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18" name="object 15">
                <a:extLst>
                  <a:ext uri="{FF2B5EF4-FFF2-40B4-BE49-F238E27FC236}">
                    <a16:creationId xmlns:a16="http://schemas.microsoft.com/office/drawing/2014/main" id="{A5598FC2-06D5-E248-526B-7BDB9166DED5}"/>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16" name="object 16">
              <a:extLst>
                <a:ext uri="{FF2B5EF4-FFF2-40B4-BE49-F238E27FC236}">
                  <a16:creationId xmlns:a16="http://schemas.microsoft.com/office/drawing/2014/main" id="{03476488-A4FD-4FFC-C613-5F9A8D60BCA5}"/>
                </a:ext>
              </a:extLst>
            </p:cNvPr>
            <p:cNvSpPr txBox="1"/>
            <p:nvPr/>
          </p:nvSpPr>
          <p:spPr>
            <a:xfrm>
              <a:off x="2943478" y="1338720"/>
              <a:ext cx="8698795" cy="413149"/>
            </a:xfrm>
            <a:prstGeom prst="rect">
              <a:avLst/>
            </a:prstGeom>
          </p:spPr>
          <p:txBody>
            <a:bodyPr vert="horz" wrap="square" lIns="0" tIns="12700" rIns="0" bIns="0" rtlCol="0">
              <a:spAutoFit/>
            </a:bodyPr>
            <a:lstStyle/>
            <a:p>
              <a:pPr algn="l"/>
              <a:r>
                <a:rPr lang="en-US" sz="1400" b="0" i="0" u="none" strike="noStrike" dirty="0">
                  <a:solidFill>
                    <a:schemeClr val="tx1"/>
                  </a:solidFill>
                  <a:effectLst/>
                  <a:latin typeface="+mn-lt"/>
                </a:rPr>
                <a:t>On the other hand, the chance of a customer staying is highest when they use only one product, as shown by the highest point on the graph for customers who stayed.</a:t>
              </a:r>
            </a:p>
          </p:txBody>
        </p:sp>
      </p:grpSp>
      <p:grpSp>
        <p:nvGrpSpPr>
          <p:cNvPr id="19" name="Group 18">
            <a:extLst>
              <a:ext uri="{FF2B5EF4-FFF2-40B4-BE49-F238E27FC236}">
                <a16:creationId xmlns:a16="http://schemas.microsoft.com/office/drawing/2014/main" id="{749C8EC8-A705-F2E2-2278-380B4062FFBA}"/>
              </a:ext>
            </a:extLst>
          </p:cNvPr>
          <p:cNvGrpSpPr/>
          <p:nvPr/>
        </p:nvGrpSpPr>
        <p:grpSpPr>
          <a:xfrm>
            <a:off x="6698661" y="5158755"/>
            <a:ext cx="4959107" cy="1066800"/>
            <a:chOff x="2819400" y="1291986"/>
            <a:chExt cx="8946955" cy="668655"/>
          </a:xfrm>
        </p:grpSpPr>
        <p:grpSp>
          <p:nvGrpSpPr>
            <p:cNvPr id="20" name="object 13">
              <a:extLst>
                <a:ext uri="{FF2B5EF4-FFF2-40B4-BE49-F238E27FC236}">
                  <a16:creationId xmlns:a16="http://schemas.microsoft.com/office/drawing/2014/main" id="{5A022B1B-0BF3-80CB-A9F6-3009A4770C2F}"/>
                </a:ext>
              </a:extLst>
            </p:cNvPr>
            <p:cNvGrpSpPr/>
            <p:nvPr/>
          </p:nvGrpSpPr>
          <p:grpSpPr>
            <a:xfrm>
              <a:off x="2819400" y="1291986"/>
              <a:ext cx="8946955" cy="668655"/>
              <a:chOff x="1282179" y="3494230"/>
              <a:chExt cx="10544175" cy="668655"/>
            </a:xfrm>
          </p:grpSpPr>
          <p:sp>
            <p:nvSpPr>
              <p:cNvPr id="22" name="object 14">
                <a:extLst>
                  <a:ext uri="{FF2B5EF4-FFF2-40B4-BE49-F238E27FC236}">
                    <a16:creationId xmlns:a16="http://schemas.microsoft.com/office/drawing/2014/main" id="{BD22ED44-AB6D-AA6C-EAB7-6A2E0CD2ED65}"/>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23" name="object 15">
                <a:extLst>
                  <a:ext uri="{FF2B5EF4-FFF2-40B4-BE49-F238E27FC236}">
                    <a16:creationId xmlns:a16="http://schemas.microsoft.com/office/drawing/2014/main" id="{DFC4F1E2-9661-DA25-BC74-6930D90F9642}"/>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21" name="object 16">
              <a:extLst>
                <a:ext uri="{FF2B5EF4-FFF2-40B4-BE49-F238E27FC236}">
                  <a16:creationId xmlns:a16="http://schemas.microsoft.com/office/drawing/2014/main" id="{1B70FB44-0D80-B8B2-32EB-CD4B4E97B279}"/>
                </a:ext>
              </a:extLst>
            </p:cNvPr>
            <p:cNvSpPr txBox="1"/>
            <p:nvPr/>
          </p:nvSpPr>
          <p:spPr>
            <a:xfrm>
              <a:off x="2943478" y="1338720"/>
              <a:ext cx="8698795" cy="548186"/>
            </a:xfrm>
            <a:prstGeom prst="rect">
              <a:avLst/>
            </a:prstGeom>
          </p:spPr>
          <p:txBody>
            <a:bodyPr vert="horz" wrap="square" lIns="0" tIns="12700" rIns="0" bIns="0" rtlCol="0">
              <a:spAutoFit/>
            </a:bodyPr>
            <a:lstStyle/>
            <a:p>
              <a:pPr algn="l"/>
              <a:r>
                <a:rPr lang="en-US" sz="1400" b="0" i="0" u="none" strike="noStrike" dirty="0">
                  <a:solidFill>
                    <a:schemeClr val="tx1"/>
                  </a:solidFill>
                  <a:effectLst/>
                  <a:latin typeface="+mn-lt"/>
                </a:rPr>
                <a:t>There's a clear pattern where the likelihood of leaving or staying changes depending on how many products customers use, with two products being the most common for leaving and one product for staying.</a:t>
              </a:r>
            </a:p>
          </p:txBody>
        </p:sp>
      </p:grpSp>
      <p:pic>
        <p:nvPicPr>
          <p:cNvPr id="24" name="Picture 23">
            <a:extLst>
              <a:ext uri="{FF2B5EF4-FFF2-40B4-BE49-F238E27FC236}">
                <a16:creationId xmlns:a16="http://schemas.microsoft.com/office/drawing/2014/main" id="{23A850D1-0ABB-9DE4-1CDE-FFF0B3663C8C}"/>
              </a:ext>
            </a:extLst>
          </p:cNvPr>
          <p:cNvPicPr>
            <a:picLocks noChangeAspect="1"/>
          </p:cNvPicPr>
          <p:nvPr/>
        </p:nvPicPr>
        <p:blipFill>
          <a:blip r:embed="rId2"/>
          <a:stretch>
            <a:fillRect/>
          </a:stretch>
        </p:blipFill>
        <p:spPr>
          <a:xfrm>
            <a:off x="210017" y="1384760"/>
            <a:ext cx="6250888" cy="4963940"/>
          </a:xfrm>
          <a:prstGeom prst="rect">
            <a:avLst/>
          </a:prstGeom>
        </p:spPr>
      </p:pic>
    </p:spTree>
    <p:extLst>
      <p:ext uri="{BB962C8B-B14F-4D97-AF65-F5344CB8AC3E}">
        <p14:creationId xmlns:p14="http://schemas.microsoft.com/office/powerpoint/2010/main" val="1365746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5560C1C-BEA8-7335-F87E-945A450E9D17}"/>
              </a:ext>
            </a:extLst>
          </p:cNvPr>
          <p:cNvSpPr/>
          <p:nvPr/>
        </p:nvSpPr>
        <p:spPr>
          <a:xfrm>
            <a:off x="3810000" y="0"/>
            <a:ext cx="8382000" cy="6858000"/>
          </a:xfrm>
          <a:prstGeom prst="rect">
            <a:avLst/>
          </a:prstGeom>
          <a:solidFill>
            <a:srgbClr val="204D79"/>
          </a:solid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A45158B-4467-B297-1039-F6DA7F1A01ED}"/>
              </a:ext>
            </a:extLst>
          </p:cNvPr>
          <p:cNvSpPr/>
          <p:nvPr/>
        </p:nvSpPr>
        <p:spPr>
          <a:xfrm>
            <a:off x="381000" y="2362200"/>
            <a:ext cx="2971800" cy="1752600"/>
          </a:xfrm>
          <a:prstGeom prst="rect">
            <a:avLst/>
          </a:prstGeom>
          <a:solidFill>
            <a:srgbClr val="4D327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atin typeface="+mj-lt"/>
              </a:rPr>
              <a:t>Cumulative Distribution Function (CDF)</a:t>
            </a:r>
          </a:p>
        </p:txBody>
      </p:sp>
      <p:pic>
        <p:nvPicPr>
          <p:cNvPr id="4" name="Picture 3">
            <a:extLst>
              <a:ext uri="{FF2B5EF4-FFF2-40B4-BE49-F238E27FC236}">
                <a16:creationId xmlns:a16="http://schemas.microsoft.com/office/drawing/2014/main" id="{11FBC0F5-6ED5-6CE8-6153-912A20B15BAD}"/>
              </a:ext>
            </a:extLst>
          </p:cNvPr>
          <p:cNvPicPr>
            <a:picLocks noChangeAspect="1"/>
          </p:cNvPicPr>
          <p:nvPr/>
        </p:nvPicPr>
        <p:blipFill>
          <a:blip r:embed="rId2"/>
          <a:stretch>
            <a:fillRect/>
          </a:stretch>
        </p:blipFill>
        <p:spPr>
          <a:xfrm>
            <a:off x="4114800" y="947301"/>
            <a:ext cx="7772400" cy="4963398"/>
          </a:xfrm>
          <a:prstGeom prst="rect">
            <a:avLst/>
          </a:prstGeom>
        </p:spPr>
      </p:pic>
    </p:spTree>
    <p:extLst>
      <p:ext uri="{BB962C8B-B14F-4D97-AF65-F5344CB8AC3E}">
        <p14:creationId xmlns:p14="http://schemas.microsoft.com/office/powerpoint/2010/main" val="2715152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Introduction</a:t>
            </a:r>
            <a:endParaRPr spc="-10" dirty="0"/>
          </a:p>
        </p:txBody>
      </p:sp>
      <p:sp>
        <p:nvSpPr>
          <p:cNvPr id="45" name="object 45"/>
          <p:cNvSpPr txBox="1">
            <a:spLocks noGrp="1"/>
          </p:cNvSpPr>
          <p:nvPr>
            <p:ph type="sldNum" sz="quarter" idx="7"/>
          </p:nvPr>
        </p:nvSpPr>
        <p:spPr>
          <a:xfrm>
            <a:off x="11849410" y="6438064"/>
            <a:ext cx="244475" cy="189796"/>
          </a:xfrm>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chemeClr val="tx1"/>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2</a:t>
            </a:fld>
            <a:endParaRPr kumimoji="0" sz="1200" b="0" i="0" u="none" strike="noStrike" kern="0" cap="none" spc="-50" normalizeH="0" baseline="0" noProof="0" dirty="0">
              <a:ln>
                <a:noFill/>
              </a:ln>
              <a:solidFill>
                <a:schemeClr val="tx1"/>
              </a:solidFill>
              <a:effectLst/>
              <a:uLnTx/>
              <a:uFillTx/>
              <a:latin typeface="Calibri"/>
              <a:cs typeface="Calibri"/>
            </a:endParaRPr>
          </a:p>
        </p:txBody>
      </p:sp>
      <p:grpSp>
        <p:nvGrpSpPr>
          <p:cNvPr id="9" name="Group 8">
            <a:extLst>
              <a:ext uri="{FF2B5EF4-FFF2-40B4-BE49-F238E27FC236}">
                <a16:creationId xmlns:a16="http://schemas.microsoft.com/office/drawing/2014/main" id="{72F028C5-64E7-9C71-694E-E5D2193ADA02}"/>
              </a:ext>
            </a:extLst>
          </p:cNvPr>
          <p:cNvGrpSpPr/>
          <p:nvPr/>
        </p:nvGrpSpPr>
        <p:grpSpPr>
          <a:xfrm>
            <a:off x="382079" y="1200910"/>
            <a:ext cx="11426362" cy="805596"/>
            <a:chOff x="375046" y="1403695"/>
            <a:chExt cx="11426362" cy="1131377"/>
          </a:xfrm>
        </p:grpSpPr>
        <p:grpSp>
          <p:nvGrpSpPr>
            <p:cNvPr id="10" name="object 3">
              <a:extLst>
                <a:ext uri="{FF2B5EF4-FFF2-40B4-BE49-F238E27FC236}">
                  <a16:creationId xmlns:a16="http://schemas.microsoft.com/office/drawing/2014/main" id="{9F9AD2F3-D164-80CD-9CBB-C191C69A54B3}"/>
                </a:ext>
              </a:extLst>
            </p:cNvPr>
            <p:cNvGrpSpPr/>
            <p:nvPr/>
          </p:nvGrpSpPr>
          <p:grpSpPr>
            <a:xfrm>
              <a:off x="375046" y="1409217"/>
              <a:ext cx="1985010" cy="1125855"/>
              <a:chOff x="375046" y="1409217"/>
              <a:chExt cx="1985010" cy="1125855"/>
            </a:xfrm>
          </p:grpSpPr>
          <p:sp>
            <p:nvSpPr>
              <p:cNvPr id="18" name="object 4">
                <a:extLst>
                  <a:ext uri="{FF2B5EF4-FFF2-40B4-BE49-F238E27FC236}">
                    <a16:creationId xmlns:a16="http://schemas.microsoft.com/office/drawing/2014/main" id="{1FDC08B3-DE10-953A-3874-E49801C71387}"/>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5">
                <a:extLst>
                  <a:ext uri="{FF2B5EF4-FFF2-40B4-BE49-F238E27FC236}">
                    <a16:creationId xmlns:a16="http://schemas.microsoft.com/office/drawing/2014/main" id="{AE8F7B1D-CF7D-3361-9E3E-FFC7FC470868}"/>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1" name="object 6">
              <a:extLst>
                <a:ext uri="{FF2B5EF4-FFF2-40B4-BE49-F238E27FC236}">
                  <a16:creationId xmlns:a16="http://schemas.microsoft.com/office/drawing/2014/main" id="{1596302B-6934-4320-DA55-17F9CF44566E}"/>
                </a:ext>
              </a:extLst>
            </p:cNvPr>
            <p:cNvSpPr txBox="1"/>
            <p:nvPr/>
          </p:nvSpPr>
          <p:spPr>
            <a:xfrm>
              <a:off x="709225" y="1403695"/>
              <a:ext cx="1276766" cy="751488"/>
            </a:xfrm>
            <a:prstGeom prst="rect">
              <a:avLst/>
            </a:prstGeom>
          </p:spPr>
          <p:txBody>
            <a:bodyPr vert="horz" wrap="square" lIns="0" tIns="12700" rIns="0" bIns="0" rtlCol="0">
              <a:spAutoFit/>
            </a:bodyPr>
            <a:lstStyle/>
            <a:p>
              <a:pPr marL="12700">
                <a:spcBef>
                  <a:spcPts val="100"/>
                </a:spcBef>
                <a:defRPr/>
              </a:pPr>
              <a:r>
                <a:rPr kumimoji="0" lang="en-US" sz="2400" b="1" i="0" u="none" strike="noStrike" kern="0" cap="none" spc="0" normalizeH="0" baseline="0" noProof="0" dirty="0">
                  <a:ln>
                    <a:noFill/>
                  </a:ln>
                  <a:solidFill>
                    <a:schemeClr val="bg1"/>
                  </a:solidFill>
                  <a:effectLst/>
                  <a:uLnTx/>
                  <a:uFillTx/>
                  <a:latin typeface="Calibri"/>
                  <a:cs typeface="Calibri"/>
                </a:rPr>
                <a:t>Project Context</a:t>
              </a:r>
              <a:endParaRPr kumimoji="0" sz="2400" b="1" i="0" u="none" strike="noStrike" kern="0" cap="none" spc="0" normalizeH="0" baseline="0" noProof="0" dirty="0">
                <a:ln>
                  <a:noFill/>
                </a:ln>
                <a:solidFill>
                  <a:schemeClr val="bg1"/>
                </a:solidFill>
                <a:effectLst/>
                <a:uLnTx/>
                <a:uFillTx/>
                <a:latin typeface="Calibri"/>
                <a:cs typeface="Calibri"/>
              </a:endParaRPr>
            </a:p>
          </p:txBody>
        </p:sp>
        <p:sp>
          <p:nvSpPr>
            <p:cNvPr id="12" name="object 7">
              <a:extLst>
                <a:ext uri="{FF2B5EF4-FFF2-40B4-BE49-F238E27FC236}">
                  <a16:creationId xmlns:a16="http://schemas.microsoft.com/office/drawing/2014/main" id="{C94BEF3E-4DEA-558D-7819-344865CECB6C}"/>
                </a:ext>
              </a:extLst>
            </p:cNvPr>
            <p:cNvSpPr/>
            <p:nvPr/>
          </p:nvSpPr>
          <p:spPr>
            <a:xfrm>
              <a:off x="2344353" y="1423504"/>
              <a:ext cx="9457055" cy="1097280"/>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8">
              <a:extLst>
                <a:ext uri="{FF2B5EF4-FFF2-40B4-BE49-F238E27FC236}">
                  <a16:creationId xmlns:a16="http://schemas.microsoft.com/office/drawing/2014/main" id="{802E3858-B838-A803-B1A2-2245A918CBF0}"/>
                </a:ext>
              </a:extLst>
            </p:cNvPr>
            <p:cNvSpPr txBox="1"/>
            <p:nvPr/>
          </p:nvSpPr>
          <p:spPr>
            <a:xfrm>
              <a:off x="2506407" y="1526806"/>
              <a:ext cx="9189052" cy="628377"/>
            </a:xfrm>
            <a:prstGeom prst="rect">
              <a:avLst/>
            </a:prstGeom>
          </p:spPr>
          <p:txBody>
            <a:bodyPr vert="horz" wrap="square" lIns="0" tIns="12700" rIns="0" bIns="0" rtlCol="0">
              <a:spAutoFit/>
            </a:bodyPr>
            <a:lstStyle/>
            <a:p>
              <a:pPr marL="354965" indent="-342265" algn="l">
                <a:spcBef>
                  <a:spcPts val="100"/>
                </a:spcBef>
                <a:buFont typeface="Arial"/>
                <a:buChar char="■"/>
                <a:tabLst>
                  <a:tab pos="354965" algn="l"/>
                </a:tabLst>
                <a:defRPr/>
              </a:pPr>
              <a:r>
                <a:rPr lang="en" sz="2000" dirty="0">
                  <a:solidFill>
                    <a:schemeClr val="dk1"/>
                  </a:solidFill>
                </a:rPr>
                <a:t>Understanding the factors influencing customer churn at a retail bank and developing strategies to improve retention.</a:t>
              </a:r>
              <a:endParaRPr kumimoji="0" lang="en-US" sz="2000" b="0" i="0" u="none" strike="noStrike" kern="0" cap="none" spc="0" normalizeH="0" baseline="0" noProof="0" dirty="0">
                <a:ln>
                  <a:noFill/>
                </a:ln>
                <a:solidFill>
                  <a:sysClr val="windowText" lastClr="000000"/>
                </a:solidFill>
                <a:effectLst/>
                <a:uLnTx/>
                <a:uFillTx/>
                <a:latin typeface="Calibri"/>
                <a:cs typeface="Calibri"/>
              </a:endParaRPr>
            </a:p>
          </p:txBody>
        </p:sp>
      </p:grpSp>
      <p:grpSp>
        <p:nvGrpSpPr>
          <p:cNvPr id="20" name="Group 19">
            <a:extLst>
              <a:ext uri="{FF2B5EF4-FFF2-40B4-BE49-F238E27FC236}">
                <a16:creationId xmlns:a16="http://schemas.microsoft.com/office/drawing/2014/main" id="{ECAA9C91-ED92-9428-471F-B3DC7C33F74E}"/>
              </a:ext>
            </a:extLst>
          </p:cNvPr>
          <p:cNvGrpSpPr/>
          <p:nvPr/>
        </p:nvGrpSpPr>
        <p:grpSpPr>
          <a:xfrm>
            <a:off x="382819" y="2104582"/>
            <a:ext cx="11426362" cy="1025920"/>
            <a:chOff x="375046" y="1409217"/>
            <a:chExt cx="11426362" cy="1125855"/>
          </a:xfrm>
        </p:grpSpPr>
        <p:grpSp>
          <p:nvGrpSpPr>
            <p:cNvPr id="21" name="object 3">
              <a:extLst>
                <a:ext uri="{FF2B5EF4-FFF2-40B4-BE49-F238E27FC236}">
                  <a16:creationId xmlns:a16="http://schemas.microsoft.com/office/drawing/2014/main" id="{144706CA-F6C0-0F67-FECF-1A6488A5C5A6}"/>
                </a:ext>
              </a:extLst>
            </p:cNvPr>
            <p:cNvGrpSpPr/>
            <p:nvPr/>
          </p:nvGrpSpPr>
          <p:grpSpPr>
            <a:xfrm>
              <a:off x="375046" y="1409217"/>
              <a:ext cx="1985010" cy="1125855"/>
              <a:chOff x="375046" y="1409217"/>
              <a:chExt cx="1985010" cy="1125855"/>
            </a:xfrm>
          </p:grpSpPr>
          <p:sp>
            <p:nvSpPr>
              <p:cNvPr id="25" name="object 4">
                <a:extLst>
                  <a:ext uri="{FF2B5EF4-FFF2-40B4-BE49-F238E27FC236}">
                    <a16:creationId xmlns:a16="http://schemas.microsoft.com/office/drawing/2014/main" id="{73FE39CA-828F-434A-271F-A0838C073DC9}"/>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5">
                <a:extLst>
                  <a:ext uri="{FF2B5EF4-FFF2-40B4-BE49-F238E27FC236}">
                    <a16:creationId xmlns:a16="http://schemas.microsoft.com/office/drawing/2014/main" id="{2BA6BE46-F5F4-4D5D-5EF4-FF3F1A96382A}"/>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2" name="object 6">
              <a:extLst>
                <a:ext uri="{FF2B5EF4-FFF2-40B4-BE49-F238E27FC236}">
                  <a16:creationId xmlns:a16="http://schemas.microsoft.com/office/drawing/2014/main" id="{D8325A6B-E8E5-12A5-EF70-58546083573A}"/>
                </a:ext>
              </a:extLst>
            </p:cNvPr>
            <p:cNvSpPr txBox="1"/>
            <p:nvPr/>
          </p:nvSpPr>
          <p:spPr>
            <a:xfrm>
              <a:off x="526426" y="1504066"/>
              <a:ext cx="1817927" cy="550626"/>
            </a:xfrm>
            <a:prstGeom prst="rect">
              <a:avLst/>
            </a:prstGeom>
          </p:spPr>
          <p:txBody>
            <a:bodyPr vert="horz" wrap="square" lIns="0" tIns="12700" rIns="0" bIns="0" rtlCol="0">
              <a:spAutoFit/>
            </a:bodyPr>
            <a:lstStyle/>
            <a:p>
              <a:pPr marL="12700">
                <a:spcBef>
                  <a:spcPts val="100"/>
                </a:spcBef>
                <a:defRPr/>
              </a:pPr>
              <a:r>
                <a:rPr kumimoji="0" lang="en-US" sz="2400" b="1" i="0" u="none" strike="noStrike" kern="0" cap="none" spc="-10" normalizeH="0" baseline="0" noProof="0" dirty="0">
                  <a:ln>
                    <a:noFill/>
                  </a:ln>
                  <a:solidFill>
                    <a:srgbClr val="FFFFFF"/>
                  </a:solidFill>
                  <a:effectLst/>
                  <a:uLnTx/>
                  <a:uFillTx/>
                  <a:latin typeface="Calibri"/>
                  <a:cs typeface="Calibri"/>
                </a:rPr>
                <a:t>Dataset Overview</a:t>
              </a:r>
              <a:endParaRPr kumimoji="0" sz="2400" b="1" i="0" u="none" strike="noStrike" kern="0" cap="none" spc="0" normalizeH="0" baseline="0" noProof="0" dirty="0">
                <a:ln>
                  <a:noFill/>
                </a:ln>
                <a:solidFill>
                  <a:sysClr val="windowText" lastClr="000000"/>
                </a:solidFill>
                <a:effectLst/>
                <a:uLnTx/>
                <a:uFillTx/>
                <a:latin typeface="Calibri"/>
                <a:cs typeface="Calibri"/>
              </a:endParaRPr>
            </a:p>
          </p:txBody>
        </p:sp>
        <p:sp>
          <p:nvSpPr>
            <p:cNvPr id="23" name="object 7">
              <a:extLst>
                <a:ext uri="{FF2B5EF4-FFF2-40B4-BE49-F238E27FC236}">
                  <a16:creationId xmlns:a16="http://schemas.microsoft.com/office/drawing/2014/main" id="{1ED945B0-91D1-83C1-59B8-34EFE287C585}"/>
                </a:ext>
              </a:extLst>
            </p:cNvPr>
            <p:cNvSpPr/>
            <p:nvPr/>
          </p:nvSpPr>
          <p:spPr>
            <a:xfrm>
              <a:off x="2344353" y="1423504"/>
              <a:ext cx="9457055" cy="1097280"/>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8">
              <a:extLst>
                <a:ext uri="{FF2B5EF4-FFF2-40B4-BE49-F238E27FC236}">
                  <a16:creationId xmlns:a16="http://schemas.microsoft.com/office/drawing/2014/main" id="{B629C34F-8B0D-0BB5-AE5B-FD36021217EA}"/>
                </a:ext>
              </a:extLst>
            </p:cNvPr>
            <p:cNvSpPr txBox="1"/>
            <p:nvPr/>
          </p:nvSpPr>
          <p:spPr>
            <a:xfrm>
              <a:off x="2494107" y="1504066"/>
              <a:ext cx="9213323" cy="460421"/>
            </a:xfrm>
            <a:prstGeom prst="rect">
              <a:avLst/>
            </a:prstGeom>
          </p:spPr>
          <p:txBody>
            <a:bodyPr vert="horz" wrap="square" lIns="0" tIns="12700" rIns="0" bIns="0" rtlCol="0">
              <a:spAutoFit/>
            </a:bodyPr>
            <a:lstStyle/>
            <a:p>
              <a:pPr marL="354965" indent="-342265" algn="l">
                <a:spcBef>
                  <a:spcPts val="100"/>
                </a:spcBef>
                <a:buFont typeface="Arial"/>
                <a:buChar char="■"/>
                <a:tabLst>
                  <a:tab pos="354965" algn="l"/>
                </a:tabLst>
                <a:defRPr/>
              </a:pPr>
              <a:r>
                <a:rPr lang="en-US" sz="2000" dirty="0">
                  <a:solidFill>
                    <a:schemeClr val="dk1"/>
                  </a:solidFill>
                </a:rPr>
                <a:t>Examine</a:t>
              </a:r>
              <a:r>
                <a:rPr lang="en" sz="2000" dirty="0">
                  <a:solidFill>
                    <a:schemeClr val="dk1"/>
                  </a:solidFill>
                </a:rPr>
                <a:t> a comprehensive dataset, including demographics, account details, and customer behavior indicators.</a:t>
              </a:r>
              <a:endParaRPr kumimoji="0" lang="en-US" sz="2000" i="0" u="none" strike="noStrike" kern="0" cap="none" spc="0" normalizeH="0" baseline="0" noProof="0" dirty="0">
                <a:ln>
                  <a:noFill/>
                </a:ln>
                <a:solidFill>
                  <a:sysClr val="windowText" lastClr="000000"/>
                </a:solidFill>
                <a:effectLst/>
                <a:uLnTx/>
                <a:uFillTx/>
                <a:latin typeface="Calibri"/>
                <a:cs typeface="Calibri"/>
              </a:endParaRPr>
            </a:p>
          </p:txBody>
        </p:sp>
      </p:grpSp>
      <p:grpSp>
        <p:nvGrpSpPr>
          <p:cNvPr id="27" name="Group 26">
            <a:extLst>
              <a:ext uri="{FF2B5EF4-FFF2-40B4-BE49-F238E27FC236}">
                <a16:creationId xmlns:a16="http://schemas.microsoft.com/office/drawing/2014/main" id="{34231879-1C5B-A571-3E50-F5A896725A87}"/>
              </a:ext>
            </a:extLst>
          </p:cNvPr>
          <p:cNvGrpSpPr/>
          <p:nvPr/>
        </p:nvGrpSpPr>
        <p:grpSpPr>
          <a:xfrm>
            <a:off x="382819" y="3246711"/>
            <a:ext cx="11426362" cy="1952705"/>
            <a:chOff x="375046" y="1409217"/>
            <a:chExt cx="11426362" cy="1617552"/>
          </a:xfrm>
        </p:grpSpPr>
        <p:grpSp>
          <p:nvGrpSpPr>
            <p:cNvPr id="28" name="object 3">
              <a:extLst>
                <a:ext uri="{FF2B5EF4-FFF2-40B4-BE49-F238E27FC236}">
                  <a16:creationId xmlns:a16="http://schemas.microsoft.com/office/drawing/2014/main" id="{C034B817-9378-6F0F-8BDB-8B92129BBD74}"/>
                </a:ext>
              </a:extLst>
            </p:cNvPr>
            <p:cNvGrpSpPr/>
            <p:nvPr/>
          </p:nvGrpSpPr>
          <p:grpSpPr>
            <a:xfrm>
              <a:off x="375046" y="1409217"/>
              <a:ext cx="1985010" cy="1125855"/>
              <a:chOff x="375046" y="1409217"/>
              <a:chExt cx="1985010" cy="1125855"/>
            </a:xfrm>
          </p:grpSpPr>
          <p:sp>
            <p:nvSpPr>
              <p:cNvPr id="33" name="object 4">
                <a:extLst>
                  <a:ext uri="{FF2B5EF4-FFF2-40B4-BE49-F238E27FC236}">
                    <a16:creationId xmlns:a16="http://schemas.microsoft.com/office/drawing/2014/main" id="{2DD42385-F4CC-33AF-54D6-3C07025F408E}"/>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5">
                <a:extLst>
                  <a:ext uri="{FF2B5EF4-FFF2-40B4-BE49-F238E27FC236}">
                    <a16:creationId xmlns:a16="http://schemas.microsoft.com/office/drawing/2014/main" id="{D52DE4D0-CA9C-BB24-DE17-52F4434B294C}"/>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9" name="object 6">
              <a:extLst>
                <a:ext uri="{FF2B5EF4-FFF2-40B4-BE49-F238E27FC236}">
                  <a16:creationId xmlns:a16="http://schemas.microsoft.com/office/drawing/2014/main" id="{D2F3221F-A119-E546-D4E9-34C2AC59294E}"/>
                </a:ext>
              </a:extLst>
            </p:cNvPr>
            <p:cNvSpPr txBox="1"/>
            <p:nvPr/>
          </p:nvSpPr>
          <p:spPr>
            <a:xfrm>
              <a:off x="613873" y="1596399"/>
              <a:ext cx="1505941" cy="751488"/>
            </a:xfrm>
            <a:prstGeom prst="rect">
              <a:avLst/>
            </a:prstGeom>
          </p:spPr>
          <p:txBody>
            <a:bodyPr vert="horz" wrap="square" lIns="0" tIns="12700" rIns="0" bIns="0" rtlCol="0">
              <a:spAutoFit/>
            </a:bodyPr>
            <a:lstStyle/>
            <a:p>
              <a:pPr marL="12700">
                <a:spcBef>
                  <a:spcPts val="100"/>
                </a:spcBef>
                <a:defRPr/>
              </a:pPr>
              <a:r>
                <a:rPr kumimoji="0" lang="en-US" sz="2400" b="1" i="0" u="none" strike="noStrike" kern="0" cap="none" spc="-10" normalizeH="0" baseline="0" noProof="0" dirty="0">
                  <a:ln>
                    <a:noFill/>
                  </a:ln>
                  <a:solidFill>
                    <a:srgbClr val="FFFFFF"/>
                  </a:solidFill>
                  <a:effectLst/>
                  <a:uLnTx/>
                  <a:uFillTx/>
                  <a:latin typeface="Calibri"/>
                  <a:cs typeface="Calibri"/>
                </a:rPr>
                <a:t>Analytical Goals</a:t>
              </a:r>
              <a:endParaRPr kumimoji="0" sz="2400" b="1" i="0" u="none" strike="noStrike" kern="0" cap="none" spc="0" normalizeH="0" baseline="0" noProof="0" dirty="0">
                <a:ln>
                  <a:noFill/>
                </a:ln>
                <a:solidFill>
                  <a:sysClr val="windowText" lastClr="000000"/>
                </a:solidFill>
                <a:effectLst/>
                <a:uLnTx/>
                <a:uFillTx/>
                <a:latin typeface="Calibri"/>
                <a:cs typeface="Calibri"/>
              </a:endParaRPr>
            </a:p>
          </p:txBody>
        </p:sp>
        <p:sp>
          <p:nvSpPr>
            <p:cNvPr id="30" name="object 7">
              <a:extLst>
                <a:ext uri="{FF2B5EF4-FFF2-40B4-BE49-F238E27FC236}">
                  <a16:creationId xmlns:a16="http://schemas.microsoft.com/office/drawing/2014/main" id="{8B43B811-E450-EF07-678C-8033F9704FAA}"/>
                </a:ext>
              </a:extLst>
            </p:cNvPr>
            <p:cNvSpPr/>
            <p:nvPr/>
          </p:nvSpPr>
          <p:spPr>
            <a:xfrm>
              <a:off x="2344353" y="1423504"/>
              <a:ext cx="9457055" cy="1097280"/>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8">
              <a:extLst>
                <a:ext uri="{FF2B5EF4-FFF2-40B4-BE49-F238E27FC236}">
                  <a16:creationId xmlns:a16="http://schemas.microsoft.com/office/drawing/2014/main" id="{08828097-BADF-D791-80CE-9B028FAD5340}"/>
                </a:ext>
              </a:extLst>
            </p:cNvPr>
            <p:cNvSpPr txBox="1"/>
            <p:nvPr/>
          </p:nvSpPr>
          <p:spPr>
            <a:xfrm>
              <a:off x="2492119" y="1436590"/>
              <a:ext cx="9189053" cy="1590179"/>
            </a:xfrm>
            <a:prstGeom prst="rect">
              <a:avLst/>
            </a:prstGeom>
          </p:spPr>
          <p:txBody>
            <a:bodyPr vert="horz" wrap="square" lIns="0" tIns="12700" rIns="0" bIns="0" rtlCol="0">
              <a:spAutoFit/>
            </a:bodyPr>
            <a:lstStyle/>
            <a:p>
              <a:pPr marL="354965" lvl="1" indent="-342265" algn="l" rtl="0">
                <a:spcBef>
                  <a:spcPts val="100"/>
                </a:spcBef>
                <a:buFont typeface="Arial"/>
                <a:buChar char="■"/>
                <a:tabLst>
                  <a:tab pos="354965" algn="l"/>
                </a:tabLst>
                <a:defRPr/>
              </a:pPr>
              <a:r>
                <a:rPr kumimoji="0" lang="en-US" sz="2000" i="0" u="none" strike="noStrike" kern="0" cap="none" spc="0" normalizeH="0" baseline="0" noProof="0" dirty="0">
                  <a:ln>
                    <a:noFill/>
                  </a:ln>
                  <a:solidFill>
                    <a:sysClr val="windowText" lastClr="000000"/>
                  </a:solidFill>
                  <a:effectLst/>
                  <a:uLnTx/>
                  <a:uFillTx/>
                  <a:latin typeface="Calibri"/>
                  <a:cs typeface="Calibri"/>
                </a:rPr>
                <a:t>To identify key predictors of churn.</a:t>
              </a:r>
            </a:p>
            <a:p>
              <a:pPr marL="354965" lvl="1" indent="-342265" algn="l" rtl="0">
                <a:spcBef>
                  <a:spcPts val="100"/>
                </a:spcBef>
                <a:buFont typeface="Arial"/>
                <a:buChar char="■"/>
                <a:tabLst>
                  <a:tab pos="354965" algn="l"/>
                </a:tabLst>
                <a:defRPr/>
              </a:pPr>
              <a:r>
                <a:rPr kumimoji="0" lang="en-US" sz="2000" i="0" u="none" strike="noStrike" kern="0" cap="none" spc="0" normalizeH="0" baseline="0" noProof="0" dirty="0">
                  <a:ln>
                    <a:noFill/>
                  </a:ln>
                  <a:solidFill>
                    <a:sysClr val="windowText" lastClr="000000"/>
                  </a:solidFill>
                  <a:effectLst/>
                  <a:uLnTx/>
                  <a:uFillTx/>
                  <a:latin typeface="Calibri"/>
                  <a:cs typeface="Calibri"/>
                </a:rPr>
                <a:t>To quantify the strength of relationships between customer attributes and churn likelihood.</a:t>
              </a:r>
            </a:p>
            <a:p>
              <a:pPr marL="354965" lvl="1" indent="-342265" algn="l" rtl="0">
                <a:spcBef>
                  <a:spcPts val="100"/>
                </a:spcBef>
                <a:buFont typeface="Arial"/>
                <a:buChar char="■"/>
                <a:tabLst>
                  <a:tab pos="354965" algn="l"/>
                </a:tabLst>
                <a:defRPr/>
              </a:pPr>
              <a:r>
                <a:rPr kumimoji="0" lang="en-US" sz="2000" i="0" u="none" strike="noStrike" kern="0" cap="none" spc="0" normalizeH="0" baseline="0" noProof="0" dirty="0">
                  <a:ln>
                    <a:noFill/>
                  </a:ln>
                  <a:solidFill>
                    <a:sysClr val="windowText" lastClr="000000"/>
                  </a:solidFill>
                  <a:effectLst/>
                  <a:uLnTx/>
                  <a:uFillTx/>
                  <a:latin typeface="Calibri"/>
                  <a:cs typeface="Calibri"/>
                </a:rPr>
                <a:t>To explore patterns and trends within customer behavior.</a:t>
              </a:r>
            </a:p>
            <a:p>
              <a:pPr marL="354965" lvl="1" indent="-342265" algn="l" rtl="0">
                <a:spcBef>
                  <a:spcPts val="100"/>
                </a:spcBef>
                <a:buFont typeface="Arial"/>
                <a:buChar char="■"/>
                <a:tabLst>
                  <a:tab pos="354965" algn="l"/>
                </a:tabLst>
                <a:defRPr/>
              </a:pPr>
              <a:endParaRPr kumimoji="0" lang="en-US" sz="2000" i="0" u="none" strike="noStrike" kern="0" cap="none" spc="0" normalizeH="0" baseline="0" noProof="0" dirty="0">
                <a:ln>
                  <a:noFill/>
                </a:ln>
                <a:solidFill>
                  <a:sysClr val="windowText" lastClr="000000"/>
                </a:solidFill>
                <a:effectLst/>
                <a:uLnTx/>
                <a:uFillTx/>
                <a:latin typeface="Calibri"/>
                <a:cs typeface="Calibri"/>
              </a:endParaRPr>
            </a:p>
          </p:txBody>
        </p:sp>
      </p:grpSp>
      <p:grpSp>
        <p:nvGrpSpPr>
          <p:cNvPr id="35" name="Group 34">
            <a:extLst>
              <a:ext uri="{FF2B5EF4-FFF2-40B4-BE49-F238E27FC236}">
                <a16:creationId xmlns:a16="http://schemas.microsoft.com/office/drawing/2014/main" id="{C96786BC-AE2E-C83F-3F3D-634050A63365}"/>
              </a:ext>
            </a:extLst>
          </p:cNvPr>
          <p:cNvGrpSpPr/>
          <p:nvPr/>
        </p:nvGrpSpPr>
        <p:grpSpPr>
          <a:xfrm>
            <a:off x="397106" y="4760306"/>
            <a:ext cx="11412075" cy="3235173"/>
            <a:chOff x="389333" y="1423504"/>
            <a:chExt cx="11412075" cy="1840237"/>
          </a:xfrm>
        </p:grpSpPr>
        <p:grpSp>
          <p:nvGrpSpPr>
            <p:cNvPr id="37" name="object 3">
              <a:extLst>
                <a:ext uri="{FF2B5EF4-FFF2-40B4-BE49-F238E27FC236}">
                  <a16:creationId xmlns:a16="http://schemas.microsoft.com/office/drawing/2014/main" id="{9B9826CE-233A-462B-59CA-BB23051C52FA}"/>
                </a:ext>
              </a:extLst>
            </p:cNvPr>
            <p:cNvGrpSpPr/>
            <p:nvPr/>
          </p:nvGrpSpPr>
          <p:grpSpPr>
            <a:xfrm>
              <a:off x="389333" y="1423504"/>
              <a:ext cx="1956435" cy="1097280"/>
              <a:chOff x="389333" y="1423504"/>
              <a:chExt cx="1956435" cy="1097280"/>
            </a:xfrm>
          </p:grpSpPr>
          <p:sp>
            <p:nvSpPr>
              <p:cNvPr id="42" name="object 4">
                <a:extLst>
                  <a:ext uri="{FF2B5EF4-FFF2-40B4-BE49-F238E27FC236}">
                    <a16:creationId xmlns:a16="http://schemas.microsoft.com/office/drawing/2014/main" id="{6511A762-D954-71B4-4940-DAD360651D75}"/>
                  </a:ext>
                </a:extLst>
              </p:cNvPr>
              <p:cNvSpPr/>
              <p:nvPr/>
            </p:nvSpPr>
            <p:spPr>
              <a:xfrm>
                <a:off x="389333" y="1423504"/>
                <a:ext cx="1956435" cy="1097279"/>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5">
                <a:extLst>
                  <a:ext uri="{FF2B5EF4-FFF2-40B4-BE49-F238E27FC236}">
                    <a16:creationId xmlns:a16="http://schemas.microsoft.com/office/drawing/2014/main" id="{2479F118-031A-5E96-F952-6C3568D170E0}"/>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8" name="object 6">
              <a:extLst>
                <a:ext uri="{FF2B5EF4-FFF2-40B4-BE49-F238E27FC236}">
                  <a16:creationId xmlns:a16="http://schemas.microsoft.com/office/drawing/2014/main" id="{E1202E5E-72DE-F5CC-64C8-81DF14F75F88}"/>
                </a:ext>
              </a:extLst>
            </p:cNvPr>
            <p:cNvSpPr txBox="1"/>
            <p:nvPr/>
          </p:nvSpPr>
          <p:spPr>
            <a:xfrm>
              <a:off x="495282" y="1836522"/>
              <a:ext cx="1790726" cy="316565"/>
            </a:xfrm>
            <a:prstGeom prst="rect">
              <a:avLst/>
            </a:prstGeom>
          </p:spPr>
          <p:txBody>
            <a:bodyPr vert="horz" wrap="square" lIns="0" tIns="12700" rIns="0" bIns="0" rtlCol="0">
              <a:spAutoFit/>
            </a:bodyPr>
            <a:lstStyle/>
            <a:p>
              <a:pPr marL="12700">
                <a:spcBef>
                  <a:spcPts val="100"/>
                </a:spcBef>
                <a:defRPr/>
              </a:pPr>
              <a:r>
                <a:rPr kumimoji="0" lang="en-US" sz="2400" b="1" i="0" u="none" strike="noStrike" kern="0" cap="none" spc="-10" normalizeH="0" baseline="0" noProof="0" dirty="0">
                  <a:ln>
                    <a:noFill/>
                  </a:ln>
                  <a:solidFill>
                    <a:srgbClr val="FFFFFF"/>
                  </a:solidFill>
                  <a:effectLst/>
                  <a:uLnTx/>
                  <a:uFillTx/>
                  <a:latin typeface="Calibri"/>
                  <a:cs typeface="Calibri"/>
                </a:rPr>
                <a:t>Methodology</a:t>
              </a:r>
              <a:endParaRPr kumimoji="0" sz="2400" b="1" i="0" u="none" strike="noStrike" kern="0" cap="none" spc="0" normalizeH="0" baseline="0" noProof="0" dirty="0">
                <a:ln>
                  <a:noFill/>
                </a:ln>
                <a:solidFill>
                  <a:sysClr val="windowText" lastClr="000000"/>
                </a:solidFill>
                <a:effectLst/>
                <a:uLnTx/>
                <a:uFillTx/>
                <a:latin typeface="Calibri"/>
                <a:cs typeface="Calibri"/>
              </a:endParaRPr>
            </a:p>
          </p:txBody>
        </p:sp>
        <p:sp>
          <p:nvSpPr>
            <p:cNvPr id="39" name="object 7">
              <a:extLst>
                <a:ext uri="{FF2B5EF4-FFF2-40B4-BE49-F238E27FC236}">
                  <a16:creationId xmlns:a16="http://schemas.microsoft.com/office/drawing/2014/main" id="{EC8E63E6-71F1-0C20-7478-62F0F40C83FB}"/>
                </a:ext>
              </a:extLst>
            </p:cNvPr>
            <p:cNvSpPr/>
            <p:nvPr/>
          </p:nvSpPr>
          <p:spPr>
            <a:xfrm>
              <a:off x="2344353" y="1423504"/>
              <a:ext cx="9457055" cy="1097280"/>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8">
              <a:extLst>
                <a:ext uri="{FF2B5EF4-FFF2-40B4-BE49-F238E27FC236}">
                  <a16:creationId xmlns:a16="http://schemas.microsoft.com/office/drawing/2014/main" id="{BEAF7EFC-520A-8EC8-0428-C6FA4440825D}"/>
                </a:ext>
              </a:extLst>
            </p:cNvPr>
            <p:cNvSpPr txBox="1"/>
            <p:nvPr/>
          </p:nvSpPr>
          <p:spPr>
            <a:xfrm>
              <a:off x="2492119" y="1436590"/>
              <a:ext cx="9189053" cy="1827151"/>
            </a:xfrm>
            <a:prstGeom prst="rect">
              <a:avLst/>
            </a:prstGeom>
          </p:spPr>
          <p:txBody>
            <a:bodyPr vert="horz" wrap="square" lIns="0" tIns="12700" rIns="0" bIns="0" rtlCol="0">
              <a:spAutoFit/>
            </a:bodyPr>
            <a:lstStyle/>
            <a:p>
              <a:pPr marL="354965" lvl="1" indent="-342265" algn="l" rtl="0">
                <a:spcBef>
                  <a:spcPts val="100"/>
                </a:spcBef>
                <a:buFont typeface="Arial"/>
                <a:buChar char="■"/>
                <a:tabLst>
                  <a:tab pos="354965" algn="l"/>
                </a:tabLst>
                <a:defRPr/>
              </a:pPr>
              <a:r>
                <a:rPr kumimoji="0" lang="en-US" sz="2000" i="0" u="none" strike="noStrike" kern="0" cap="none" spc="0" normalizeH="0" baseline="0" noProof="0" dirty="0">
                  <a:ln>
                    <a:noFill/>
                  </a:ln>
                  <a:solidFill>
                    <a:sysClr val="windowText" lastClr="000000"/>
                  </a:solidFill>
                  <a:effectLst/>
                  <a:uLnTx/>
                  <a:uFillTx/>
                  <a:latin typeface="Calibri"/>
                  <a:cs typeface="Calibri"/>
                </a:rPr>
                <a:t>Data Exploration: Visualizations and summary statistics to understand the data distribution and initial patterns.</a:t>
              </a:r>
            </a:p>
            <a:p>
              <a:pPr marL="354965" lvl="1" indent="-342265" algn="l" rtl="0">
                <a:spcBef>
                  <a:spcPts val="100"/>
                </a:spcBef>
                <a:buFont typeface="Arial"/>
                <a:buChar char="■"/>
                <a:tabLst>
                  <a:tab pos="354965" algn="l"/>
                </a:tabLst>
                <a:defRPr/>
              </a:pPr>
              <a:r>
                <a:rPr kumimoji="0" lang="en-US" sz="2000" i="0" u="none" strike="noStrike" kern="0" cap="none" spc="0" normalizeH="0" baseline="0" noProof="0" dirty="0">
                  <a:ln>
                    <a:noFill/>
                  </a:ln>
                  <a:solidFill>
                    <a:sysClr val="windowText" lastClr="000000"/>
                  </a:solidFill>
                  <a:effectLst/>
                  <a:uLnTx/>
                  <a:uFillTx/>
                  <a:latin typeface="Calibri"/>
                  <a:cs typeface="Calibri"/>
                </a:rPr>
                <a:t>Statistical Analysis: Hypothesis testing to validate assumptions and inferential statistics to gauge variable significance.</a:t>
              </a:r>
            </a:p>
            <a:p>
              <a:pPr marL="354965" lvl="1" indent="-342265" algn="l" rtl="0">
                <a:spcBef>
                  <a:spcPts val="100"/>
                </a:spcBef>
                <a:buFont typeface="Arial"/>
                <a:buChar char="■"/>
                <a:tabLst>
                  <a:tab pos="354965" algn="l"/>
                </a:tabLst>
                <a:defRPr/>
              </a:pPr>
              <a:r>
                <a:rPr kumimoji="0" lang="en-US" sz="2000" i="0" u="none" strike="noStrike" kern="0" cap="none" spc="0" normalizeH="0" baseline="0" noProof="0" dirty="0">
                  <a:ln>
                    <a:noFill/>
                  </a:ln>
                  <a:solidFill>
                    <a:sysClr val="windowText" lastClr="000000"/>
                  </a:solidFill>
                  <a:effectLst/>
                  <a:uLnTx/>
                  <a:uFillTx/>
                  <a:latin typeface="Calibri"/>
                  <a:cs typeface="Calibri"/>
                </a:rPr>
                <a:t>Predictive Modeling: Logistic regression to predict churn based on customer attributes.</a:t>
              </a:r>
            </a:p>
            <a:p>
              <a:pPr marL="354965" lvl="1" indent="-342265" algn="l" rtl="0">
                <a:spcBef>
                  <a:spcPts val="100"/>
                </a:spcBef>
                <a:buFont typeface="Arial"/>
                <a:buChar char="■"/>
                <a:tabLst>
                  <a:tab pos="354965" algn="l"/>
                </a:tabLst>
                <a:defRPr/>
              </a:pPr>
              <a:endParaRPr kumimoji="0" lang="en-US" sz="2000" i="0" u="none" strike="noStrike" kern="0" cap="none" spc="0" normalizeH="0" baseline="0" noProof="0" dirty="0">
                <a:ln>
                  <a:noFill/>
                </a:ln>
                <a:solidFill>
                  <a:sysClr val="windowText" lastClr="000000"/>
                </a:solidFill>
                <a:effectLst/>
                <a:uLnTx/>
                <a:uFillTx/>
                <a:latin typeface="Calibri"/>
                <a:cs typeface="Calibri"/>
              </a:endParaRPr>
            </a:p>
          </p:txBody>
        </p:sp>
      </p:grpSp>
    </p:spTree>
    <p:extLst>
      <p:ext uri="{BB962C8B-B14F-4D97-AF65-F5344CB8AC3E}">
        <p14:creationId xmlns:p14="http://schemas.microsoft.com/office/powerpoint/2010/main" val="2684614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Cumulative Distribution Function (DMF) – Age</a:t>
            </a:r>
            <a:endParaRPr spc="-10" dirty="0"/>
          </a:p>
        </p:txBody>
      </p:sp>
      <p:sp>
        <p:nvSpPr>
          <p:cNvPr id="45" name="object 45"/>
          <p:cNvSpPr txBox="1">
            <a:spLocks noGrp="1"/>
          </p:cNvSpPr>
          <p:nvPr>
            <p:ph type="sldNum" sz="quarter" idx="7"/>
          </p:nvPr>
        </p:nvSpPr>
        <p:spPr>
          <a:xfrm>
            <a:off x="11830906" y="6438064"/>
            <a:ext cx="262980" cy="189796"/>
          </a:xfrm>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rgbClr val="898989"/>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20</a:t>
            </a:fld>
            <a:endParaRPr kumimoji="0" sz="1200" b="0" i="0" u="none" strike="noStrike" kern="0" cap="none" spc="-50" normalizeH="0" baseline="0" noProof="0" dirty="0">
              <a:ln>
                <a:noFill/>
              </a:ln>
              <a:solidFill>
                <a:srgbClr val="898989"/>
              </a:solidFill>
              <a:effectLst/>
              <a:uLnTx/>
              <a:uFillTx/>
              <a:latin typeface="Calibri"/>
              <a:cs typeface="Calibri"/>
            </a:endParaRPr>
          </a:p>
        </p:txBody>
      </p:sp>
      <p:grpSp>
        <p:nvGrpSpPr>
          <p:cNvPr id="46" name="object 3">
            <a:extLst>
              <a:ext uri="{FF2B5EF4-FFF2-40B4-BE49-F238E27FC236}">
                <a16:creationId xmlns:a16="http://schemas.microsoft.com/office/drawing/2014/main" id="{BE751F0C-38AE-C702-F974-03F6B1D70D0C}"/>
              </a:ext>
            </a:extLst>
          </p:cNvPr>
          <p:cNvGrpSpPr/>
          <p:nvPr/>
        </p:nvGrpSpPr>
        <p:grpSpPr>
          <a:xfrm>
            <a:off x="138112" y="1295400"/>
            <a:ext cx="6415088" cy="5142664"/>
            <a:chOff x="375046" y="1409217"/>
            <a:chExt cx="1985010" cy="1125855"/>
          </a:xfrm>
        </p:grpSpPr>
        <p:sp>
          <p:nvSpPr>
            <p:cNvPr id="47" name="object 4">
              <a:extLst>
                <a:ext uri="{FF2B5EF4-FFF2-40B4-BE49-F238E27FC236}">
                  <a16:creationId xmlns:a16="http://schemas.microsoft.com/office/drawing/2014/main" id="{7A1E74CB-D384-E855-D1AE-58B5DA1DE782}"/>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48" name="object 5">
              <a:extLst>
                <a:ext uri="{FF2B5EF4-FFF2-40B4-BE49-F238E27FC236}">
                  <a16:creationId xmlns:a16="http://schemas.microsoft.com/office/drawing/2014/main" id="{83A2965F-760C-07A4-2DD4-82D4A961BB1C}"/>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49" name="object 7">
            <a:extLst>
              <a:ext uri="{FF2B5EF4-FFF2-40B4-BE49-F238E27FC236}">
                <a16:creationId xmlns:a16="http://schemas.microsoft.com/office/drawing/2014/main" id="{02D067D0-C8F2-7CEC-9B24-D1A457A100AA}"/>
              </a:ext>
            </a:extLst>
          </p:cNvPr>
          <p:cNvSpPr/>
          <p:nvPr/>
        </p:nvSpPr>
        <p:spPr>
          <a:xfrm>
            <a:off x="152400" y="1295400"/>
            <a:ext cx="11697010" cy="5142664"/>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nvGrpSpPr>
          <p:cNvPr id="4" name="Group 3">
            <a:extLst>
              <a:ext uri="{FF2B5EF4-FFF2-40B4-BE49-F238E27FC236}">
                <a16:creationId xmlns:a16="http://schemas.microsoft.com/office/drawing/2014/main" id="{4ADCACE0-6D5B-3AA5-7039-C89248E6D301}"/>
              </a:ext>
            </a:extLst>
          </p:cNvPr>
          <p:cNvGrpSpPr/>
          <p:nvPr/>
        </p:nvGrpSpPr>
        <p:grpSpPr>
          <a:xfrm>
            <a:off x="6689414" y="1432148"/>
            <a:ext cx="4959107" cy="1499968"/>
            <a:chOff x="2819400" y="1291986"/>
            <a:chExt cx="8946955" cy="668655"/>
          </a:xfrm>
        </p:grpSpPr>
        <p:grpSp>
          <p:nvGrpSpPr>
            <p:cNvPr id="5" name="object 13">
              <a:extLst>
                <a:ext uri="{FF2B5EF4-FFF2-40B4-BE49-F238E27FC236}">
                  <a16:creationId xmlns:a16="http://schemas.microsoft.com/office/drawing/2014/main" id="{4DA06D8E-0011-D494-87CE-23E0A39F7872}"/>
                </a:ext>
              </a:extLst>
            </p:cNvPr>
            <p:cNvGrpSpPr/>
            <p:nvPr/>
          </p:nvGrpSpPr>
          <p:grpSpPr>
            <a:xfrm>
              <a:off x="2819400" y="1291986"/>
              <a:ext cx="8946955" cy="668655"/>
              <a:chOff x="1282179" y="3494230"/>
              <a:chExt cx="10544175" cy="668655"/>
            </a:xfrm>
          </p:grpSpPr>
          <p:sp>
            <p:nvSpPr>
              <p:cNvPr id="7" name="object 14">
                <a:extLst>
                  <a:ext uri="{FF2B5EF4-FFF2-40B4-BE49-F238E27FC236}">
                    <a16:creationId xmlns:a16="http://schemas.microsoft.com/office/drawing/2014/main" id="{BE4A2596-DFC9-25E3-2738-0557FAC8121D}"/>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8" name="object 15">
                <a:extLst>
                  <a:ext uri="{FF2B5EF4-FFF2-40B4-BE49-F238E27FC236}">
                    <a16:creationId xmlns:a16="http://schemas.microsoft.com/office/drawing/2014/main" id="{EAB44F29-8345-46E7-6126-65FE4852DF29}"/>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6" name="object 16">
              <a:extLst>
                <a:ext uri="{FF2B5EF4-FFF2-40B4-BE49-F238E27FC236}">
                  <a16:creationId xmlns:a16="http://schemas.microsoft.com/office/drawing/2014/main" id="{2FA3FF91-3765-8600-823F-966BA18479ED}"/>
                </a:ext>
              </a:extLst>
            </p:cNvPr>
            <p:cNvSpPr txBox="1"/>
            <p:nvPr/>
          </p:nvSpPr>
          <p:spPr>
            <a:xfrm>
              <a:off x="2943478" y="1338720"/>
              <a:ext cx="8698795" cy="417318"/>
            </a:xfrm>
            <a:prstGeom prst="rect">
              <a:avLst/>
            </a:prstGeom>
          </p:spPr>
          <p:txBody>
            <a:bodyPr vert="horz" wrap="square" lIns="0" tIns="12700" rIns="0" bIns="0" rtlCol="0">
              <a:spAutoFit/>
            </a:bodyPr>
            <a:lstStyle/>
            <a:p>
              <a:pPr algn="l"/>
              <a:r>
                <a:rPr lang="en-US" sz="2000" i="0" u="none" strike="noStrike" dirty="0">
                  <a:solidFill>
                    <a:schemeClr val="tx1"/>
                  </a:solidFill>
                  <a:effectLst/>
                  <a:latin typeface="+mn-lt"/>
                </a:rPr>
                <a:t>The probability of a customer churning increases with age. This is because the CDF curve is increasing steadily.</a:t>
              </a:r>
            </a:p>
          </p:txBody>
        </p:sp>
      </p:grpSp>
      <p:grpSp>
        <p:nvGrpSpPr>
          <p:cNvPr id="9" name="Group 8">
            <a:extLst>
              <a:ext uri="{FF2B5EF4-FFF2-40B4-BE49-F238E27FC236}">
                <a16:creationId xmlns:a16="http://schemas.microsoft.com/office/drawing/2014/main" id="{911F803A-1497-A5E8-DE31-596113797DCD}"/>
              </a:ext>
            </a:extLst>
          </p:cNvPr>
          <p:cNvGrpSpPr/>
          <p:nvPr/>
        </p:nvGrpSpPr>
        <p:grpSpPr>
          <a:xfrm>
            <a:off x="6696131" y="3130958"/>
            <a:ext cx="4959107" cy="1435867"/>
            <a:chOff x="2819400" y="1291986"/>
            <a:chExt cx="8946955" cy="668655"/>
          </a:xfrm>
        </p:grpSpPr>
        <p:grpSp>
          <p:nvGrpSpPr>
            <p:cNvPr id="10" name="object 13">
              <a:extLst>
                <a:ext uri="{FF2B5EF4-FFF2-40B4-BE49-F238E27FC236}">
                  <a16:creationId xmlns:a16="http://schemas.microsoft.com/office/drawing/2014/main" id="{06D6D63E-3FAA-B8FB-4814-A78E8218350B}"/>
                </a:ext>
              </a:extLst>
            </p:cNvPr>
            <p:cNvGrpSpPr/>
            <p:nvPr/>
          </p:nvGrpSpPr>
          <p:grpSpPr>
            <a:xfrm>
              <a:off x="2819400" y="1291986"/>
              <a:ext cx="8946955" cy="668655"/>
              <a:chOff x="1282179" y="3494230"/>
              <a:chExt cx="10544175" cy="668655"/>
            </a:xfrm>
          </p:grpSpPr>
          <p:sp>
            <p:nvSpPr>
              <p:cNvPr id="12" name="object 14">
                <a:extLst>
                  <a:ext uri="{FF2B5EF4-FFF2-40B4-BE49-F238E27FC236}">
                    <a16:creationId xmlns:a16="http://schemas.microsoft.com/office/drawing/2014/main" id="{7ACE2F67-BB12-95A5-11B8-7B52930C20C2}"/>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13" name="object 15">
                <a:extLst>
                  <a:ext uri="{FF2B5EF4-FFF2-40B4-BE49-F238E27FC236}">
                    <a16:creationId xmlns:a16="http://schemas.microsoft.com/office/drawing/2014/main" id="{CEEE5FA9-3B6C-B034-3C74-4B5122F65081}"/>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11" name="object 16">
              <a:extLst>
                <a:ext uri="{FF2B5EF4-FFF2-40B4-BE49-F238E27FC236}">
                  <a16:creationId xmlns:a16="http://schemas.microsoft.com/office/drawing/2014/main" id="{604826DB-B3C1-60DA-7484-5EFF302ABCAD}"/>
                </a:ext>
              </a:extLst>
            </p:cNvPr>
            <p:cNvSpPr txBox="1"/>
            <p:nvPr/>
          </p:nvSpPr>
          <p:spPr>
            <a:xfrm>
              <a:off x="2943478" y="1338720"/>
              <a:ext cx="8698795" cy="435948"/>
            </a:xfrm>
            <a:prstGeom prst="rect">
              <a:avLst/>
            </a:prstGeom>
          </p:spPr>
          <p:txBody>
            <a:bodyPr vert="horz" wrap="square" lIns="0" tIns="12700" rIns="0" bIns="0" rtlCol="0">
              <a:spAutoFit/>
            </a:bodyPr>
            <a:lstStyle/>
            <a:p>
              <a:pPr algn="l"/>
              <a:r>
                <a:rPr lang="en-US" sz="2000" i="0" u="none" strike="noStrike" dirty="0">
                  <a:solidFill>
                    <a:schemeClr val="tx1"/>
                  </a:solidFill>
                  <a:effectLst/>
                  <a:latin typeface="+mn-lt"/>
                </a:rPr>
                <a:t>By the age of 50, there is a 50% chance that a customer will have churned. This is because the CDF curve reaches 0.5 at the age of 50.</a:t>
              </a:r>
            </a:p>
          </p:txBody>
        </p:sp>
      </p:grpSp>
      <p:grpSp>
        <p:nvGrpSpPr>
          <p:cNvPr id="14" name="Group 13">
            <a:extLst>
              <a:ext uri="{FF2B5EF4-FFF2-40B4-BE49-F238E27FC236}">
                <a16:creationId xmlns:a16="http://schemas.microsoft.com/office/drawing/2014/main" id="{E2D60A51-E08C-A3C9-4AFC-9B087D937DE8}"/>
              </a:ext>
            </a:extLst>
          </p:cNvPr>
          <p:cNvGrpSpPr/>
          <p:nvPr/>
        </p:nvGrpSpPr>
        <p:grpSpPr>
          <a:xfrm>
            <a:off x="6689412" y="4807028"/>
            <a:ext cx="4959107" cy="1811704"/>
            <a:chOff x="2819400" y="1291986"/>
            <a:chExt cx="8946955" cy="826411"/>
          </a:xfrm>
        </p:grpSpPr>
        <p:grpSp>
          <p:nvGrpSpPr>
            <p:cNvPr id="15" name="object 13">
              <a:extLst>
                <a:ext uri="{FF2B5EF4-FFF2-40B4-BE49-F238E27FC236}">
                  <a16:creationId xmlns:a16="http://schemas.microsoft.com/office/drawing/2014/main" id="{52385E39-0C4E-C716-D1FF-68D6C0D0854A}"/>
                </a:ext>
              </a:extLst>
            </p:cNvPr>
            <p:cNvGrpSpPr/>
            <p:nvPr/>
          </p:nvGrpSpPr>
          <p:grpSpPr>
            <a:xfrm>
              <a:off x="2819400" y="1291986"/>
              <a:ext cx="8946955" cy="668655"/>
              <a:chOff x="1282179" y="3494230"/>
              <a:chExt cx="10544175" cy="668655"/>
            </a:xfrm>
          </p:grpSpPr>
          <p:sp>
            <p:nvSpPr>
              <p:cNvPr id="17" name="object 14">
                <a:extLst>
                  <a:ext uri="{FF2B5EF4-FFF2-40B4-BE49-F238E27FC236}">
                    <a16:creationId xmlns:a16="http://schemas.microsoft.com/office/drawing/2014/main" id="{7E6A728B-744B-EB4A-2E21-9CD45A5BFBCD}"/>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18" name="object 15">
                <a:extLst>
                  <a:ext uri="{FF2B5EF4-FFF2-40B4-BE49-F238E27FC236}">
                    <a16:creationId xmlns:a16="http://schemas.microsoft.com/office/drawing/2014/main" id="{A5598FC2-06D5-E248-526B-7BDB9166DED5}"/>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16" name="object 16">
              <a:extLst>
                <a:ext uri="{FF2B5EF4-FFF2-40B4-BE49-F238E27FC236}">
                  <a16:creationId xmlns:a16="http://schemas.microsoft.com/office/drawing/2014/main" id="{03476488-A4FD-4FFC-C613-5F9A8D60BCA5}"/>
                </a:ext>
              </a:extLst>
            </p:cNvPr>
            <p:cNvSpPr txBox="1"/>
            <p:nvPr/>
          </p:nvSpPr>
          <p:spPr>
            <a:xfrm>
              <a:off x="2943478" y="1338720"/>
              <a:ext cx="8698795" cy="779677"/>
            </a:xfrm>
            <a:prstGeom prst="rect">
              <a:avLst/>
            </a:prstGeom>
          </p:spPr>
          <p:txBody>
            <a:bodyPr vert="horz" wrap="square" lIns="0" tIns="12700" rIns="0" bIns="0" rtlCol="0">
              <a:spAutoFit/>
            </a:bodyPr>
            <a:lstStyle/>
            <a:p>
              <a:pPr algn="l"/>
              <a:r>
                <a:rPr lang="en-US" sz="2000" b="0" i="0" u="none" strike="noStrike" dirty="0">
                  <a:solidFill>
                    <a:schemeClr val="tx1"/>
                  </a:solidFill>
                  <a:effectLst/>
                  <a:latin typeface="+mn-lt"/>
                </a:rPr>
                <a:t>By the age of 90, there is almost a 100% chance that a customer will have churned. This is because the CDF curve approaches 1 as the age approaches 90.</a:t>
              </a:r>
            </a:p>
          </p:txBody>
        </p:sp>
      </p:grpSp>
      <p:pic>
        <p:nvPicPr>
          <p:cNvPr id="3" name="Picture 2">
            <a:extLst>
              <a:ext uri="{FF2B5EF4-FFF2-40B4-BE49-F238E27FC236}">
                <a16:creationId xmlns:a16="http://schemas.microsoft.com/office/drawing/2014/main" id="{89AD024C-B80F-877D-5A9A-E1E8A43C6FE3}"/>
              </a:ext>
            </a:extLst>
          </p:cNvPr>
          <p:cNvPicPr>
            <a:picLocks noChangeAspect="1"/>
          </p:cNvPicPr>
          <p:nvPr/>
        </p:nvPicPr>
        <p:blipFill>
          <a:blip r:embed="rId2"/>
          <a:stretch>
            <a:fillRect/>
          </a:stretch>
        </p:blipFill>
        <p:spPr>
          <a:xfrm>
            <a:off x="207698" y="1407045"/>
            <a:ext cx="6243960" cy="4917555"/>
          </a:xfrm>
          <a:prstGeom prst="rect">
            <a:avLst/>
          </a:prstGeom>
        </p:spPr>
      </p:pic>
    </p:spTree>
    <p:extLst>
      <p:ext uri="{BB962C8B-B14F-4D97-AF65-F5344CB8AC3E}">
        <p14:creationId xmlns:p14="http://schemas.microsoft.com/office/powerpoint/2010/main" val="4014959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5560C1C-BEA8-7335-F87E-945A450E9D17}"/>
              </a:ext>
            </a:extLst>
          </p:cNvPr>
          <p:cNvSpPr/>
          <p:nvPr/>
        </p:nvSpPr>
        <p:spPr>
          <a:xfrm>
            <a:off x="3810000" y="0"/>
            <a:ext cx="8382000" cy="6858000"/>
          </a:xfrm>
          <a:prstGeom prst="rect">
            <a:avLst/>
          </a:prstGeom>
          <a:solidFill>
            <a:srgbClr val="204D79"/>
          </a:solid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A45158B-4467-B297-1039-F6DA7F1A01ED}"/>
              </a:ext>
            </a:extLst>
          </p:cNvPr>
          <p:cNvSpPr/>
          <p:nvPr/>
        </p:nvSpPr>
        <p:spPr>
          <a:xfrm>
            <a:off x="381000" y="2362200"/>
            <a:ext cx="2971800" cy="1752600"/>
          </a:xfrm>
          <a:prstGeom prst="rect">
            <a:avLst/>
          </a:prstGeom>
          <a:solidFill>
            <a:srgbClr val="4D327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atin typeface="+mj-lt"/>
              </a:rPr>
              <a:t>Analytical Distribution</a:t>
            </a:r>
          </a:p>
        </p:txBody>
      </p:sp>
      <p:pic>
        <p:nvPicPr>
          <p:cNvPr id="3" name="Picture 2">
            <a:extLst>
              <a:ext uri="{FF2B5EF4-FFF2-40B4-BE49-F238E27FC236}">
                <a16:creationId xmlns:a16="http://schemas.microsoft.com/office/drawing/2014/main" id="{8900267E-C01C-F284-E9E8-C5738D06EEB2}"/>
              </a:ext>
            </a:extLst>
          </p:cNvPr>
          <p:cNvPicPr>
            <a:picLocks noChangeAspect="1"/>
          </p:cNvPicPr>
          <p:nvPr/>
        </p:nvPicPr>
        <p:blipFill>
          <a:blip r:embed="rId2"/>
          <a:stretch>
            <a:fillRect/>
          </a:stretch>
        </p:blipFill>
        <p:spPr>
          <a:xfrm>
            <a:off x="4114800" y="808628"/>
            <a:ext cx="7772400" cy="4859744"/>
          </a:xfrm>
          <a:prstGeom prst="rect">
            <a:avLst/>
          </a:prstGeom>
        </p:spPr>
      </p:pic>
    </p:spTree>
    <p:extLst>
      <p:ext uri="{BB962C8B-B14F-4D97-AF65-F5344CB8AC3E}">
        <p14:creationId xmlns:p14="http://schemas.microsoft.com/office/powerpoint/2010/main" val="499148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Analytical Distribution – Credit Score</a:t>
            </a:r>
            <a:endParaRPr spc="-10" dirty="0"/>
          </a:p>
        </p:txBody>
      </p:sp>
      <p:sp>
        <p:nvSpPr>
          <p:cNvPr id="45" name="object 45"/>
          <p:cNvSpPr txBox="1">
            <a:spLocks noGrp="1"/>
          </p:cNvSpPr>
          <p:nvPr>
            <p:ph type="sldNum" sz="quarter" idx="7"/>
          </p:nvPr>
        </p:nvSpPr>
        <p:spPr>
          <a:xfrm>
            <a:off x="11734800" y="6438064"/>
            <a:ext cx="359085" cy="189796"/>
          </a:xfrm>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rgbClr val="898989"/>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22</a:t>
            </a:fld>
            <a:endParaRPr kumimoji="0" sz="1200" b="0" i="0" u="none" strike="noStrike" kern="0" cap="none" spc="-50" normalizeH="0" baseline="0" noProof="0" dirty="0">
              <a:ln>
                <a:noFill/>
              </a:ln>
              <a:solidFill>
                <a:srgbClr val="898989"/>
              </a:solidFill>
              <a:effectLst/>
              <a:uLnTx/>
              <a:uFillTx/>
              <a:latin typeface="Calibri"/>
              <a:cs typeface="Calibri"/>
            </a:endParaRPr>
          </a:p>
        </p:txBody>
      </p:sp>
      <p:grpSp>
        <p:nvGrpSpPr>
          <p:cNvPr id="46" name="object 3">
            <a:extLst>
              <a:ext uri="{FF2B5EF4-FFF2-40B4-BE49-F238E27FC236}">
                <a16:creationId xmlns:a16="http://schemas.microsoft.com/office/drawing/2014/main" id="{BE751F0C-38AE-C702-F974-03F6B1D70D0C}"/>
              </a:ext>
            </a:extLst>
          </p:cNvPr>
          <p:cNvGrpSpPr/>
          <p:nvPr/>
        </p:nvGrpSpPr>
        <p:grpSpPr>
          <a:xfrm>
            <a:off x="138112" y="1295400"/>
            <a:ext cx="6415088" cy="5142664"/>
            <a:chOff x="375046" y="1409217"/>
            <a:chExt cx="1985010" cy="1125855"/>
          </a:xfrm>
        </p:grpSpPr>
        <p:sp>
          <p:nvSpPr>
            <p:cNvPr id="47" name="object 4">
              <a:extLst>
                <a:ext uri="{FF2B5EF4-FFF2-40B4-BE49-F238E27FC236}">
                  <a16:creationId xmlns:a16="http://schemas.microsoft.com/office/drawing/2014/main" id="{7A1E74CB-D384-E855-D1AE-58B5DA1DE782}"/>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48" name="object 5">
              <a:extLst>
                <a:ext uri="{FF2B5EF4-FFF2-40B4-BE49-F238E27FC236}">
                  <a16:creationId xmlns:a16="http://schemas.microsoft.com/office/drawing/2014/main" id="{83A2965F-760C-07A4-2DD4-82D4A961BB1C}"/>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49" name="object 7">
            <a:extLst>
              <a:ext uri="{FF2B5EF4-FFF2-40B4-BE49-F238E27FC236}">
                <a16:creationId xmlns:a16="http://schemas.microsoft.com/office/drawing/2014/main" id="{02D067D0-C8F2-7CEC-9B24-D1A457A100AA}"/>
              </a:ext>
            </a:extLst>
          </p:cNvPr>
          <p:cNvSpPr/>
          <p:nvPr/>
        </p:nvSpPr>
        <p:spPr>
          <a:xfrm>
            <a:off x="152400" y="1295400"/>
            <a:ext cx="11697010" cy="5142664"/>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pic>
        <p:nvPicPr>
          <p:cNvPr id="19" name="Picture 18">
            <a:extLst>
              <a:ext uri="{FF2B5EF4-FFF2-40B4-BE49-F238E27FC236}">
                <a16:creationId xmlns:a16="http://schemas.microsoft.com/office/drawing/2014/main" id="{7FE1D9A7-4339-6782-E28C-74E9C9ABC174}"/>
              </a:ext>
            </a:extLst>
          </p:cNvPr>
          <p:cNvPicPr>
            <a:picLocks noChangeAspect="1"/>
          </p:cNvPicPr>
          <p:nvPr/>
        </p:nvPicPr>
        <p:blipFill>
          <a:blip r:embed="rId2"/>
          <a:stretch>
            <a:fillRect/>
          </a:stretch>
        </p:blipFill>
        <p:spPr>
          <a:xfrm>
            <a:off x="225034" y="1464200"/>
            <a:ext cx="6190486" cy="4841676"/>
          </a:xfrm>
          <a:prstGeom prst="rect">
            <a:avLst/>
          </a:prstGeom>
        </p:spPr>
      </p:pic>
      <p:grpSp>
        <p:nvGrpSpPr>
          <p:cNvPr id="32" name="Group 31">
            <a:extLst>
              <a:ext uri="{FF2B5EF4-FFF2-40B4-BE49-F238E27FC236}">
                <a16:creationId xmlns:a16="http://schemas.microsoft.com/office/drawing/2014/main" id="{9F86D299-E7C7-B18E-7659-43F39AA5ED1F}"/>
              </a:ext>
            </a:extLst>
          </p:cNvPr>
          <p:cNvGrpSpPr/>
          <p:nvPr/>
        </p:nvGrpSpPr>
        <p:grpSpPr>
          <a:xfrm>
            <a:off x="9873361" y="1402800"/>
            <a:ext cx="1783524" cy="668655"/>
            <a:chOff x="5410200" y="4861103"/>
            <a:chExt cx="2514600" cy="668655"/>
          </a:xfrm>
        </p:grpSpPr>
        <p:grpSp>
          <p:nvGrpSpPr>
            <p:cNvPr id="33" name="object 13">
              <a:extLst>
                <a:ext uri="{FF2B5EF4-FFF2-40B4-BE49-F238E27FC236}">
                  <a16:creationId xmlns:a16="http://schemas.microsoft.com/office/drawing/2014/main" id="{9804C3EE-A25D-614B-2B6B-9F7F609940E0}"/>
                </a:ext>
              </a:extLst>
            </p:cNvPr>
            <p:cNvGrpSpPr/>
            <p:nvPr/>
          </p:nvGrpSpPr>
          <p:grpSpPr>
            <a:xfrm>
              <a:off x="5410200" y="4861103"/>
              <a:ext cx="2514600" cy="668655"/>
              <a:chOff x="1282179" y="3494230"/>
              <a:chExt cx="10544175" cy="668655"/>
            </a:xfrm>
          </p:grpSpPr>
          <p:sp>
            <p:nvSpPr>
              <p:cNvPr id="35" name="object 14">
                <a:extLst>
                  <a:ext uri="{FF2B5EF4-FFF2-40B4-BE49-F238E27FC236}">
                    <a16:creationId xmlns:a16="http://schemas.microsoft.com/office/drawing/2014/main" id="{E9E63A92-D48D-DFF7-B364-1073FEF2AA22}"/>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15">
                <a:extLst>
                  <a:ext uri="{FF2B5EF4-FFF2-40B4-BE49-F238E27FC236}">
                    <a16:creationId xmlns:a16="http://schemas.microsoft.com/office/drawing/2014/main" id="{83B69CE8-D58A-A6F4-7F91-F5A4313CF193}"/>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4" name="object 16">
              <a:extLst>
                <a:ext uri="{FF2B5EF4-FFF2-40B4-BE49-F238E27FC236}">
                  <a16:creationId xmlns:a16="http://schemas.microsoft.com/office/drawing/2014/main" id="{2669CECE-6F44-0C1A-D5BB-4CC01B9BEBC4}"/>
                </a:ext>
              </a:extLst>
            </p:cNvPr>
            <p:cNvSpPr txBox="1"/>
            <p:nvPr/>
          </p:nvSpPr>
          <p:spPr>
            <a:xfrm>
              <a:off x="5643406" y="5016852"/>
              <a:ext cx="2052794" cy="330200"/>
            </a:xfrm>
            <a:prstGeom prst="rect">
              <a:avLst/>
            </a:prstGeom>
          </p:spPr>
          <p:txBody>
            <a:bodyPr vert="horz" wrap="square" lIns="0" tIns="12700" rIns="0" bIns="0" rtlCol="0">
              <a:spAutoFit/>
            </a:bodyPr>
            <a:lstStyle/>
            <a:p>
              <a:pPr marL="12700" marR="0" lvl="0" indent="0" algn="ctr" defTabSz="914400" eaLnBrk="1" fontAlgn="auto" latinLnBrk="0" hangingPunct="1">
                <a:lnSpc>
                  <a:spcPct val="100000"/>
                </a:lnSpc>
                <a:spcBef>
                  <a:spcPts val="10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a:cs typeface="Calibri"/>
                </a:rPr>
                <a:t>650.53</a:t>
              </a:r>
              <a:endParaRPr kumimoji="0" sz="2000" b="1" i="0" u="none" strike="noStrike" kern="0" cap="none" spc="0" normalizeH="0" baseline="0" noProof="0" dirty="0">
                <a:ln>
                  <a:noFill/>
                </a:ln>
                <a:solidFill>
                  <a:sysClr val="windowText" lastClr="000000"/>
                </a:solidFill>
                <a:effectLst/>
                <a:uLnTx/>
                <a:uFillTx/>
                <a:latin typeface="Calibri"/>
                <a:cs typeface="Calibri"/>
              </a:endParaRPr>
            </a:p>
          </p:txBody>
        </p:sp>
      </p:grpSp>
      <p:grpSp>
        <p:nvGrpSpPr>
          <p:cNvPr id="42" name="Group 41">
            <a:extLst>
              <a:ext uri="{FF2B5EF4-FFF2-40B4-BE49-F238E27FC236}">
                <a16:creationId xmlns:a16="http://schemas.microsoft.com/office/drawing/2014/main" id="{EBFC6CFB-678B-09C3-4DE8-316C0401172C}"/>
              </a:ext>
            </a:extLst>
          </p:cNvPr>
          <p:cNvGrpSpPr/>
          <p:nvPr/>
        </p:nvGrpSpPr>
        <p:grpSpPr>
          <a:xfrm>
            <a:off x="9870939" y="2301761"/>
            <a:ext cx="1788370" cy="668655"/>
            <a:chOff x="5410200" y="4861103"/>
            <a:chExt cx="2514600" cy="668655"/>
          </a:xfrm>
        </p:grpSpPr>
        <p:grpSp>
          <p:nvGrpSpPr>
            <p:cNvPr id="43" name="object 13">
              <a:extLst>
                <a:ext uri="{FF2B5EF4-FFF2-40B4-BE49-F238E27FC236}">
                  <a16:creationId xmlns:a16="http://schemas.microsoft.com/office/drawing/2014/main" id="{71A5F8C2-C7D6-8CAE-6217-28EC22279924}"/>
                </a:ext>
              </a:extLst>
            </p:cNvPr>
            <p:cNvGrpSpPr/>
            <p:nvPr/>
          </p:nvGrpSpPr>
          <p:grpSpPr>
            <a:xfrm>
              <a:off x="5410200" y="4861103"/>
              <a:ext cx="2514600" cy="668655"/>
              <a:chOff x="1282179" y="3494230"/>
              <a:chExt cx="10544175" cy="668655"/>
            </a:xfrm>
          </p:grpSpPr>
          <p:sp>
            <p:nvSpPr>
              <p:cNvPr id="50" name="object 14">
                <a:extLst>
                  <a:ext uri="{FF2B5EF4-FFF2-40B4-BE49-F238E27FC236}">
                    <a16:creationId xmlns:a16="http://schemas.microsoft.com/office/drawing/2014/main" id="{54F15155-CC4E-9DDC-D807-E0BBB603BECB}"/>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15">
                <a:extLst>
                  <a:ext uri="{FF2B5EF4-FFF2-40B4-BE49-F238E27FC236}">
                    <a16:creationId xmlns:a16="http://schemas.microsoft.com/office/drawing/2014/main" id="{99DDBEE2-8A9A-BACA-D2FC-8129483DB1EB}"/>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4" name="object 16">
              <a:extLst>
                <a:ext uri="{FF2B5EF4-FFF2-40B4-BE49-F238E27FC236}">
                  <a16:creationId xmlns:a16="http://schemas.microsoft.com/office/drawing/2014/main" id="{B6BEF63F-C7D3-036C-42D6-A9A86B6E42F3}"/>
                </a:ext>
              </a:extLst>
            </p:cNvPr>
            <p:cNvSpPr txBox="1"/>
            <p:nvPr/>
          </p:nvSpPr>
          <p:spPr>
            <a:xfrm>
              <a:off x="5643406" y="5016852"/>
              <a:ext cx="2052794" cy="330200"/>
            </a:xfrm>
            <a:prstGeom prst="rect">
              <a:avLst/>
            </a:prstGeom>
          </p:spPr>
          <p:txBody>
            <a:bodyPr vert="horz" wrap="square" lIns="0" tIns="12700" rIns="0" bIns="0" rtlCol="0">
              <a:spAutoFit/>
            </a:bodyPr>
            <a:lstStyle/>
            <a:p>
              <a:pPr marL="12700" marR="0" lvl="0" indent="0" algn="ctr" defTabSz="914400" eaLnBrk="1" fontAlgn="auto" latinLnBrk="0" hangingPunct="1">
                <a:lnSpc>
                  <a:spcPct val="100000"/>
                </a:lnSpc>
                <a:spcBef>
                  <a:spcPts val="10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a:cs typeface="Calibri"/>
                </a:rPr>
                <a:t>96.65</a:t>
              </a:r>
              <a:endParaRPr kumimoji="0" sz="2000" b="1" i="0" u="none" strike="noStrike" kern="0" cap="none" spc="0" normalizeH="0" baseline="0" noProof="0" dirty="0">
                <a:ln>
                  <a:noFill/>
                </a:ln>
                <a:solidFill>
                  <a:sysClr val="windowText" lastClr="000000"/>
                </a:solidFill>
                <a:effectLst/>
                <a:uLnTx/>
                <a:uFillTx/>
                <a:latin typeface="Calibri"/>
                <a:cs typeface="Calibri"/>
              </a:endParaRPr>
            </a:p>
          </p:txBody>
        </p:sp>
      </p:grpSp>
      <p:grpSp>
        <p:nvGrpSpPr>
          <p:cNvPr id="52" name="Group 51">
            <a:extLst>
              <a:ext uri="{FF2B5EF4-FFF2-40B4-BE49-F238E27FC236}">
                <a16:creationId xmlns:a16="http://schemas.microsoft.com/office/drawing/2014/main" id="{132A2BD2-8615-3A5C-FCE6-F8D1DA6A4BF6}"/>
              </a:ext>
            </a:extLst>
          </p:cNvPr>
          <p:cNvGrpSpPr/>
          <p:nvPr/>
        </p:nvGrpSpPr>
        <p:grpSpPr>
          <a:xfrm>
            <a:off x="6682337" y="2301761"/>
            <a:ext cx="3155722" cy="1093022"/>
            <a:chOff x="281539" y="4863033"/>
            <a:chExt cx="767715" cy="1093022"/>
          </a:xfrm>
        </p:grpSpPr>
        <p:grpSp>
          <p:nvGrpSpPr>
            <p:cNvPr id="53" name="object 29">
              <a:extLst>
                <a:ext uri="{FF2B5EF4-FFF2-40B4-BE49-F238E27FC236}">
                  <a16:creationId xmlns:a16="http://schemas.microsoft.com/office/drawing/2014/main" id="{51917709-9D9D-B2BB-E724-D38D7FED9E79}"/>
                </a:ext>
              </a:extLst>
            </p:cNvPr>
            <p:cNvGrpSpPr/>
            <p:nvPr/>
          </p:nvGrpSpPr>
          <p:grpSpPr>
            <a:xfrm>
              <a:off x="281539" y="4863033"/>
              <a:ext cx="767715" cy="668655"/>
              <a:chOff x="362137" y="3496160"/>
              <a:chExt cx="767715" cy="668655"/>
            </a:xfrm>
          </p:grpSpPr>
          <p:sp>
            <p:nvSpPr>
              <p:cNvPr id="55" name="object 30">
                <a:extLst>
                  <a:ext uri="{FF2B5EF4-FFF2-40B4-BE49-F238E27FC236}">
                    <a16:creationId xmlns:a16="http://schemas.microsoft.com/office/drawing/2014/main" id="{C3ECF570-132C-05DD-F086-C11A8ED0D514}"/>
                  </a:ext>
                </a:extLst>
              </p:cNvPr>
              <p:cNvSpPr/>
              <p:nvPr/>
            </p:nvSpPr>
            <p:spPr>
              <a:xfrm>
                <a:off x="376424" y="3510447"/>
                <a:ext cx="739140" cy="640080"/>
              </a:xfrm>
              <a:custGeom>
                <a:avLst/>
                <a:gdLst/>
                <a:ahLst/>
                <a:cxnLst/>
                <a:rect l="l" t="t" r="r" b="b"/>
                <a:pathLst>
                  <a:path w="739140" h="640079">
                    <a:moveTo>
                      <a:pt x="738750" y="0"/>
                    </a:moveTo>
                    <a:lnTo>
                      <a:pt x="0" y="0"/>
                    </a:lnTo>
                    <a:lnTo>
                      <a:pt x="0" y="640079"/>
                    </a:lnTo>
                    <a:lnTo>
                      <a:pt x="738750" y="640079"/>
                    </a:lnTo>
                    <a:lnTo>
                      <a:pt x="738750"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31">
                <a:extLst>
                  <a:ext uri="{FF2B5EF4-FFF2-40B4-BE49-F238E27FC236}">
                    <a16:creationId xmlns:a16="http://schemas.microsoft.com/office/drawing/2014/main" id="{0290311F-EE9A-E024-BBFA-CAE661C10441}"/>
                  </a:ext>
                </a:extLst>
              </p:cNvPr>
              <p:cNvSpPr/>
              <p:nvPr/>
            </p:nvSpPr>
            <p:spPr>
              <a:xfrm>
                <a:off x="376424" y="3510447"/>
                <a:ext cx="739140" cy="640080"/>
              </a:xfrm>
              <a:custGeom>
                <a:avLst/>
                <a:gdLst/>
                <a:ahLst/>
                <a:cxnLst/>
                <a:rect l="l" t="t" r="r" b="b"/>
                <a:pathLst>
                  <a:path w="739140" h="640079">
                    <a:moveTo>
                      <a:pt x="0" y="0"/>
                    </a:moveTo>
                    <a:lnTo>
                      <a:pt x="738751" y="0"/>
                    </a:lnTo>
                    <a:lnTo>
                      <a:pt x="738751"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4" name="object 32">
              <a:extLst>
                <a:ext uri="{FF2B5EF4-FFF2-40B4-BE49-F238E27FC236}">
                  <a16:creationId xmlns:a16="http://schemas.microsoft.com/office/drawing/2014/main" id="{45B6735B-3C4E-C297-9558-F48F041B86BE}"/>
                </a:ext>
              </a:extLst>
            </p:cNvPr>
            <p:cNvSpPr txBox="1"/>
            <p:nvPr/>
          </p:nvSpPr>
          <p:spPr>
            <a:xfrm>
              <a:off x="336212" y="5019901"/>
              <a:ext cx="680655" cy="936154"/>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b="1" dirty="0">
                  <a:solidFill>
                    <a:schemeClr val="bg1"/>
                  </a:solidFill>
                </a:rPr>
                <a:t>Standard Deviation (</a:t>
              </a:r>
              <a:r>
                <a:rPr lang="en" sz="2000" b="1" i="1" dirty="0" err="1">
                  <a:solidFill>
                    <a:schemeClr val="bg1"/>
                  </a:solidFill>
                </a:rPr>
                <a:t>σ</a:t>
              </a:r>
              <a:r>
                <a:rPr lang="en" sz="2000" b="1" dirty="0">
                  <a:solidFill>
                    <a:schemeClr val="bg1"/>
                  </a:solidFill>
                </a:rPr>
                <a:t>)</a:t>
              </a:r>
              <a:endParaRPr kumimoji="0" sz="2000" b="1" i="0" u="none" strike="noStrike" kern="0" cap="none" spc="0" normalizeH="0" baseline="0" noProof="0" dirty="0">
                <a:ln>
                  <a:noFill/>
                </a:ln>
                <a:solidFill>
                  <a:schemeClr val="bg1"/>
                </a:solidFill>
                <a:effectLst/>
                <a:uLnTx/>
                <a:uFillTx/>
                <a:latin typeface="+mn-lt"/>
                <a:cs typeface="Calibri"/>
              </a:endParaRPr>
            </a:p>
          </p:txBody>
        </p:sp>
      </p:grpSp>
      <p:grpSp>
        <p:nvGrpSpPr>
          <p:cNvPr id="57" name="Group 56">
            <a:extLst>
              <a:ext uri="{FF2B5EF4-FFF2-40B4-BE49-F238E27FC236}">
                <a16:creationId xmlns:a16="http://schemas.microsoft.com/office/drawing/2014/main" id="{B1EE52EC-BAF6-3B49-B367-2A634D2AEF5C}"/>
              </a:ext>
            </a:extLst>
          </p:cNvPr>
          <p:cNvGrpSpPr/>
          <p:nvPr/>
        </p:nvGrpSpPr>
        <p:grpSpPr>
          <a:xfrm>
            <a:off x="6678271" y="1394439"/>
            <a:ext cx="3155722" cy="668655"/>
            <a:chOff x="281539" y="4863033"/>
            <a:chExt cx="767715" cy="668655"/>
          </a:xfrm>
        </p:grpSpPr>
        <p:grpSp>
          <p:nvGrpSpPr>
            <p:cNvPr id="58" name="object 29">
              <a:extLst>
                <a:ext uri="{FF2B5EF4-FFF2-40B4-BE49-F238E27FC236}">
                  <a16:creationId xmlns:a16="http://schemas.microsoft.com/office/drawing/2014/main" id="{BE3D4CF5-76AB-B1A6-CF3C-93EE5C7E13A4}"/>
                </a:ext>
              </a:extLst>
            </p:cNvPr>
            <p:cNvGrpSpPr/>
            <p:nvPr/>
          </p:nvGrpSpPr>
          <p:grpSpPr>
            <a:xfrm>
              <a:off x="281539" y="4863033"/>
              <a:ext cx="767715" cy="668655"/>
              <a:chOff x="362137" y="3496160"/>
              <a:chExt cx="767715" cy="668655"/>
            </a:xfrm>
          </p:grpSpPr>
          <p:sp>
            <p:nvSpPr>
              <p:cNvPr id="60" name="object 30">
                <a:extLst>
                  <a:ext uri="{FF2B5EF4-FFF2-40B4-BE49-F238E27FC236}">
                    <a16:creationId xmlns:a16="http://schemas.microsoft.com/office/drawing/2014/main" id="{ADFB6FDC-05B5-EFE5-F649-2609E0A6F95E}"/>
                  </a:ext>
                </a:extLst>
              </p:cNvPr>
              <p:cNvSpPr/>
              <p:nvPr/>
            </p:nvSpPr>
            <p:spPr>
              <a:xfrm>
                <a:off x="376424" y="3510447"/>
                <a:ext cx="739140" cy="640080"/>
              </a:xfrm>
              <a:custGeom>
                <a:avLst/>
                <a:gdLst/>
                <a:ahLst/>
                <a:cxnLst/>
                <a:rect l="l" t="t" r="r" b="b"/>
                <a:pathLst>
                  <a:path w="739140" h="640079">
                    <a:moveTo>
                      <a:pt x="738750" y="0"/>
                    </a:moveTo>
                    <a:lnTo>
                      <a:pt x="0" y="0"/>
                    </a:lnTo>
                    <a:lnTo>
                      <a:pt x="0" y="640079"/>
                    </a:lnTo>
                    <a:lnTo>
                      <a:pt x="738750" y="640079"/>
                    </a:lnTo>
                    <a:lnTo>
                      <a:pt x="738750"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31">
                <a:extLst>
                  <a:ext uri="{FF2B5EF4-FFF2-40B4-BE49-F238E27FC236}">
                    <a16:creationId xmlns:a16="http://schemas.microsoft.com/office/drawing/2014/main" id="{14C17E3E-6EF2-F032-C4B0-BBE9635E80B9}"/>
                  </a:ext>
                </a:extLst>
              </p:cNvPr>
              <p:cNvSpPr/>
              <p:nvPr/>
            </p:nvSpPr>
            <p:spPr>
              <a:xfrm>
                <a:off x="376424" y="3510447"/>
                <a:ext cx="739140" cy="640080"/>
              </a:xfrm>
              <a:custGeom>
                <a:avLst/>
                <a:gdLst/>
                <a:ahLst/>
                <a:cxnLst/>
                <a:rect l="l" t="t" r="r" b="b"/>
                <a:pathLst>
                  <a:path w="739140" h="640079">
                    <a:moveTo>
                      <a:pt x="0" y="0"/>
                    </a:moveTo>
                    <a:lnTo>
                      <a:pt x="738751" y="0"/>
                    </a:lnTo>
                    <a:lnTo>
                      <a:pt x="738751"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9" name="object 32">
              <a:extLst>
                <a:ext uri="{FF2B5EF4-FFF2-40B4-BE49-F238E27FC236}">
                  <a16:creationId xmlns:a16="http://schemas.microsoft.com/office/drawing/2014/main" id="{561B82D8-5B2F-6B7B-56D5-9B9FB58304DB}"/>
                </a:ext>
              </a:extLst>
            </p:cNvPr>
            <p:cNvSpPr txBox="1"/>
            <p:nvPr/>
          </p:nvSpPr>
          <p:spPr>
            <a:xfrm>
              <a:off x="336212" y="5019901"/>
              <a:ext cx="680655" cy="320601"/>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b="1" dirty="0">
                  <a:solidFill>
                    <a:schemeClr val="bg1"/>
                  </a:solidFill>
                  <a:latin typeface="+mn-lt"/>
                </a:rPr>
                <a:t>Mean (</a:t>
              </a:r>
              <a:r>
                <a:rPr lang="en" sz="2000" b="1" i="1" dirty="0">
                  <a:solidFill>
                    <a:schemeClr val="bg1"/>
                  </a:solidFill>
                  <a:latin typeface="+mn-lt"/>
                </a:rPr>
                <a:t>μ</a:t>
              </a:r>
              <a:r>
                <a:rPr lang="en" sz="2000" b="1" dirty="0">
                  <a:solidFill>
                    <a:schemeClr val="bg1"/>
                  </a:solidFill>
                  <a:latin typeface="+mn-lt"/>
                </a:rPr>
                <a:t>)</a:t>
              </a:r>
              <a:endParaRPr kumimoji="0" sz="2000" b="1" i="0" u="none" strike="noStrike" kern="0" cap="none" spc="0" normalizeH="0" baseline="0" noProof="0" dirty="0">
                <a:ln>
                  <a:noFill/>
                </a:ln>
                <a:solidFill>
                  <a:schemeClr val="bg1"/>
                </a:solidFill>
                <a:effectLst/>
                <a:uLnTx/>
                <a:uFillTx/>
                <a:latin typeface="+mn-lt"/>
                <a:cs typeface="Calibri"/>
              </a:endParaRPr>
            </a:p>
          </p:txBody>
        </p:sp>
      </p:grpSp>
      <p:grpSp>
        <p:nvGrpSpPr>
          <p:cNvPr id="62" name="Group 61">
            <a:extLst>
              <a:ext uri="{FF2B5EF4-FFF2-40B4-BE49-F238E27FC236}">
                <a16:creationId xmlns:a16="http://schemas.microsoft.com/office/drawing/2014/main" id="{CC92A769-1810-B776-6AB6-728F321881F1}"/>
              </a:ext>
            </a:extLst>
          </p:cNvPr>
          <p:cNvGrpSpPr/>
          <p:nvPr/>
        </p:nvGrpSpPr>
        <p:grpSpPr>
          <a:xfrm>
            <a:off x="6696131" y="3130959"/>
            <a:ext cx="4959107" cy="1435867"/>
            <a:chOff x="2819400" y="1291986"/>
            <a:chExt cx="8946955" cy="668655"/>
          </a:xfrm>
        </p:grpSpPr>
        <p:grpSp>
          <p:nvGrpSpPr>
            <p:cNvPr id="63" name="object 13">
              <a:extLst>
                <a:ext uri="{FF2B5EF4-FFF2-40B4-BE49-F238E27FC236}">
                  <a16:creationId xmlns:a16="http://schemas.microsoft.com/office/drawing/2014/main" id="{7CF7DAD4-0C27-CC4D-CE8C-DED1E4D87231}"/>
                </a:ext>
              </a:extLst>
            </p:cNvPr>
            <p:cNvGrpSpPr/>
            <p:nvPr/>
          </p:nvGrpSpPr>
          <p:grpSpPr>
            <a:xfrm>
              <a:off x="2819400" y="1291986"/>
              <a:ext cx="8946955" cy="668655"/>
              <a:chOff x="1282179" y="3494230"/>
              <a:chExt cx="10544175" cy="668655"/>
            </a:xfrm>
          </p:grpSpPr>
          <p:sp>
            <p:nvSpPr>
              <p:cNvPr id="65" name="object 14">
                <a:extLst>
                  <a:ext uri="{FF2B5EF4-FFF2-40B4-BE49-F238E27FC236}">
                    <a16:creationId xmlns:a16="http://schemas.microsoft.com/office/drawing/2014/main" id="{DF3725D3-CA28-1DEB-5AE5-851B3BB8EEE0}"/>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66" name="object 15">
                <a:extLst>
                  <a:ext uri="{FF2B5EF4-FFF2-40B4-BE49-F238E27FC236}">
                    <a16:creationId xmlns:a16="http://schemas.microsoft.com/office/drawing/2014/main" id="{8A120E6D-1523-3353-D81E-CA84933D4153}"/>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64" name="object 16">
              <a:extLst>
                <a:ext uri="{FF2B5EF4-FFF2-40B4-BE49-F238E27FC236}">
                  <a16:creationId xmlns:a16="http://schemas.microsoft.com/office/drawing/2014/main" id="{C8A7D26D-9901-025A-AE32-38C2023A8572}"/>
                </a:ext>
              </a:extLst>
            </p:cNvPr>
            <p:cNvSpPr txBox="1"/>
            <p:nvPr/>
          </p:nvSpPr>
          <p:spPr>
            <a:xfrm>
              <a:off x="2943478" y="1338720"/>
              <a:ext cx="8698795" cy="579274"/>
            </a:xfrm>
            <a:prstGeom prst="rect">
              <a:avLst/>
            </a:prstGeom>
          </p:spPr>
          <p:txBody>
            <a:bodyPr vert="horz" wrap="square" lIns="0" tIns="12700" rIns="0" bIns="0" rtlCol="0">
              <a:spAutoFit/>
            </a:bodyPr>
            <a:lstStyle/>
            <a:p>
              <a:pPr algn="l"/>
              <a:r>
                <a:rPr lang="en-US" sz="1600" i="0" u="none" strike="noStrike" dirty="0">
                  <a:solidFill>
                    <a:schemeClr val="tx1"/>
                  </a:solidFill>
                  <a:effectLst/>
                  <a:latin typeface="+mn-lt"/>
                </a:rPr>
                <a:t>The credit score distribution shows a nearly normal, bell-shaped curve, typical for many naturally occurring phenomena, including credit scores. However, there's a slight left skew, indicating a slightly higher number of customers with lower credit scores.</a:t>
              </a:r>
            </a:p>
          </p:txBody>
        </p:sp>
      </p:grpSp>
      <p:grpSp>
        <p:nvGrpSpPr>
          <p:cNvPr id="67" name="Group 66">
            <a:extLst>
              <a:ext uri="{FF2B5EF4-FFF2-40B4-BE49-F238E27FC236}">
                <a16:creationId xmlns:a16="http://schemas.microsoft.com/office/drawing/2014/main" id="{DB2DC9F2-D9E2-5EA3-88D6-7F12C5AC018D}"/>
              </a:ext>
            </a:extLst>
          </p:cNvPr>
          <p:cNvGrpSpPr/>
          <p:nvPr/>
        </p:nvGrpSpPr>
        <p:grpSpPr>
          <a:xfrm>
            <a:off x="6689412" y="4807027"/>
            <a:ext cx="4959107" cy="1465862"/>
            <a:chOff x="2819400" y="1291986"/>
            <a:chExt cx="8946955" cy="668655"/>
          </a:xfrm>
        </p:grpSpPr>
        <p:grpSp>
          <p:nvGrpSpPr>
            <p:cNvPr id="68" name="object 13">
              <a:extLst>
                <a:ext uri="{FF2B5EF4-FFF2-40B4-BE49-F238E27FC236}">
                  <a16:creationId xmlns:a16="http://schemas.microsoft.com/office/drawing/2014/main" id="{36DB2E1D-A792-5E67-0CCB-805B5BB07358}"/>
                </a:ext>
              </a:extLst>
            </p:cNvPr>
            <p:cNvGrpSpPr/>
            <p:nvPr/>
          </p:nvGrpSpPr>
          <p:grpSpPr>
            <a:xfrm>
              <a:off x="2819400" y="1291986"/>
              <a:ext cx="8946955" cy="668655"/>
              <a:chOff x="1282179" y="3494230"/>
              <a:chExt cx="10544175" cy="668655"/>
            </a:xfrm>
          </p:grpSpPr>
          <p:sp>
            <p:nvSpPr>
              <p:cNvPr id="70" name="object 14">
                <a:extLst>
                  <a:ext uri="{FF2B5EF4-FFF2-40B4-BE49-F238E27FC236}">
                    <a16:creationId xmlns:a16="http://schemas.microsoft.com/office/drawing/2014/main" id="{34F634F2-4EBE-D9D5-0CD3-A6D1A59EBA06}"/>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71" name="object 15">
                <a:extLst>
                  <a:ext uri="{FF2B5EF4-FFF2-40B4-BE49-F238E27FC236}">
                    <a16:creationId xmlns:a16="http://schemas.microsoft.com/office/drawing/2014/main" id="{C03360F3-7720-4701-095B-07256E688076}"/>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69" name="object 16">
              <a:extLst>
                <a:ext uri="{FF2B5EF4-FFF2-40B4-BE49-F238E27FC236}">
                  <a16:creationId xmlns:a16="http://schemas.microsoft.com/office/drawing/2014/main" id="{7AA76DE0-B3F2-6DC0-A1D8-AAACBADD6923}"/>
                </a:ext>
              </a:extLst>
            </p:cNvPr>
            <p:cNvSpPr txBox="1"/>
            <p:nvPr/>
          </p:nvSpPr>
          <p:spPr>
            <a:xfrm>
              <a:off x="2943478" y="1338720"/>
              <a:ext cx="8698795" cy="567420"/>
            </a:xfrm>
            <a:prstGeom prst="rect">
              <a:avLst/>
            </a:prstGeom>
          </p:spPr>
          <p:txBody>
            <a:bodyPr vert="horz" wrap="square" lIns="0" tIns="12700" rIns="0" bIns="0" rtlCol="0">
              <a:spAutoFit/>
            </a:bodyPr>
            <a:lstStyle/>
            <a:p>
              <a:pPr algn="l"/>
              <a:r>
                <a:rPr lang="en-US" sz="1600" b="0" i="0" u="none" strike="noStrike" dirty="0">
                  <a:solidFill>
                    <a:schemeClr val="tx1"/>
                  </a:solidFill>
                  <a:effectLst/>
                  <a:latin typeface="+mn-lt"/>
                </a:rPr>
                <a:t>The average credit score in the dataset is around 650.53, with a standard deviation of 96.65. This standard deviation suggests how individual credit scores deviate from the average, with a larger standard deviation indicating a wider spread of credit scores.</a:t>
              </a:r>
            </a:p>
          </p:txBody>
        </p:sp>
      </p:grpSp>
    </p:spTree>
    <p:extLst>
      <p:ext uri="{BB962C8B-B14F-4D97-AF65-F5344CB8AC3E}">
        <p14:creationId xmlns:p14="http://schemas.microsoft.com/office/powerpoint/2010/main" val="2094892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5560C1C-BEA8-7335-F87E-945A450E9D17}"/>
              </a:ext>
            </a:extLst>
          </p:cNvPr>
          <p:cNvSpPr/>
          <p:nvPr/>
        </p:nvSpPr>
        <p:spPr>
          <a:xfrm>
            <a:off x="3810000" y="0"/>
            <a:ext cx="8382000" cy="6858000"/>
          </a:xfrm>
          <a:prstGeom prst="rect">
            <a:avLst/>
          </a:prstGeom>
          <a:solidFill>
            <a:srgbClr val="204D79"/>
          </a:solid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A45158B-4467-B297-1039-F6DA7F1A01ED}"/>
              </a:ext>
            </a:extLst>
          </p:cNvPr>
          <p:cNvSpPr/>
          <p:nvPr/>
        </p:nvSpPr>
        <p:spPr>
          <a:xfrm>
            <a:off x="381000" y="2362200"/>
            <a:ext cx="2971800" cy="1752600"/>
          </a:xfrm>
          <a:prstGeom prst="rect">
            <a:avLst/>
          </a:prstGeom>
          <a:solidFill>
            <a:srgbClr val="4D327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atin typeface="+mj-lt"/>
              </a:rPr>
              <a:t>Scatter Plots</a:t>
            </a:r>
          </a:p>
        </p:txBody>
      </p:sp>
      <p:pic>
        <p:nvPicPr>
          <p:cNvPr id="6" name="Picture 5">
            <a:extLst>
              <a:ext uri="{FF2B5EF4-FFF2-40B4-BE49-F238E27FC236}">
                <a16:creationId xmlns:a16="http://schemas.microsoft.com/office/drawing/2014/main" id="{0F5C0281-E901-FF7E-A6AC-51A637D9382F}"/>
              </a:ext>
            </a:extLst>
          </p:cNvPr>
          <p:cNvPicPr>
            <a:picLocks noChangeAspect="1"/>
          </p:cNvPicPr>
          <p:nvPr/>
        </p:nvPicPr>
        <p:blipFill>
          <a:blip r:embed="rId2"/>
          <a:stretch>
            <a:fillRect/>
          </a:stretch>
        </p:blipFill>
        <p:spPr>
          <a:xfrm>
            <a:off x="4038598" y="99876"/>
            <a:ext cx="7924799" cy="3329124"/>
          </a:xfrm>
          <a:prstGeom prst="rect">
            <a:avLst/>
          </a:prstGeom>
        </p:spPr>
      </p:pic>
      <p:pic>
        <p:nvPicPr>
          <p:cNvPr id="7" name="Picture 6">
            <a:extLst>
              <a:ext uri="{FF2B5EF4-FFF2-40B4-BE49-F238E27FC236}">
                <a16:creationId xmlns:a16="http://schemas.microsoft.com/office/drawing/2014/main" id="{A9C17320-A50C-B83D-A5BC-AC60F6870240}"/>
              </a:ext>
            </a:extLst>
          </p:cNvPr>
          <p:cNvPicPr>
            <a:picLocks noChangeAspect="1"/>
          </p:cNvPicPr>
          <p:nvPr/>
        </p:nvPicPr>
        <p:blipFill>
          <a:blip r:embed="rId3"/>
          <a:stretch>
            <a:fillRect/>
          </a:stretch>
        </p:blipFill>
        <p:spPr>
          <a:xfrm>
            <a:off x="4042297" y="3505200"/>
            <a:ext cx="7921100" cy="3301011"/>
          </a:xfrm>
          <a:prstGeom prst="rect">
            <a:avLst/>
          </a:prstGeom>
        </p:spPr>
      </p:pic>
    </p:spTree>
    <p:extLst>
      <p:ext uri="{BB962C8B-B14F-4D97-AF65-F5344CB8AC3E}">
        <p14:creationId xmlns:p14="http://schemas.microsoft.com/office/powerpoint/2010/main" val="1599440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Scatter Plot – Credit Score vs Balance</a:t>
            </a:r>
            <a:endParaRPr spc="-10" dirty="0"/>
          </a:p>
        </p:txBody>
      </p:sp>
      <p:sp>
        <p:nvSpPr>
          <p:cNvPr id="45" name="object 45"/>
          <p:cNvSpPr txBox="1">
            <a:spLocks noGrp="1"/>
          </p:cNvSpPr>
          <p:nvPr>
            <p:ph type="sldNum" sz="quarter" idx="7"/>
          </p:nvPr>
        </p:nvSpPr>
        <p:spPr>
          <a:xfrm>
            <a:off x="11830906" y="6438064"/>
            <a:ext cx="262980" cy="189796"/>
          </a:xfrm>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rgbClr val="898989"/>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24</a:t>
            </a:fld>
            <a:endParaRPr kumimoji="0" sz="1200" b="0" i="0" u="none" strike="noStrike" kern="0" cap="none" spc="-50" normalizeH="0" baseline="0" noProof="0" dirty="0">
              <a:ln>
                <a:noFill/>
              </a:ln>
              <a:solidFill>
                <a:srgbClr val="898989"/>
              </a:solidFill>
              <a:effectLst/>
              <a:uLnTx/>
              <a:uFillTx/>
              <a:latin typeface="Calibri"/>
              <a:cs typeface="Calibri"/>
            </a:endParaRPr>
          </a:p>
        </p:txBody>
      </p:sp>
      <p:grpSp>
        <p:nvGrpSpPr>
          <p:cNvPr id="46" name="object 3">
            <a:extLst>
              <a:ext uri="{FF2B5EF4-FFF2-40B4-BE49-F238E27FC236}">
                <a16:creationId xmlns:a16="http://schemas.microsoft.com/office/drawing/2014/main" id="{BE751F0C-38AE-C702-F974-03F6B1D70D0C}"/>
              </a:ext>
            </a:extLst>
          </p:cNvPr>
          <p:cNvGrpSpPr/>
          <p:nvPr/>
        </p:nvGrpSpPr>
        <p:grpSpPr>
          <a:xfrm>
            <a:off x="138112" y="1295400"/>
            <a:ext cx="6415088" cy="5142664"/>
            <a:chOff x="375046" y="1409217"/>
            <a:chExt cx="1985010" cy="1125855"/>
          </a:xfrm>
        </p:grpSpPr>
        <p:sp>
          <p:nvSpPr>
            <p:cNvPr id="47" name="object 4">
              <a:extLst>
                <a:ext uri="{FF2B5EF4-FFF2-40B4-BE49-F238E27FC236}">
                  <a16:creationId xmlns:a16="http://schemas.microsoft.com/office/drawing/2014/main" id="{7A1E74CB-D384-E855-D1AE-58B5DA1DE782}"/>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48" name="object 5">
              <a:extLst>
                <a:ext uri="{FF2B5EF4-FFF2-40B4-BE49-F238E27FC236}">
                  <a16:creationId xmlns:a16="http://schemas.microsoft.com/office/drawing/2014/main" id="{83A2965F-760C-07A4-2DD4-82D4A961BB1C}"/>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49" name="object 7">
            <a:extLst>
              <a:ext uri="{FF2B5EF4-FFF2-40B4-BE49-F238E27FC236}">
                <a16:creationId xmlns:a16="http://schemas.microsoft.com/office/drawing/2014/main" id="{02D067D0-C8F2-7CEC-9B24-D1A457A100AA}"/>
              </a:ext>
            </a:extLst>
          </p:cNvPr>
          <p:cNvSpPr/>
          <p:nvPr/>
        </p:nvSpPr>
        <p:spPr>
          <a:xfrm>
            <a:off x="152400" y="1295400"/>
            <a:ext cx="11697010" cy="5142664"/>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nvGrpSpPr>
          <p:cNvPr id="20" name="Group 19">
            <a:extLst>
              <a:ext uri="{FF2B5EF4-FFF2-40B4-BE49-F238E27FC236}">
                <a16:creationId xmlns:a16="http://schemas.microsoft.com/office/drawing/2014/main" id="{1FAD497D-D798-736D-FA71-067AF3DD2320}"/>
              </a:ext>
            </a:extLst>
          </p:cNvPr>
          <p:cNvGrpSpPr/>
          <p:nvPr/>
        </p:nvGrpSpPr>
        <p:grpSpPr>
          <a:xfrm>
            <a:off x="6702189" y="1432861"/>
            <a:ext cx="4959107" cy="1301353"/>
            <a:chOff x="2819400" y="1291986"/>
            <a:chExt cx="8946955" cy="729957"/>
          </a:xfrm>
        </p:grpSpPr>
        <p:grpSp>
          <p:nvGrpSpPr>
            <p:cNvPr id="21" name="object 13">
              <a:extLst>
                <a:ext uri="{FF2B5EF4-FFF2-40B4-BE49-F238E27FC236}">
                  <a16:creationId xmlns:a16="http://schemas.microsoft.com/office/drawing/2014/main" id="{385E02A5-BF0D-9D29-55F0-3EBC6553B7D6}"/>
                </a:ext>
              </a:extLst>
            </p:cNvPr>
            <p:cNvGrpSpPr/>
            <p:nvPr/>
          </p:nvGrpSpPr>
          <p:grpSpPr>
            <a:xfrm>
              <a:off x="2819400" y="1291986"/>
              <a:ext cx="8946955" cy="668655"/>
              <a:chOff x="1282179" y="3494230"/>
              <a:chExt cx="10544175" cy="668655"/>
            </a:xfrm>
          </p:grpSpPr>
          <p:sp>
            <p:nvSpPr>
              <p:cNvPr id="23" name="object 14">
                <a:extLst>
                  <a:ext uri="{FF2B5EF4-FFF2-40B4-BE49-F238E27FC236}">
                    <a16:creationId xmlns:a16="http://schemas.microsoft.com/office/drawing/2014/main" id="{DD0BEDF0-42FD-18E6-1527-654BDB57D651}"/>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24" name="object 15">
                <a:extLst>
                  <a:ext uri="{FF2B5EF4-FFF2-40B4-BE49-F238E27FC236}">
                    <a16:creationId xmlns:a16="http://schemas.microsoft.com/office/drawing/2014/main" id="{192EF9B3-F5AE-4A6B-F2BF-E704D0425092}"/>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22" name="object 16">
              <a:extLst>
                <a:ext uri="{FF2B5EF4-FFF2-40B4-BE49-F238E27FC236}">
                  <a16:creationId xmlns:a16="http://schemas.microsoft.com/office/drawing/2014/main" id="{64B17EBD-AF87-467E-AAE0-F70CE2220FDA}"/>
                </a:ext>
              </a:extLst>
            </p:cNvPr>
            <p:cNvSpPr txBox="1"/>
            <p:nvPr/>
          </p:nvSpPr>
          <p:spPr>
            <a:xfrm>
              <a:off x="2943478" y="1338720"/>
              <a:ext cx="8698795" cy="683223"/>
            </a:xfrm>
            <a:prstGeom prst="rect">
              <a:avLst/>
            </a:prstGeom>
          </p:spPr>
          <p:txBody>
            <a:bodyPr vert="horz" wrap="square" lIns="0" tIns="12700" rIns="0" bIns="0" rtlCol="0">
              <a:spAutoFit/>
            </a:bodyPr>
            <a:lstStyle/>
            <a:p>
              <a:pPr algn="l"/>
              <a:r>
                <a:rPr lang="en-US" sz="1400" b="1" i="0" u="none" strike="noStrike" dirty="0">
                  <a:solidFill>
                    <a:schemeClr val="tx1"/>
                  </a:solidFill>
                  <a:effectLst/>
                  <a:latin typeface="+mn-lt"/>
                </a:rPr>
                <a:t>Correlation Analysis</a:t>
              </a:r>
              <a:r>
                <a:rPr lang="en-US" sz="1400" b="0" i="0" u="none" strike="noStrike" dirty="0">
                  <a:solidFill>
                    <a:schemeClr val="tx1"/>
                  </a:solidFill>
                  <a:effectLst/>
                  <a:latin typeface="+mn-lt"/>
                </a:rPr>
                <a:t>: There exists a weak positive correlation between credit score and balance, indicating that as credit scores increase, there's a slight tendency for balances to increase as well. However, the data points are scattered, many deviating from this trend.</a:t>
              </a:r>
            </a:p>
          </p:txBody>
        </p:sp>
      </p:grpSp>
      <p:grpSp>
        <p:nvGrpSpPr>
          <p:cNvPr id="25" name="Group 24">
            <a:extLst>
              <a:ext uri="{FF2B5EF4-FFF2-40B4-BE49-F238E27FC236}">
                <a16:creationId xmlns:a16="http://schemas.microsoft.com/office/drawing/2014/main" id="{13DD02CA-810A-D200-5E8C-8DB8B7AA1C94}"/>
              </a:ext>
            </a:extLst>
          </p:cNvPr>
          <p:cNvGrpSpPr/>
          <p:nvPr/>
        </p:nvGrpSpPr>
        <p:grpSpPr>
          <a:xfrm>
            <a:off x="6698660" y="2758072"/>
            <a:ext cx="4959107" cy="880737"/>
            <a:chOff x="2819400" y="1291986"/>
            <a:chExt cx="8946955" cy="668655"/>
          </a:xfrm>
        </p:grpSpPr>
        <p:grpSp>
          <p:nvGrpSpPr>
            <p:cNvPr id="26" name="object 13">
              <a:extLst>
                <a:ext uri="{FF2B5EF4-FFF2-40B4-BE49-F238E27FC236}">
                  <a16:creationId xmlns:a16="http://schemas.microsoft.com/office/drawing/2014/main" id="{72FD4AB7-E282-592F-9E9C-223AB212EC85}"/>
                </a:ext>
              </a:extLst>
            </p:cNvPr>
            <p:cNvGrpSpPr/>
            <p:nvPr/>
          </p:nvGrpSpPr>
          <p:grpSpPr>
            <a:xfrm>
              <a:off x="2819400" y="1291986"/>
              <a:ext cx="8946955" cy="668655"/>
              <a:chOff x="1282179" y="3494230"/>
              <a:chExt cx="10544175" cy="668655"/>
            </a:xfrm>
          </p:grpSpPr>
          <p:sp>
            <p:nvSpPr>
              <p:cNvPr id="28" name="object 14">
                <a:extLst>
                  <a:ext uri="{FF2B5EF4-FFF2-40B4-BE49-F238E27FC236}">
                    <a16:creationId xmlns:a16="http://schemas.microsoft.com/office/drawing/2014/main" id="{CDEB45DC-1E7D-A26F-7261-4B4BC4C50C86}"/>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29" name="object 15">
                <a:extLst>
                  <a:ext uri="{FF2B5EF4-FFF2-40B4-BE49-F238E27FC236}">
                    <a16:creationId xmlns:a16="http://schemas.microsoft.com/office/drawing/2014/main" id="{B40D9C7C-7C80-71A1-1D3B-FC72D72BA818}"/>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27" name="object 16">
              <a:extLst>
                <a:ext uri="{FF2B5EF4-FFF2-40B4-BE49-F238E27FC236}">
                  <a16:creationId xmlns:a16="http://schemas.microsoft.com/office/drawing/2014/main" id="{96036E90-5BC2-E837-A93E-19C46F25E6FC}"/>
                </a:ext>
              </a:extLst>
            </p:cNvPr>
            <p:cNvSpPr txBox="1"/>
            <p:nvPr/>
          </p:nvSpPr>
          <p:spPr>
            <a:xfrm>
              <a:off x="2943478" y="1338720"/>
              <a:ext cx="8698795" cy="413149"/>
            </a:xfrm>
            <a:prstGeom prst="rect">
              <a:avLst/>
            </a:prstGeom>
          </p:spPr>
          <p:txBody>
            <a:bodyPr vert="horz" wrap="square" lIns="0" tIns="12700" rIns="0" bIns="0" rtlCol="0">
              <a:spAutoFit/>
            </a:bodyPr>
            <a:lstStyle/>
            <a:p>
              <a:pPr algn="l"/>
              <a:r>
                <a:rPr lang="en-US" sz="1400" b="1" i="0" u="none" strike="noStrike" dirty="0">
                  <a:solidFill>
                    <a:schemeClr val="tx1"/>
                  </a:solidFill>
                  <a:effectLst/>
                  <a:latin typeface="+mn-lt"/>
                </a:rPr>
                <a:t>Pearson's Correlation Coefficient</a:t>
              </a:r>
              <a:r>
                <a:rPr lang="en-US" sz="1400" b="0" i="0" u="none" strike="noStrike" dirty="0">
                  <a:solidFill>
                    <a:schemeClr val="tx1"/>
                  </a:solidFill>
                  <a:effectLst/>
                  <a:latin typeface="+mn-lt"/>
                </a:rPr>
                <a:t>: The Pearson's correlation coefficient is calculated to be 0.0063, very close to 0, confirming a very weak positive correlation statistically.</a:t>
              </a:r>
            </a:p>
          </p:txBody>
        </p:sp>
      </p:grpSp>
      <p:grpSp>
        <p:nvGrpSpPr>
          <p:cNvPr id="30" name="Group 29">
            <a:extLst>
              <a:ext uri="{FF2B5EF4-FFF2-40B4-BE49-F238E27FC236}">
                <a16:creationId xmlns:a16="http://schemas.microsoft.com/office/drawing/2014/main" id="{67A9B4C1-BB89-3083-7841-D549E085C158}"/>
              </a:ext>
            </a:extLst>
          </p:cNvPr>
          <p:cNvGrpSpPr/>
          <p:nvPr/>
        </p:nvGrpSpPr>
        <p:grpSpPr>
          <a:xfrm>
            <a:off x="6705380" y="3795809"/>
            <a:ext cx="4959107" cy="1355254"/>
            <a:chOff x="2819400" y="1291986"/>
            <a:chExt cx="8946955" cy="729957"/>
          </a:xfrm>
        </p:grpSpPr>
        <p:grpSp>
          <p:nvGrpSpPr>
            <p:cNvPr id="31" name="object 13">
              <a:extLst>
                <a:ext uri="{FF2B5EF4-FFF2-40B4-BE49-F238E27FC236}">
                  <a16:creationId xmlns:a16="http://schemas.microsoft.com/office/drawing/2014/main" id="{830EC702-77C5-CFC8-2087-A5E78DE9E9E8}"/>
                </a:ext>
              </a:extLst>
            </p:cNvPr>
            <p:cNvGrpSpPr/>
            <p:nvPr/>
          </p:nvGrpSpPr>
          <p:grpSpPr>
            <a:xfrm>
              <a:off x="2819400" y="1291986"/>
              <a:ext cx="8946955" cy="668655"/>
              <a:chOff x="1282179" y="3494230"/>
              <a:chExt cx="10544175" cy="668655"/>
            </a:xfrm>
          </p:grpSpPr>
          <p:sp>
            <p:nvSpPr>
              <p:cNvPr id="33" name="object 14">
                <a:extLst>
                  <a:ext uri="{FF2B5EF4-FFF2-40B4-BE49-F238E27FC236}">
                    <a16:creationId xmlns:a16="http://schemas.microsoft.com/office/drawing/2014/main" id="{2ADC81E3-55E9-81D2-B207-39D15CBFC21C}"/>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34" name="object 15">
                <a:extLst>
                  <a:ext uri="{FF2B5EF4-FFF2-40B4-BE49-F238E27FC236}">
                    <a16:creationId xmlns:a16="http://schemas.microsoft.com/office/drawing/2014/main" id="{3AA0C06A-1D27-1339-5026-37F000264786}"/>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32" name="object 16">
              <a:extLst>
                <a:ext uri="{FF2B5EF4-FFF2-40B4-BE49-F238E27FC236}">
                  <a16:creationId xmlns:a16="http://schemas.microsoft.com/office/drawing/2014/main" id="{253FCB0A-0419-EAEF-A6C2-363D7E7DF2C4}"/>
                </a:ext>
              </a:extLst>
            </p:cNvPr>
            <p:cNvSpPr txBox="1"/>
            <p:nvPr/>
          </p:nvSpPr>
          <p:spPr>
            <a:xfrm>
              <a:off x="2943478" y="1338720"/>
              <a:ext cx="8698795" cy="683223"/>
            </a:xfrm>
            <a:prstGeom prst="rect">
              <a:avLst/>
            </a:prstGeom>
          </p:spPr>
          <p:txBody>
            <a:bodyPr vert="horz" wrap="square" lIns="0" tIns="12700" rIns="0" bIns="0" rtlCol="0">
              <a:spAutoFit/>
            </a:bodyPr>
            <a:lstStyle/>
            <a:p>
              <a:pPr algn="l"/>
              <a:r>
                <a:rPr lang="en-US" sz="1400" b="1" i="0" u="none" strike="noStrike" dirty="0">
                  <a:solidFill>
                    <a:schemeClr val="tx1"/>
                  </a:solidFill>
                  <a:effectLst/>
                  <a:latin typeface="+mn-lt"/>
                </a:rPr>
                <a:t>Causation Consideration</a:t>
              </a:r>
              <a:r>
                <a:rPr lang="en-US" sz="1400" b="0" i="0" u="none" strike="noStrike" dirty="0">
                  <a:solidFill>
                    <a:schemeClr val="tx1"/>
                  </a:solidFill>
                  <a:effectLst/>
                  <a:latin typeface="+mn-lt"/>
                </a:rPr>
                <a:t>: It's essential to note that correlation does not imply causation. The correlation observed between credit score and balance does not necessarily indicate a causal relationship. Other factors like income or spending habits might influence both variables.</a:t>
              </a:r>
            </a:p>
          </p:txBody>
        </p:sp>
      </p:grpSp>
      <p:grpSp>
        <p:nvGrpSpPr>
          <p:cNvPr id="35" name="Group 34">
            <a:extLst>
              <a:ext uri="{FF2B5EF4-FFF2-40B4-BE49-F238E27FC236}">
                <a16:creationId xmlns:a16="http://schemas.microsoft.com/office/drawing/2014/main" id="{54C7AD8A-CC1C-09C4-2D35-AB2744660037}"/>
              </a:ext>
            </a:extLst>
          </p:cNvPr>
          <p:cNvGrpSpPr/>
          <p:nvPr/>
        </p:nvGrpSpPr>
        <p:grpSpPr>
          <a:xfrm>
            <a:off x="6698661" y="5158755"/>
            <a:ext cx="4959107" cy="1066800"/>
            <a:chOff x="2819400" y="1291986"/>
            <a:chExt cx="8946955" cy="668655"/>
          </a:xfrm>
        </p:grpSpPr>
        <p:grpSp>
          <p:nvGrpSpPr>
            <p:cNvPr id="36" name="object 13">
              <a:extLst>
                <a:ext uri="{FF2B5EF4-FFF2-40B4-BE49-F238E27FC236}">
                  <a16:creationId xmlns:a16="http://schemas.microsoft.com/office/drawing/2014/main" id="{74CC5889-68CC-0A1C-2868-D3347AB8FC50}"/>
                </a:ext>
              </a:extLst>
            </p:cNvPr>
            <p:cNvGrpSpPr/>
            <p:nvPr/>
          </p:nvGrpSpPr>
          <p:grpSpPr>
            <a:xfrm>
              <a:off x="2819400" y="1291986"/>
              <a:ext cx="8946955" cy="668655"/>
              <a:chOff x="1282179" y="3494230"/>
              <a:chExt cx="10544175" cy="668655"/>
            </a:xfrm>
          </p:grpSpPr>
          <p:sp>
            <p:nvSpPr>
              <p:cNvPr id="38" name="object 14">
                <a:extLst>
                  <a:ext uri="{FF2B5EF4-FFF2-40B4-BE49-F238E27FC236}">
                    <a16:creationId xmlns:a16="http://schemas.microsoft.com/office/drawing/2014/main" id="{D6F3D793-DC4C-E8D5-4E96-E4D92D52E92C}"/>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39" name="object 15">
                <a:extLst>
                  <a:ext uri="{FF2B5EF4-FFF2-40B4-BE49-F238E27FC236}">
                    <a16:creationId xmlns:a16="http://schemas.microsoft.com/office/drawing/2014/main" id="{E44AE6E7-0D7A-E51A-85D8-8C5542EA6942}"/>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37" name="object 16">
              <a:extLst>
                <a:ext uri="{FF2B5EF4-FFF2-40B4-BE49-F238E27FC236}">
                  <a16:creationId xmlns:a16="http://schemas.microsoft.com/office/drawing/2014/main" id="{2FEDD568-B648-7826-1CFD-43F8FC7B8620}"/>
                </a:ext>
              </a:extLst>
            </p:cNvPr>
            <p:cNvSpPr txBox="1"/>
            <p:nvPr/>
          </p:nvSpPr>
          <p:spPr>
            <a:xfrm>
              <a:off x="2943478" y="1338720"/>
              <a:ext cx="8698795" cy="413149"/>
            </a:xfrm>
            <a:prstGeom prst="rect">
              <a:avLst/>
            </a:prstGeom>
          </p:spPr>
          <p:txBody>
            <a:bodyPr vert="horz" wrap="square" lIns="0" tIns="12700" rIns="0" bIns="0" rtlCol="0">
              <a:spAutoFit/>
            </a:bodyPr>
            <a:lstStyle/>
            <a:p>
              <a:pPr algn="l"/>
              <a:r>
                <a:rPr lang="en-US" sz="1400" b="1" i="0" u="none" strike="noStrike" dirty="0">
                  <a:solidFill>
                    <a:schemeClr val="tx1"/>
                  </a:solidFill>
                  <a:effectLst/>
                  <a:latin typeface="+mn-lt"/>
                </a:rPr>
                <a:t>Non-Linear Relationships</a:t>
              </a:r>
              <a:r>
                <a:rPr lang="en-US" sz="1400" b="0" i="0" u="none" strike="noStrike" dirty="0">
                  <a:solidFill>
                    <a:schemeClr val="tx1"/>
                  </a:solidFill>
                  <a:effectLst/>
                  <a:latin typeface="+mn-lt"/>
                </a:rPr>
                <a:t>: Although the scatter plot doesn't reveal clear evidence of a non-linear relationship, further exploration of the data is recommended to uncover any hidden patterns.</a:t>
              </a:r>
            </a:p>
          </p:txBody>
        </p:sp>
      </p:grpSp>
      <p:pic>
        <p:nvPicPr>
          <p:cNvPr id="40" name="Picture 39">
            <a:extLst>
              <a:ext uri="{FF2B5EF4-FFF2-40B4-BE49-F238E27FC236}">
                <a16:creationId xmlns:a16="http://schemas.microsoft.com/office/drawing/2014/main" id="{A5A34A23-C97F-D95B-6B86-F1C207C4A629}"/>
              </a:ext>
            </a:extLst>
          </p:cNvPr>
          <p:cNvPicPr>
            <a:picLocks noChangeAspect="1"/>
          </p:cNvPicPr>
          <p:nvPr/>
        </p:nvPicPr>
        <p:blipFill>
          <a:blip r:embed="rId2"/>
          <a:stretch>
            <a:fillRect/>
          </a:stretch>
        </p:blipFill>
        <p:spPr>
          <a:xfrm>
            <a:off x="221839" y="1380047"/>
            <a:ext cx="6242594" cy="4944553"/>
          </a:xfrm>
          <a:prstGeom prst="rect">
            <a:avLst/>
          </a:prstGeom>
        </p:spPr>
      </p:pic>
    </p:spTree>
    <p:extLst>
      <p:ext uri="{BB962C8B-B14F-4D97-AF65-F5344CB8AC3E}">
        <p14:creationId xmlns:p14="http://schemas.microsoft.com/office/powerpoint/2010/main" val="2939552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Scatter Plot – Age vs Balance</a:t>
            </a:r>
            <a:endParaRPr spc="-10" dirty="0"/>
          </a:p>
        </p:txBody>
      </p:sp>
      <p:sp>
        <p:nvSpPr>
          <p:cNvPr id="45" name="object 45"/>
          <p:cNvSpPr txBox="1">
            <a:spLocks noGrp="1"/>
          </p:cNvSpPr>
          <p:nvPr>
            <p:ph type="sldNum" sz="quarter" idx="7"/>
          </p:nvPr>
        </p:nvSpPr>
        <p:spPr>
          <a:xfrm>
            <a:off x="11830906" y="6438064"/>
            <a:ext cx="262980" cy="189796"/>
          </a:xfrm>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rgbClr val="898989"/>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25</a:t>
            </a:fld>
            <a:endParaRPr kumimoji="0" sz="1200" b="0" i="0" u="none" strike="noStrike" kern="0" cap="none" spc="-50" normalizeH="0" baseline="0" noProof="0" dirty="0">
              <a:ln>
                <a:noFill/>
              </a:ln>
              <a:solidFill>
                <a:srgbClr val="898989"/>
              </a:solidFill>
              <a:effectLst/>
              <a:uLnTx/>
              <a:uFillTx/>
              <a:latin typeface="Calibri"/>
              <a:cs typeface="Calibri"/>
            </a:endParaRPr>
          </a:p>
        </p:txBody>
      </p:sp>
      <p:grpSp>
        <p:nvGrpSpPr>
          <p:cNvPr id="46" name="object 3">
            <a:extLst>
              <a:ext uri="{FF2B5EF4-FFF2-40B4-BE49-F238E27FC236}">
                <a16:creationId xmlns:a16="http://schemas.microsoft.com/office/drawing/2014/main" id="{BE751F0C-38AE-C702-F974-03F6B1D70D0C}"/>
              </a:ext>
            </a:extLst>
          </p:cNvPr>
          <p:cNvGrpSpPr/>
          <p:nvPr/>
        </p:nvGrpSpPr>
        <p:grpSpPr>
          <a:xfrm>
            <a:off x="138112" y="1295400"/>
            <a:ext cx="6415088" cy="5142664"/>
            <a:chOff x="375046" y="1409217"/>
            <a:chExt cx="1985010" cy="1125855"/>
          </a:xfrm>
        </p:grpSpPr>
        <p:sp>
          <p:nvSpPr>
            <p:cNvPr id="47" name="object 4">
              <a:extLst>
                <a:ext uri="{FF2B5EF4-FFF2-40B4-BE49-F238E27FC236}">
                  <a16:creationId xmlns:a16="http://schemas.microsoft.com/office/drawing/2014/main" id="{7A1E74CB-D384-E855-D1AE-58B5DA1DE782}"/>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48" name="object 5">
              <a:extLst>
                <a:ext uri="{FF2B5EF4-FFF2-40B4-BE49-F238E27FC236}">
                  <a16:creationId xmlns:a16="http://schemas.microsoft.com/office/drawing/2014/main" id="{83A2965F-760C-07A4-2DD4-82D4A961BB1C}"/>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49" name="object 7">
            <a:extLst>
              <a:ext uri="{FF2B5EF4-FFF2-40B4-BE49-F238E27FC236}">
                <a16:creationId xmlns:a16="http://schemas.microsoft.com/office/drawing/2014/main" id="{02D067D0-C8F2-7CEC-9B24-D1A457A100AA}"/>
              </a:ext>
            </a:extLst>
          </p:cNvPr>
          <p:cNvSpPr/>
          <p:nvPr/>
        </p:nvSpPr>
        <p:spPr>
          <a:xfrm>
            <a:off x="152400" y="1295400"/>
            <a:ext cx="11697010" cy="5142664"/>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nvGrpSpPr>
          <p:cNvPr id="20" name="Group 19">
            <a:extLst>
              <a:ext uri="{FF2B5EF4-FFF2-40B4-BE49-F238E27FC236}">
                <a16:creationId xmlns:a16="http://schemas.microsoft.com/office/drawing/2014/main" id="{1FAD497D-D798-736D-FA71-067AF3DD2320}"/>
              </a:ext>
            </a:extLst>
          </p:cNvPr>
          <p:cNvGrpSpPr/>
          <p:nvPr/>
        </p:nvGrpSpPr>
        <p:grpSpPr>
          <a:xfrm>
            <a:off x="6702189" y="1432862"/>
            <a:ext cx="4959107" cy="1021210"/>
            <a:chOff x="2819400" y="1291986"/>
            <a:chExt cx="8946955" cy="668655"/>
          </a:xfrm>
        </p:grpSpPr>
        <p:grpSp>
          <p:nvGrpSpPr>
            <p:cNvPr id="21" name="object 13">
              <a:extLst>
                <a:ext uri="{FF2B5EF4-FFF2-40B4-BE49-F238E27FC236}">
                  <a16:creationId xmlns:a16="http://schemas.microsoft.com/office/drawing/2014/main" id="{385E02A5-BF0D-9D29-55F0-3EBC6553B7D6}"/>
                </a:ext>
              </a:extLst>
            </p:cNvPr>
            <p:cNvGrpSpPr/>
            <p:nvPr/>
          </p:nvGrpSpPr>
          <p:grpSpPr>
            <a:xfrm>
              <a:off x="2819400" y="1291986"/>
              <a:ext cx="8946955" cy="668655"/>
              <a:chOff x="1282179" y="3494230"/>
              <a:chExt cx="10544175" cy="668655"/>
            </a:xfrm>
          </p:grpSpPr>
          <p:sp>
            <p:nvSpPr>
              <p:cNvPr id="23" name="object 14">
                <a:extLst>
                  <a:ext uri="{FF2B5EF4-FFF2-40B4-BE49-F238E27FC236}">
                    <a16:creationId xmlns:a16="http://schemas.microsoft.com/office/drawing/2014/main" id="{DD0BEDF0-42FD-18E6-1527-654BDB57D651}"/>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24" name="object 15">
                <a:extLst>
                  <a:ext uri="{FF2B5EF4-FFF2-40B4-BE49-F238E27FC236}">
                    <a16:creationId xmlns:a16="http://schemas.microsoft.com/office/drawing/2014/main" id="{192EF9B3-F5AE-4A6B-F2BF-E704D0425092}"/>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22" name="object 16">
              <a:extLst>
                <a:ext uri="{FF2B5EF4-FFF2-40B4-BE49-F238E27FC236}">
                  <a16:creationId xmlns:a16="http://schemas.microsoft.com/office/drawing/2014/main" id="{64B17EBD-AF87-467E-AAE0-F70CE2220FDA}"/>
                </a:ext>
              </a:extLst>
            </p:cNvPr>
            <p:cNvSpPr txBox="1"/>
            <p:nvPr/>
          </p:nvSpPr>
          <p:spPr>
            <a:xfrm>
              <a:off x="2943478" y="1338720"/>
              <a:ext cx="8698795" cy="490581"/>
            </a:xfrm>
            <a:prstGeom prst="rect">
              <a:avLst/>
            </a:prstGeom>
          </p:spPr>
          <p:txBody>
            <a:bodyPr vert="horz" wrap="square" lIns="0" tIns="12700" rIns="0" bIns="0" rtlCol="0">
              <a:spAutoFit/>
            </a:bodyPr>
            <a:lstStyle/>
            <a:p>
              <a:pPr algn="l"/>
              <a:r>
                <a:rPr lang="en-US" sz="1400" b="1" i="0" u="none" strike="noStrike" dirty="0">
                  <a:solidFill>
                    <a:schemeClr val="tx1"/>
                  </a:solidFill>
                  <a:effectLst/>
                  <a:latin typeface="+mn-lt"/>
                </a:rPr>
                <a:t>Correlation Analysis</a:t>
              </a:r>
              <a:r>
                <a:rPr lang="en-US" sz="1400" b="0" i="0" u="none" strike="noStrike" dirty="0">
                  <a:solidFill>
                    <a:schemeClr val="tx1"/>
                  </a:solidFill>
                  <a:effectLst/>
                  <a:latin typeface="+mn-lt"/>
                </a:rPr>
                <a:t>: There is no clear linear correlation between age and balance, as indicated by the scattered distribution of data points throughout the plot without a consistent upward or downward trend.</a:t>
              </a:r>
            </a:p>
          </p:txBody>
        </p:sp>
      </p:grpSp>
      <p:grpSp>
        <p:nvGrpSpPr>
          <p:cNvPr id="25" name="Group 24">
            <a:extLst>
              <a:ext uri="{FF2B5EF4-FFF2-40B4-BE49-F238E27FC236}">
                <a16:creationId xmlns:a16="http://schemas.microsoft.com/office/drawing/2014/main" id="{13DD02CA-810A-D200-5E8C-8DB8B7AA1C94}"/>
              </a:ext>
            </a:extLst>
          </p:cNvPr>
          <p:cNvGrpSpPr/>
          <p:nvPr/>
        </p:nvGrpSpPr>
        <p:grpSpPr>
          <a:xfrm>
            <a:off x="6708826" y="2588308"/>
            <a:ext cx="4959107" cy="1595950"/>
            <a:chOff x="2819400" y="1291986"/>
            <a:chExt cx="8946955" cy="874293"/>
          </a:xfrm>
        </p:grpSpPr>
        <p:grpSp>
          <p:nvGrpSpPr>
            <p:cNvPr id="26" name="object 13">
              <a:extLst>
                <a:ext uri="{FF2B5EF4-FFF2-40B4-BE49-F238E27FC236}">
                  <a16:creationId xmlns:a16="http://schemas.microsoft.com/office/drawing/2014/main" id="{72FD4AB7-E282-592F-9E9C-223AB212EC85}"/>
                </a:ext>
              </a:extLst>
            </p:cNvPr>
            <p:cNvGrpSpPr/>
            <p:nvPr/>
          </p:nvGrpSpPr>
          <p:grpSpPr>
            <a:xfrm>
              <a:off x="2819400" y="1291986"/>
              <a:ext cx="8946955" cy="668655"/>
              <a:chOff x="1282179" y="3494230"/>
              <a:chExt cx="10544175" cy="668655"/>
            </a:xfrm>
          </p:grpSpPr>
          <p:sp>
            <p:nvSpPr>
              <p:cNvPr id="28" name="object 14">
                <a:extLst>
                  <a:ext uri="{FF2B5EF4-FFF2-40B4-BE49-F238E27FC236}">
                    <a16:creationId xmlns:a16="http://schemas.microsoft.com/office/drawing/2014/main" id="{CDEB45DC-1E7D-A26F-7261-4B4BC4C50C86}"/>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29" name="object 15">
                <a:extLst>
                  <a:ext uri="{FF2B5EF4-FFF2-40B4-BE49-F238E27FC236}">
                    <a16:creationId xmlns:a16="http://schemas.microsoft.com/office/drawing/2014/main" id="{B40D9C7C-7C80-71A1-1D3B-FC72D72BA818}"/>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27" name="object 16">
              <a:extLst>
                <a:ext uri="{FF2B5EF4-FFF2-40B4-BE49-F238E27FC236}">
                  <a16:creationId xmlns:a16="http://schemas.microsoft.com/office/drawing/2014/main" id="{96036E90-5BC2-E837-A93E-19C46F25E6FC}"/>
                </a:ext>
              </a:extLst>
            </p:cNvPr>
            <p:cNvSpPr txBox="1"/>
            <p:nvPr/>
          </p:nvSpPr>
          <p:spPr>
            <a:xfrm>
              <a:off x="2943478" y="1338720"/>
              <a:ext cx="8698795" cy="827559"/>
            </a:xfrm>
            <a:prstGeom prst="rect">
              <a:avLst/>
            </a:prstGeom>
          </p:spPr>
          <p:txBody>
            <a:bodyPr vert="horz" wrap="square" lIns="0" tIns="12700" rIns="0" bIns="0" rtlCol="0">
              <a:spAutoFit/>
            </a:bodyPr>
            <a:lstStyle/>
            <a:p>
              <a:pPr algn="l"/>
              <a:r>
                <a:rPr lang="en-US" sz="1400" b="1" i="0" u="none" strike="noStrike" dirty="0">
                  <a:solidFill>
                    <a:schemeClr val="tx1"/>
                  </a:solidFill>
                  <a:effectLst/>
                  <a:latin typeface="+mn-lt"/>
                </a:rPr>
                <a:t>Pearson's Correlation Coefficient</a:t>
              </a:r>
              <a:r>
                <a:rPr lang="en-US" sz="1400" b="0" i="0" u="none" strike="noStrike" dirty="0">
                  <a:solidFill>
                    <a:schemeClr val="tx1"/>
                  </a:solidFill>
                  <a:effectLst/>
                  <a:latin typeface="+mn-lt"/>
                </a:rPr>
                <a:t>: The Pearson's correlation coefficient, approximately 0.028, is very close to 0, confirming a very weak positive correlation statistically. However, due to the weakness of the correlation, drawing significant conclusions from this data is not advisable.</a:t>
              </a:r>
            </a:p>
          </p:txBody>
        </p:sp>
      </p:grpSp>
      <p:grpSp>
        <p:nvGrpSpPr>
          <p:cNvPr id="30" name="Group 29">
            <a:extLst>
              <a:ext uri="{FF2B5EF4-FFF2-40B4-BE49-F238E27FC236}">
                <a16:creationId xmlns:a16="http://schemas.microsoft.com/office/drawing/2014/main" id="{67A9B4C1-BB89-3083-7841-D549E085C158}"/>
              </a:ext>
            </a:extLst>
          </p:cNvPr>
          <p:cNvGrpSpPr/>
          <p:nvPr/>
        </p:nvGrpSpPr>
        <p:grpSpPr>
          <a:xfrm>
            <a:off x="6715547" y="3938745"/>
            <a:ext cx="4959107" cy="1241439"/>
            <a:chOff x="2819400" y="1291986"/>
            <a:chExt cx="8946955" cy="668655"/>
          </a:xfrm>
        </p:grpSpPr>
        <p:grpSp>
          <p:nvGrpSpPr>
            <p:cNvPr id="31" name="object 13">
              <a:extLst>
                <a:ext uri="{FF2B5EF4-FFF2-40B4-BE49-F238E27FC236}">
                  <a16:creationId xmlns:a16="http://schemas.microsoft.com/office/drawing/2014/main" id="{830EC702-77C5-CFC8-2087-A5E78DE9E9E8}"/>
                </a:ext>
              </a:extLst>
            </p:cNvPr>
            <p:cNvGrpSpPr/>
            <p:nvPr/>
          </p:nvGrpSpPr>
          <p:grpSpPr>
            <a:xfrm>
              <a:off x="2819400" y="1291986"/>
              <a:ext cx="8946955" cy="668655"/>
              <a:chOff x="1282179" y="3494230"/>
              <a:chExt cx="10544175" cy="668655"/>
            </a:xfrm>
          </p:grpSpPr>
          <p:sp>
            <p:nvSpPr>
              <p:cNvPr id="33" name="object 14">
                <a:extLst>
                  <a:ext uri="{FF2B5EF4-FFF2-40B4-BE49-F238E27FC236}">
                    <a16:creationId xmlns:a16="http://schemas.microsoft.com/office/drawing/2014/main" id="{2ADC81E3-55E9-81D2-B207-39D15CBFC21C}"/>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34" name="object 15">
                <a:extLst>
                  <a:ext uri="{FF2B5EF4-FFF2-40B4-BE49-F238E27FC236}">
                    <a16:creationId xmlns:a16="http://schemas.microsoft.com/office/drawing/2014/main" id="{3AA0C06A-1D27-1339-5026-37F000264786}"/>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32" name="object 16">
              <a:extLst>
                <a:ext uri="{FF2B5EF4-FFF2-40B4-BE49-F238E27FC236}">
                  <a16:creationId xmlns:a16="http://schemas.microsoft.com/office/drawing/2014/main" id="{253FCB0A-0419-EAEF-A6C2-363D7E7DF2C4}"/>
                </a:ext>
              </a:extLst>
            </p:cNvPr>
            <p:cNvSpPr txBox="1"/>
            <p:nvPr/>
          </p:nvSpPr>
          <p:spPr>
            <a:xfrm>
              <a:off x="2943478" y="1338720"/>
              <a:ext cx="8698795" cy="471070"/>
            </a:xfrm>
            <a:prstGeom prst="rect">
              <a:avLst/>
            </a:prstGeom>
          </p:spPr>
          <p:txBody>
            <a:bodyPr vert="horz" wrap="square" lIns="0" tIns="12700" rIns="0" bIns="0" rtlCol="0">
              <a:spAutoFit/>
            </a:bodyPr>
            <a:lstStyle/>
            <a:p>
              <a:pPr algn="l"/>
              <a:r>
                <a:rPr lang="en-US" sz="1400" b="1" i="0" u="none" strike="noStrike" dirty="0">
                  <a:solidFill>
                    <a:schemeClr val="tx1"/>
                  </a:solidFill>
                  <a:effectLst/>
                  <a:latin typeface="+mn-lt"/>
                </a:rPr>
                <a:t>Causation Consideration</a:t>
              </a:r>
              <a:r>
                <a:rPr lang="en-US" sz="1400" b="0" i="0" u="none" strike="noStrike" dirty="0">
                  <a:solidFill>
                    <a:schemeClr val="tx1"/>
                  </a:solidFill>
                  <a:effectLst/>
                  <a:latin typeface="+mn-lt"/>
                </a:rPr>
                <a:t>: Correlation does not imply causation, and other factors such as income, spending habits, or profession could influence both age and bank balance. Thus, caution is needed in attributing causality based on correlation alone.</a:t>
              </a:r>
            </a:p>
          </p:txBody>
        </p:sp>
      </p:grpSp>
      <p:grpSp>
        <p:nvGrpSpPr>
          <p:cNvPr id="35" name="Group 34">
            <a:extLst>
              <a:ext uri="{FF2B5EF4-FFF2-40B4-BE49-F238E27FC236}">
                <a16:creationId xmlns:a16="http://schemas.microsoft.com/office/drawing/2014/main" id="{54C7AD8A-CC1C-09C4-2D35-AB2744660037}"/>
              </a:ext>
            </a:extLst>
          </p:cNvPr>
          <p:cNvGrpSpPr/>
          <p:nvPr/>
        </p:nvGrpSpPr>
        <p:grpSpPr>
          <a:xfrm>
            <a:off x="6708828" y="5371894"/>
            <a:ext cx="4959107" cy="861045"/>
            <a:chOff x="2819400" y="1291986"/>
            <a:chExt cx="8946955" cy="668655"/>
          </a:xfrm>
        </p:grpSpPr>
        <p:grpSp>
          <p:nvGrpSpPr>
            <p:cNvPr id="36" name="object 13">
              <a:extLst>
                <a:ext uri="{FF2B5EF4-FFF2-40B4-BE49-F238E27FC236}">
                  <a16:creationId xmlns:a16="http://schemas.microsoft.com/office/drawing/2014/main" id="{74CC5889-68CC-0A1C-2868-D3347AB8FC50}"/>
                </a:ext>
              </a:extLst>
            </p:cNvPr>
            <p:cNvGrpSpPr/>
            <p:nvPr/>
          </p:nvGrpSpPr>
          <p:grpSpPr>
            <a:xfrm>
              <a:off x="2819400" y="1291986"/>
              <a:ext cx="8946955" cy="668655"/>
              <a:chOff x="1282179" y="3494230"/>
              <a:chExt cx="10544175" cy="668655"/>
            </a:xfrm>
          </p:grpSpPr>
          <p:sp>
            <p:nvSpPr>
              <p:cNvPr id="38" name="object 14">
                <a:extLst>
                  <a:ext uri="{FF2B5EF4-FFF2-40B4-BE49-F238E27FC236}">
                    <a16:creationId xmlns:a16="http://schemas.microsoft.com/office/drawing/2014/main" id="{D6F3D793-DC4C-E8D5-4E96-E4D92D52E92C}"/>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39" name="object 15">
                <a:extLst>
                  <a:ext uri="{FF2B5EF4-FFF2-40B4-BE49-F238E27FC236}">
                    <a16:creationId xmlns:a16="http://schemas.microsoft.com/office/drawing/2014/main" id="{E44AE6E7-0D7A-E51A-85D8-8C5542EA6942}"/>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37" name="object 16">
              <a:extLst>
                <a:ext uri="{FF2B5EF4-FFF2-40B4-BE49-F238E27FC236}">
                  <a16:creationId xmlns:a16="http://schemas.microsoft.com/office/drawing/2014/main" id="{2FEDD568-B648-7826-1CFD-43F8FC7B8620}"/>
                </a:ext>
              </a:extLst>
            </p:cNvPr>
            <p:cNvSpPr txBox="1"/>
            <p:nvPr/>
          </p:nvSpPr>
          <p:spPr>
            <a:xfrm>
              <a:off x="2943478" y="1338720"/>
              <a:ext cx="8698795" cy="413149"/>
            </a:xfrm>
            <a:prstGeom prst="rect">
              <a:avLst/>
            </a:prstGeom>
          </p:spPr>
          <p:txBody>
            <a:bodyPr vert="horz" wrap="square" lIns="0" tIns="12700" rIns="0" bIns="0" rtlCol="0">
              <a:spAutoFit/>
            </a:bodyPr>
            <a:lstStyle/>
            <a:p>
              <a:pPr algn="l"/>
              <a:r>
                <a:rPr lang="en-US" sz="1400" b="1" i="0" u="none" strike="noStrike" dirty="0">
                  <a:solidFill>
                    <a:schemeClr val="tx1"/>
                  </a:solidFill>
                  <a:effectLst/>
                  <a:latin typeface="+mn-lt"/>
                </a:rPr>
                <a:t>Non-Linear Relationships</a:t>
              </a:r>
              <a:r>
                <a:rPr lang="en-US" sz="1400" b="0" i="0" u="none" strike="noStrike" dirty="0">
                  <a:solidFill>
                    <a:schemeClr val="tx1"/>
                  </a:solidFill>
                  <a:effectLst/>
                  <a:latin typeface="+mn-lt"/>
                </a:rPr>
                <a:t>: Although no clear evidence of a non-linear relationship is observed in the scatter plot, further data exploration is recommended to uncover any hidden patterns.</a:t>
              </a:r>
            </a:p>
          </p:txBody>
        </p:sp>
      </p:grpSp>
      <p:pic>
        <p:nvPicPr>
          <p:cNvPr id="4" name="Picture 3">
            <a:extLst>
              <a:ext uri="{FF2B5EF4-FFF2-40B4-BE49-F238E27FC236}">
                <a16:creationId xmlns:a16="http://schemas.microsoft.com/office/drawing/2014/main" id="{5E65C340-4683-FD88-0831-D905C69E3F66}"/>
              </a:ext>
            </a:extLst>
          </p:cNvPr>
          <p:cNvPicPr>
            <a:picLocks noChangeAspect="1"/>
          </p:cNvPicPr>
          <p:nvPr/>
        </p:nvPicPr>
        <p:blipFill>
          <a:blip r:embed="rId2"/>
          <a:stretch>
            <a:fillRect/>
          </a:stretch>
        </p:blipFill>
        <p:spPr>
          <a:xfrm>
            <a:off x="233676" y="1419912"/>
            <a:ext cx="6238338" cy="4924932"/>
          </a:xfrm>
          <a:prstGeom prst="rect">
            <a:avLst/>
          </a:prstGeom>
        </p:spPr>
      </p:pic>
    </p:spTree>
    <p:extLst>
      <p:ext uri="{BB962C8B-B14F-4D97-AF65-F5344CB8AC3E}">
        <p14:creationId xmlns:p14="http://schemas.microsoft.com/office/powerpoint/2010/main" val="3835649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5560C1C-BEA8-7335-F87E-945A450E9D17}"/>
              </a:ext>
            </a:extLst>
          </p:cNvPr>
          <p:cNvSpPr/>
          <p:nvPr/>
        </p:nvSpPr>
        <p:spPr>
          <a:xfrm>
            <a:off x="3810000" y="0"/>
            <a:ext cx="8382000" cy="6858000"/>
          </a:xfrm>
          <a:prstGeom prst="rect">
            <a:avLst/>
          </a:prstGeom>
          <a:solidFill>
            <a:srgbClr val="204D79"/>
          </a:solid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A45158B-4467-B297-1039-F6DA7F1A01ED}"/>
              </a:ext>
            </a:extLst>
          </p:cNvPr>
          <p:cNvSpPr/>
          <p:nvPr/>
        </p:nvSpPr>
        <p:spPr>
          <a:xfrm>
            <a:off x="381000" y="2362200"/>
            <a:ext cx="2971800" cy="1752600"/>
          </a:xfrm>
          <a:prstGeom prst="rect">
            <a:avLst/>
          </a:prstGeom>
          <a:solidFill>
            <a:srgbClr val="4D327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atin typeface="+mj-lt"/>
              </a:rPr>
              <a:t>Hypothesis Testing</a:t>
            </a:r>
          </a:p>
        </p:txBody>
      </p:sp>
    </p:spTree>
    <p:extLst>
      <p:ext uri="{BB962C8B-B14F-4D97-AF65-F5344CB8AC3E}">
        <p14:creationId xmlns:p14="http://schemas.microsoft.com/office/powerpoint/2010/main" val="2970436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Hypothesis Testing</a:t>
            </a:r>
            <a:endParaRPr spc="-10" dirty="0"/>
          </a:p>
        </p:txBody>
      </p:sp>
      <p:sp>
        <p:nvSpPr>
          <p:cNvPr id="45" name="object 45"/>
          <p:cNvSpPr txBox="1">
            <a:spLocks noGrp="1"/>
          </p:cNvSpPr>
          <p:nvPr>
            <p:ph type="sldNum" sz="quarter" idx="7"/>
          </p:nvPr>
        </p:nvSpPr>
        <p:spPr>
          <a:xfrm>
            <a:off x="11801408" y="6477000"/>
            <a:ext cx="292477" cy="189796"/>
          </a:xfrm>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rgbClr val="898989"/>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27</a:t>
            </a:fld>
            <a:endParaRPr kumimoji="0" sz="1200" b="0" i="0" u="none" strike="noStrike" kern="0" cap="none" spc="-50" normalizeH="0" baseline="0" noProof="0" dirty="0">
              <a:ln>
                <a:noFill/>
              </a:ln>
              <a:solidFill>
                <a:srgbClr val="898989"/>
              </a:solidFill>
              <a:effectLst/>
              <a:uLnTx/>
              <a:uFillTx/>
              <a:latin typeface="Calibri"/>
              <a:cs typeface="Calibri"/>
            </a:endParaRPr>
          </a:p>
        </p:txBody>
      </p:sp>
      <p:grpSp>
        <p:nvGrpSpPr>
          <p:cNvPr id="3" name="Group 2">
            <a:extLst>
              <a:ext uri="{FF2B5EF4-FFF2-40B4-BE49-F238E27FC236}">
                <a16:creationId xmlns:a16="http://schemas.microsoft.com/office/drawing/2014/main" id="{3B30DAD0-945C-F61F-4490-29791330A657}"/>
              </a:ext>
            </a:extLst>
          </p:cNvPr>
          <p:cNvGrpSpPr/>
          <p:nvPr/>
        </p:nvGrpSpPr>
        <p:grpSpPr>
          <a:xfrm>
            <a:off x="375046" y="1398437"/>
            <a:ext cx="11426362" cy="1136635"/>
            <a:chOff x="375046" y="1398437"/>
            <a:chExt cx="11426362" cy="1136635"/>
          </a:xfrm>
        </p:grpSpPr>
        <p:grpSp>
          <p:nvGrpSpPr>
            <p:cNvPr id="4" name="object 3">
              <a:extLst>
                <a:ext uri="{FF2B5EF4-FFF2-40B4-BE49-F238E27FC236}">
                  <a16:creationId xmlns:a16="http://schemas.microsoft.com/office/drawing/2014/main" id="{94A67761-BC7D-BFB9-70D3-7C525C8D7BA3}"/>
                </a:ext>
              </a:extLst>
            </p:cNvPr>
            <p:cNvGrpSpPr/>
            <p:nvPr/>
          </p:nvGrpSpPr>
          <p:grpSpPr>
            <a:xfrm>
              <a:off x="375046" y="1409217"/>
              <a:ext cx="1985010" cy="1125855"/>
              <a:chOff x="375046" y="1409217"/>
              <a:chExt cx="1985010" cy="1125855"/>
            </a:xfrm>
          </p:grpSpPr>
          <p:sp>
            <p:nvSpPr>
              <p:cNvPr id="8" name="object 4">
                <a:extLst>
                  <a:ext uri="{FF2B5EF4-FFF2-40B4-BE49-F238E27FC236}">
                    <a16:creationId xmlns:a16="http://schemas.microsoft.com/office/drawing/2014/main" id="{0E186AFC-E0CB-9501-CD85-9B138E5E4096}"/>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5">
                <a:extLst>
                  <a:ext uri="{FF2B5EF4-FFF2-40B4-BE49-F238E27FC236}">
                    <a16:creationId xmlns:a16="http://schemas.microsoft.com/office/drawing/2014/main" id="{EA607E6C-9305-7EA1-6CFD-F14C1E096EC2}"/>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 name="object 6">
              <a:extLst>
                <a:ext uri="{FF2B5EF4-FFF2-40B4-BE49-F238E27FC236}">
                  <a16:creationId xmlns:a16="http://schemas.microsoft.com/office/drawing/2014/main" id="{32ADDF4D-E9E7-29EC-DC05-B9ACE596F087}"/>
                </a:ext>
              </a:extLst>
            </p:cNvPr>
            <p:cNvSpPr txBox="1"/>
            <p:nvPr/>
          </p:nvSpPr>
          <p:spPr>
            <a:xfrm>
              <a:off x="646081" y="1398437"/>
              <a:ext cx="1505941" cy="1120820"/>
            </a:xfrm>
            <a:prstGeom prst="rect">
              <a:avLst/>
            </a:prstGeom>
          </p:spPr>
          <p:txBody>
            <a:bodyPr vert="horz" wrap="square" lIns="0" tIns="12700" rIns="0" bIns="0" rtlCol="0">
              <a:spAutoFit/>
            </a:bodyPr>
            <a:lstStyle/>
            <a:p>
              <a:pPr marL="12700">
                <a:spcBef>
                  <a:spcPts val="100"/>
                </a:spcBef>
                <a:defRPr/>
              </a:pPr>
              <a:r>
                <a:rPr kumimoji="0" lang="en-US" sz="2400" b="0" i="0" u="none" strike="noStrike" kern="0" cap="none" spc="-10" normalizeH="0" baseline="0" noProof="0" dirty="0">
                  <a:ln>
                    <a:noFill/>
                  </a:ln>
                  <a:solidFill>
                    <a:srgbClr val="FFFFFF"/>
                  </a:solidFill>
                  <a:effectLst/>
                  <a:uLnTx/>
                  <a:uFillTx/>
                  <a:latin typeface="Calibri"/>
                  <a:cs typeface="Calibri"/>
                </a:rPr>
                <a:t>Hypothesis Testing Results</a:t>
              </a:r>
              <a:endParaRPr kumimoji="0" sz="2400" b="0" i="0" u="none" strike="noStrike" kern="0" cap="none" spc="0" normalizeH="0" baseline="0" noProof="0" dirty="0">
                <a:ln>
                  <a:noFill/>
                </a:ln>
                <a:solidFill>
                  <a:sysClr val="windowText" lastClr="000000"/>
                </a:solidFill>
                <a:effectLst/>
                <a:uLnTx/>
                <a:uFillTx/>
                <a:latin typeface="Calibri"/>
                <a:cs typeface="Calibri"/>
              </a:endParaRPr>
            </a:p>
          </p:txBody>
        </p:sp>
        <p:sp>
          <p:nvSpPr>
            <p:cNvPr id="6" name="object 7">
              <a:extLst>
                <a:ext uri="{FF2B5EF4-FFF2-40B4-BE49-F238E27FC236}">
                  <a16:creationId xmlns:a16="http://schemas.microsoft.com/office/drawing/2014/main" id="{6D9E599F-C661-E288-1207-6124EE2B1B2D}"/>
                </a:ext>
              </a:extLst>
            </p:cNvPr>
            <p:cNvSpPr/>
            <p:nvPr/>
          </p:nvSpPr>
          <p:spPr>
            <a:xfrm>
              <a:off x="2344353" y="1423504"/>
              <a:ext cx="9457055" cy="1097280"/>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8">
              <a:extLst>
                <a:ext uri="{FF2B5EF4-FFF2-40B4-BE49-F238E27FC236}">
                  <a16:creationId xmlns:a16="http://schemas.microsoft.com/office/drawing/2014/main" id="{AE78D6A2-1A5C-0E1A-57B4-FF8FA03211D2}"/>
                </a:ext>
              </a:extLst>
            </p:cNvPr>
            <p:cNvSpPr txBox="1"/>
            <p:nvPr/>
          </p:nvSpPr>
          <p:spPr>
            <a:xfrm>
              <a:off x="2510604" y="1657955"/>
              <a:ext cx="4839970" cy="628377"/>
            </a:xfrm>
            <a:prstGeom prst="rect">
              <a:avLst/>
            </a:prstGeom>
          </p:spPr>
          <p:txBody>
            <a:bodyPr vert="horz" wrap="square" lIns="0" tIns="12700" rIns="0" bIns="0" rtlCol="0">
              <a:spAutoFit/>
            </a:bodyPr>
            <a:lstStyle/>
            <a:p>
              <a:pPr marL="354965" indent="-342265" algn="l">
                <a:spcBef>
                  <a:spcPts val="100"/>
                </a:spcBef>
                <a:buFont typeface="Arial"/>
                <a:buChar char="■"/>
                <a:tabLst>
                  <a:tab pos="354965" algn="l"/>
                </a:tabLst>
                <a:defRPr/>
              </a:pPr>
              <a:r>
                <a:rPr kumimoji="0" lang="en-US" sz="2000" b="1" i="0" u="none" strike="noStrike" kern="0" cap="none" spc="0" normalizeH="0" baseline="0" noProof="0" dirty="0">
                  <a:ln>
                    <a:noFill/>
                  </a:ln>
                  <a:solidFill>
                    <a:sysClr val="windowText" lastClr="000000"/>
                  </a:solidFill>
                  <a:effectLst/>
                  <a:uLnTx/>
                  <a:uFillTx/>
                  <a:latin typeface="Calibri"/>
                  <a:cs typeface="Calibri"/>
                </a:rPr>
                <a:t>T-statistic</a:t>
              </a:r>
              <a:r>
                <a:rPr kumimoji="0" lang="en-US" sz="2000" b="0" i="0" u="none" strike="noStrike" kern="0" cap="none" spc="0" normalizeH="0" baseline="0" noProof="0" dirty="0">
                  <a:ln>
                    <a:noFill/>
                  </a:ln>
                  <a:solidFill>
                    <a:sysClr val="windowText" lastClr="000000"/>
                  </a:solidFill>
                  <a:effectLst/>
                  <a:uLnTx/>
                  <a:uFillTx/>
                  <a:latin typeface="Calibri"/>
                  <a:cs typeface="Calibri"/>
                </a:rPr>
                <a:t>: 11.941</a:t>
              </a:r>
              <a:endParaRPr kumimoji="0" sz="2000" b="0" i="0" u="none" strike="noStrike" kern="0" cap="none" spc="0" normalizeH="0" baseline="0" noProof="0" dirty="0">
                <a:ln>
                  <a:noFill/>
                </a:ln>
                <a:solidFill>
                  <a:sysClr val="windowText" lastClr="000000"/>
                </a:solidFill>
                <a:effectLst/>
                <a:uLnTx/>
                <a:uFillTx/>
                <a:latin typeface="Calibri"/>
                <a:cs typeface="Calibri"/>
              </a:endParaRPr>
            </a:p>
            <a:p>
              <a:pPr marL="354965" indent="-342265" algn="l">
                <a:buFont typeface="Arial"/>
                <a:buChar char="■"/>
                <a:tabLst>
                  <a:tab pos="354965" algn="l"/>
                </a:tabLst>
                <a:defRPr/>
              </a:pPr>
              <a:r>
                <a:rPr kumimoji="0" lang="en-US" sz="2000" b="1" i="0" u="none" strike="noStrike" kern="0" cap="none" spc="0" normalizeH="0" baseline="0" noProof="0" dirty="0">
                  <a:ln>
                    <a:noFill/>
                  </a:ln>
                  <a:solidFill>
                    <a:sysClr val="windowText" lastClr="000000"/>
                  </a:solidFill>
                  <a:effectLst/>
                  <a:uLnTx/>
                  <a:uFillTx/>
                  <a:latin typeface="Calibri"/>
                  <a:cs typeface="Calibri"/>
                </a:rPr>
                <a:t>P-value</a:t>
              </a:r>
              <a:r>
                <a:rPr kumimoji="0" lang="en-US" sz="2000" b="0" i="0" u="none" strike="noStrike" kern="0" cap="none" spc="0" normalizeH="0" baseline="0" noProof="0" dirty="0">
                  <a:ln>
                    <a:noFill/>
                  </a:ln>
                  <a:solidFill>
                    <a:sysClr val="windowText" lastClr="000000"/>
                  </a:solidFill>
                  <a:effectLst/>
                  <a:uLnTx/>
                  <a:uFillTx/>
                  <a:latin typeface="Calibri"/>
                  <a:cs typeface="Calibri"/>
                </a:rPr>
                <a:t>: Approximately 1.21 × 10^(-32)</a:t>
              </a:r>
            </a:p>
          </p:txBody>
        </p:sp>
      </p:grpSp>
      <p:grpSp>
        <p:nvGrpSpPr>
          <p:cNvPr id="10" name="Group 9">
            <a:extLst>
              <a:ext uri="{FF2B5EF4-FFF2-40B4-BE49-F238E27FC236}">
                <a16:creationId xmlns:a16="http://schemas.microsoft.com/office/drawing/2014/main" id="{F15DF1D9-C12B-8F34-DE72-63E7E39062F8}"/>
              </a:ext>
            </a:extLst>
          </p:cNvPr>
          <p:cNvGrpSpPr/>
          <p:nvPr/>
        </p:nvGrpSpPr>
        <p:grpSpPr>
          <a:xfrm>
            <a:off x="375046" y="3012679"/>
            <a:ext cx="11426362" cy="1827151"/>
            <a:chOff x="375046" y="1409217"/>
            <a:chExt cx="11426362" cy="1338779"/>
          </a:xfrm>
        </p:grpSpPr>
        <p:grpSp>
          <p:nvGrpSpPr>
            <p:cNvPr id="11" name="object 3">
              <a:extLst>
                <a:ext uri="{FF2B5EF4-FFF2-40B4-BE49-F238E27FC236}">
                  <a16:creationId xmlns:a16="http://schemas.microsoft.com/office/drawing/2014/main" id="{62096BBB-A999-2279-4F16-57296BC0B46B}"/>
                </a:ext>
              </a:extLst>
            </p:cNvPr>
            <p:cNvGrpSpPr/>
            <p:nvPr/>
          </p:nvGrpSpPr>
          <p:grpSpPr>
            <a:xfrm>
              <a:off x="375046" y="1409217"/>
              <a:ext cx="1985010" cy="1125855"/>
              <a:chOff x="375046" y="1409217"/>
              <a:chExt cx="1985010" cy="1125855"/>
            </a:xfrm>
          </p:grpSpPr>
          <p:sp>
            <p:nvSpPr>
              <p:cNvPr id="15" name="object 4">
                <a:extLst>
                  <a:ext uri="{FF2B5EF4-FFF2-40B4-BE49-F238E27FC236}">
                    <a16:creationId xmlns:a16="http://schemas.microsoft.com/office/drawing/2014/main" id="{2212DBC7-D31C-0391-B667-9CA32F85D9B2}"/>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object 5">
                <a:extLst>
                  <a:ext uri="{FF2B5EF4-FFF2-40B4-BE49-F238E27FC236}">
                    <a16:creationId xmlns:a16="http://schemas.microsoft.com/office/drawing/2014/main" id="{971E03D6-95D8-4866-97DA-05D59818DCCF}"/>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2" name="object 6">
              <a:extLst>
                <a:ext uri="{FF2B5EF4-FFF2-40B4-BE49-F238E27FC236}">
                  <a16:creationId xmlns:a16="http://schemas.microsoft.com/office/drawing/2014/main" id="{91CA8866-F406-F5E1-E685-467BDDEADFDB}"/>
                </a:ext>
              </a:extLst>
            </p:cNvPr>
            <p:cNvSpPr txBox="1"/>
            <p:nvPr/>
          </p:nvSpPr>
          <p:spPr>
            <a:xfrm>
              <a:off x="468073" y="1781065"/>
              <a:ext cx="1817927" cy="382156"/>
            </a:xfrm>
            <a:prstGeom prst="rect">
              <a:avLst/>
            </a:prstGeom>
          </p:spPr>
          <p:txBody>
            <a:bodyPr vert="horz" wrap="square" lIns="0" tIns="12700" rIns="0" bIns="0" rtlCol="0">
              <a:spAutoFit/>
            </a:bodyPr>
            <a:lstStyle/>
            <a:p>
              <a:pPr marL="12700">
                <a:spcBef>
                  <a:spcPts val="100"/>
                </a:spcBef>
                <a:defRPr/>
              </a:pPr>
              <a:r>
                <a:rPr kumimoji="0" lang="en-US" sz="2400" b="0" i="0" u="none" strike="noStrike" kern="0" cap="none" spc="-10" normalizeH="0" baseline="0" noProof="0" dirty="0">
                  <a:ln>
                    <a:noFill/>
                  </a:ln>
                  <a:solidFill>
                    <a:srgbClr val="FFFFFF"/>
                  </a:solidFill>
                  <a:effectLst/>
                  <a:uLnTx/>
                  <a:uFillTx/>
                  <a:latin typeface="Calibri"/>
                  <a:cs typeface="Calibri"/>
                </a:rPr>
                <a:t>Interpretation</a:t>
              </a:r>
              <a:endParaRPr kumimoji="0" sz="24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3" name="object 7">
              <a:extLst>
                <a:ext uri="{FF2B5EF4-FFF2-40B4-BE49-F238E27FC236}">
                  <a16:creationId xmlns:a16="http://schemas.microsoft.com/office/drawing/2014/main" id="{E6D2E011-2D00-14F1-D275-89FD8B21DF8C}"/>
                </a:ext>
              </a:extLst>
            </p:cNvPr>
            <p:cNvSpPr/>
            <p:nvPr/>
          </p:nvSpPr>
          <p:spPr>
            <a:xfrm>
              <a:off x="2344353" y="1423504"/>
              <a:ext cx="9457055" cy="1097280"/>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8">
              <a:extLst>
                <a:ext uri="{FF2B5EF4-FFF2-40B4-BE49-F238E27FC236}">
                  <a16:creationId xmlns:a16="http://schemas.microsoft.com/office/drawing/2014/main" id="{43189E16-ACA0-14A0-9244-A5111730FDCB}"/>
                </a:ext>
              </a:extLst>
            </p:cNvPr>
            <p:cNvSpPr txBox="1"/>
            <p:nvPr/>
          </p:nvSpPr>
          <p:spPr>
            <a:xfrm>
              <a:off x="2494107" y="1504066"/>
              <a:ext cx="9213323" cy="1243930"/>
            </a:xfrm>
            <a:prstGeom prst="rect">
              <a:avLst/>
            </a:prstGeom>
          </p:spPr>
          <p:txBody>
            <a:bodyPr vert="horz" wrap="square" lIns="0" tIns="12700" rIns="0" bIns="0" rtlCol="0">
              <a:spAutoFit/>
            </a:bodyPr>
            <a:lstStyle/>
            <a:p>
              <a:pPr marL="354965" indent="-342265" algn="l">
                <a:spcBef>
                  <a:spcPts val="100"/>
                </a:spcBef>
                <a:buFont typeface="Arial"/>
                <a:buChar char="■"/>
                <a:tabLst>
                  <a:tab pos="354965" algn="l"/>
                </a:tabLst>
                <a:defRPr/>
              </a:pPr>
              <a:r>
                <a:rPr kumimoji="0" lang="en-US" sz="2000" i="0" u="none" strike="noStrike" kern="0" cap="none" spc="0" normalizeH="0" baseline="0" noProof="0" dirty="0">
                  <a:ln>
                    <a:noFill/>
                  </a:ln>
                  <a:solidFill>
                    <a:sysClr val="windowText" lastClr="000000"/>
                  </a:solidFill>
                  <a:effectLst/>
                  <a:uLnTx/>
                  <a:uFillTx/>
                  <a:latin typeface="Calibri"/>
                  <a:cs typeface="Calibri"/>
                </a:rPr>
                <a:t>With such a small p-value, we reject the null hypothesis that there is no difference in mean balance between customers who exited and those who stayed.</a:t>
              </a:r>
              <a:endParaRPr kumimoji="0" sz="2000" i="0" u="none" strike="noStrike" kern="0" cap="none" spc="0" normalizeH="0" baseline="0" noProof="0" dirty="0">
                <a:ln>
                  <a:noFill/>
                </a:ln>
                <a:solidFill>
                  <a:sysClr val="windowText" lastClr="000000"/>
                </a:solidFill>
                <a:effectLst/>
                <a:uLnTx/>
                <a:uFillTx/>
                <a:latin typeface="Calibri"/>
                <a:cs typeface="Calibri"/>
              </a:endParaRPr>
            </a:p>
            <a:p>
              <a:pPr marL="354965" indent="-342265" algn="l">
                <a:buFont typeface="Arial"/>
                <a:buChar char="■"/>
                <a:tabLst>
                  <a:tab pos="354965" algn="l"/>
                </a:tabLst>
                <a:defRPr/>
              </a:pPr>
              <a:r>
                <a:rPr kumimoji="0" lang="en-US" sz="2000" i="0" u="none" strike="noStrike" kern="0" cap="none" spc="0" normalizeH="0" baseline="0" noProof="0" dirty="0">
                  <a:ln>
                    <a:noFill/>
                  </a:ln>
                  <a:solidFill>
                    <a:sysClr val="windowText" lastClr="000000"/>
                  </a:solidFill>
                  <a:effectLst/>
                  <a:uLnTx/>
                  <a:uFillTx/>
                  <a:latin typeface="Calibri"/>
                  <a:cs typeface="Calibri"/>
                </a:rPr>
                <a:t>The test result indicates a statistically significant difference in the mean balance between the two groups.</a:t>
              </a:r>
            </a:p>
          </p:txBody>
        </p:sp>
      </p:grpSp>
      <p:grpSp>
        <p:nvGrpSpPr>
          <p:cNvPr id="17" name="Group 16">
            <a:extLst>
              <a:ext uri="{FF2B5EF4-FFF2-40B4-BE49-F238E27FC236}">
                <a16:creationId xmlns:a16="http://schemas.microsoft.com/office/drawing/2014/main" id="{5B36B3F6-DB61-B7C3-43A7-DF852B53DEC4}"/>
              </a:ext>
            </a:extLst>
          </p:cNvPr>
          <p:cNvGrpSpPr/>
          <p:nvPr/>
        </p:nvGrpSpPr>
        <p:grpSpPr>
          <a:xfrm>
            <a:off x="375046" y="5059995"/>
            <a:ext cx="11426362" cy="1125855"/>
            <a:chOff x="375046" y="1409217"/>
            <a:chExt cx="11426362" cy="1125855"/>
          </a:xfrm>
        </p:grpSpPr>
        <p:grpSp>
          <p:nvGrpSpPr>
            <p:cNvPr id="18" name="object 3">
              <a:extLst>
                <a:ext uri="{FF2B5EF4-FFF2-40B4-BE49-F238E27FC236}">
                  <a16:creationId xmlns:a16="http://schemas.microsoft.com/office/drawing/2014/main" id="{91D5BF87-B854-C0F7-D69E-C041F169D3DA}"/>
                </a:ext>
              </a:extLst>
            </p:cNvPr>
            <p:cNvGrpSpPr/>
            <p:nvPr/>
          </p:nvGrpSpPr>
          <p:grpSpPr>
            <a:xfrm>
              <a:off x="375046" y="1409217"/>
              <a:ext cx="1985010" cy="1125855"/>
              <a:chOff x="375046" y="1409217"/>
              <a:chExt cx="1985010" cy="1125855"/>
            </a:xfrm>
          </p:grpSpPr>
          <p:sp>
            <p:nvSpPr>
              <p:cNvPr id="22" name="object 4">
                <a:extLst>
                  <a:ext uri="{FF2B5EF4-FFF2-40B4-BE49-F238E27FC236}">
                    <a16:creationId xmlns:a16="http://schemas.microsoft.com/office/drawing/2014/main" id="{6560A8D3-AC08-8031-FC5C-4B9ED1DBABAC}"/>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5">
                <a:extLst>
                  <a:ext uri="{FF2B5EF4-FFF2-40B4-BE49-F238E27FC236}">
                    <a16:creationId xmlns:a16="http://schemas.microsoft.com/office/drawing/2014/main" id="{395E4EC4-7475-6EE9-8E8C-F2CB84B6D1FE}"/>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9" name="object 6">
              <a:extLst>
                <a:ext uri="{FF2B5EF4-FFF2-40B4-BE49-F238E27FC236}">
                  <a16:creationId xmlns:a16="http://schemas.microsoft.com/office/drawing/2014/main" id="{BB731B92-C2A2-ECCF-91A3-0D757F89D5B6}"/>
                </a:ext>
              </a:extLst>
            </p:cNvPr>
            <p:cNvSpPr txBox="1"/>
            <p:nvPr/>
          </p:nvSpPr>
          <p:spPr>
            <a:xfrm>
              <a:off x="638307" y="1781065"/>
              <a:ext cx="1505941" cy="382156"/>
            </a:xfrm>
            <a:prstGeom prst="rect">
              <a:avLst/>
            </a:prstGeom>
          </p:spPr>
          <p:txBody>
            <a:bodyPr vert="horz" wrap="square" lIns="0" tIns="12700" rIns="0" bIns="0" rtlCol="0">
              <a:spAutoFit/>
            </a:bodyPr>
            <a:lstStyle/>
            <a:p>
              <a:pPr marL="12700">
                <a:spcBef>
                  <a:spcPts val="100"/>
                </a:spcBef>
                <a:defRPr/>
              </a:pPr>
              <a:r>
                <a:rPr kumimoji="0" lang="en-US" sz="2400" b="0" i="0" u="none" strike="noStrike" kern="0" cap="none" spc="-10" normalizeH="0" baseline="0" noProof="0" dirty="0">
                  <a:ln>
                    <a:noFill/>
                  </a:ln>
                  <a:solidFill>
                    <a:srgbClr val="FFFFFF"/>
                  </a:solidFill>
                  <a:effectLst/>
                  <a:uLnTx/>
                  <a:uFillTx/>
                  <a:latin typeface="Calibri"/>
                  <a:cs typeface="Calibri"/>
                </a:rPr>
                <a:t>Conclusion</a:t>
              </a:r>
              <a:endParaRPr kumimoji="0" sz="2400" b="0" i="0" u="none" strike="noStrike" kern="0" cap="none" spc="0" normalizeH="0" baseline="0" noProof="0" dirty="0">
                <a:ln>
                  <a:noFill/>
                </a:ln>
                <a:solidFill>
                  <a:sysClr val="windowText" lastClr="000000"/>
                </a:solidFill>
                <a:effectLst/>
                <a:uLnTx/>
                <a:uFillTx/>
                <a:latin typeface="Calibri"/>
                <a:cs typeface="Calibri"/>
              </a:endParaRPr>
            </a:p>
          </p:txBody>
        </p:sp>
        <p:sp>
          <p:nvSpPr>
            <p:cNvPr id="20" name="object 7">
              <a:extLst>
                <a:ext uri="{FF2B5EF4-FFF2-40B4-BE49-F238E27FC236}">
                  <a16:creationId xmlns:a16="http://schemas.microsoft.com/office/drawing/2014/main" id="{1A8C9E95-B7C5-9187-FEF4-0A145A8CDB31}"/>
                </a:ext>
              </a:extLst>
            </p:cNvPr>
            <p:cNvSpPr/>
            <p:nvPr/>
          </p:nvSpPr>
          <p:spPr>
            <a:xfrm>
              <a:off x="2344353" y="1423504"/>
              <a:ext cx="9457055" cy="1097280"/>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8">
              <a:extLst>
                <a:ext uri="{FF2B5EF4-FFF2-40B4-BE49-F238E27FC236}">
                  <a16:creationId xmlns:a16="http://schemas.microsoft.com/office/drawing/2014/main" id="{FB955D39-AD72-E0C9-5E4D-FBC1F9EB9908}"/>
                </a:ext>
              </a:extLst>
            </p:cNvPr>
            <p:cNvSpPr txBox="1"/>
            <p:nvPr/>
          </p:nvSpPr>
          <p:spPr>
            <a:xfrm>
              <a:off x="2510603" y="1657955"/>
              <a:ext cx="9189053" cy="628377"/>
            </a:xfrm>
            <a:prstGeom prst="rect">
              <a:avLst/>
            </a:prstGeom>
          </p:spPr>
          <p:txBody>
            <a:bodyPr vert="horz" wrap="square" lIns="0" tIns="12700" rIns="0" bIns="0" rtlCol="0">
              <a:spAutoFit/>
            </a:bodyPr>
            <a:lstStyle/>
            <a:p>
              <a:pPr marL="354965" indent="-342265" algn="l">
                <a:spcBef>
                  <a:spcPts val="100"/>
                </a:spcBef>
                <a:buFont typeface="Arial"/>
                <a:buChar char="■"/>
                <a:tabLst>
                  <a:tab pos="354965" algn="l"/>
                </a:tabLst>
                <a:defRPr/>
              </a:pPr>
              <a:r>
                <a:rPr kumimoji="0" lang="en-US" sz="2000" i="0" u="none" strike="noStrike" kern="0" cap="none" spc="0" normalizeH="0" baseline="0" noProof="0" dirty="0">
                  <a:ln>
                    <a:noFill/>
                  </a:ln>
                  <a:solidFill>
                    <a:sysClr val="windowText" lastClr="000000"/>
                  </a:solidFill>
                  <a:effectLst/>
                  <a:uLnTx/>
                  <a:uFillTx/>
                  <a:latin typeface="Calibri"/>
                  <a:cs typeface="Calibri"/>
                </a:rPr>
                <a:t>Given this result, it can be concluded that balance is likely an important factor in predicting customer churn.</a:t>
              </a:r>
            </a:p>
          </p:txBody>
        </p:sp>
      </p:grpSp>
    </p:spTree>
    <p:extLst>
      <p:ext uri="{BB962C8B-B14F-4D97-AF65-F5344CB8AC3E}">
        <p14:creationId xmlns:p14="http://schemas.microsoft.com/office/powerpoint/2010/main" val="949367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5560C1C-BEA8-7335-F87E-945A450E9D17}"/>
              </a:ext>
            </a:extLst>
          </p:cNvPr>
          <p:cNvSpPr/>
          <p:nvPr/>
        </p:nvSpPr>
        <p:spPr>
          <a:xfrm>
            <a:off x="3810000" y="0"/>
            <a:ext cx="8382000" cy="6858000"/>
          </a:xfrm>
          <a:prstGeom prst="rect">
            <a:avLst/>
          </a:prstGeom>
          <a:solidFill>
            <a:srgbClr val="204D79"/>
          </a:solid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A45158B-4467-B297-1039-F6DA7F1A01ED}"/>
              </a:ext>
            </a:extLst>
          </p:cNvPr>
          <p:cNvSpPr/>
          <p:nvPr/>
        </p:nvSpPr>
        <p:spPr>
          <a:xfrm>
            <a:off x="381000" y="2362200"/>
            <a:ext cx="2971800" cy="1752600"/>
          </a:xfrm>
          <a:prstGeom prst="rect">
            <a:avLst/>
          </a:prstGeom>
          <a:solidFill>
            <a:srgbClr val="4D327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atin typeface="+mj-lt"/>
              </a:rPr>
              <a:t>Regression Analysis</a:t>
            </a:r>
          </a:p>
        </p:txBody>
      </p:sp>
      <p:pic>
        <p:nvPicPr>
          <p:cNvPr id="3" name="Picture 2">
            <a:extLst>
              <a:ext uri="{FF2B5EF4-FFF2-40B4-BE49-F238E27FC236}">
                <a16:creationId xmlns:a16="http://schemas.microsoft.com/office/drawing/2014/main" id="{605ECFC5-9EC3-D47A-D9B7-5AA009A4808E}"/>
              </a:ext>
            </a:extLst>
          </p:cNvPr>
          <p:cNvPicPr>
            <a:picLocks noChangeAspect="1"/>
          </p:cNvPicPr>
          <p:nvPr/>
        </p:nvPicPr>
        <p:blipFill>
          <a:blip r:embed="rId2"/>
          <a:stretch>
            <a:fillRect/>
          </a:stretch>
        </p:blipFill>
        <p:spPr>
          <a:xfrm>
            <a:off x="4114800" y="364979"/>
            <a:ext cx="7772400" cy="6128042"/>
          </a:xfrm>
          <a:prstGeom prst="rect">
            <a:avLst/>
          </a:prstGeom>
        </p:spPr>
      </p:pic>
    </p:spTree>
    <p:extLst>
      <p:ext uri="{BB962C8B-B14F-4D97-AF65-F5344CB8AC3E}">
        <p14:creationId xmlns:p14="http://schemas.microsoft.com/office/powerpoint/2010/main" val="3126950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Regression Analysis</a:t>
            </a:r>
            <a:endParaRPr spc="-10" dirty="0"/>
          </a:p>
        </p:txBody>
      </p:sp>
      <p:sp>
        <p:nvSpPr>
          <p:cNvPr id="45" name="object 45"/>
          <p:cNvSpPr txBox="1">
            <a:spLocks noGrp="1"/>
          </p:cNvSpPr>
          <p:nvPr>
            <p:ph type="sldNum" sz="quarter" idx="7"/>
          </p:nvPr>
        </p:nvSpPr>
        <p:spPr>
          <a:xfrm>
            <a:off x="11830906" y="6438064"/>
            <a:ext cx="262980" cy="189796"/>
          </a:xfrm>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rgbClr val="898989"/>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29</a:t>
            </a:fld>
            <a:endParaRPr kumimoji="0" sz="1200" b="0" i="0" u="none" strike="noStrike" kern="0" cap="none" spc="-50" normalizeH="0" baseline="0" noProof="0" dirty="0">
              <a:ln>
                <a:noFill/>
              </a:ln>
              <a:solidFill>
                <a:srgbClr val="898989"/>
              </a:solidFill>
              <a:effectLst/>
              <a:uLnTx/>
              <a:uFillTx/>
              <a:latin typeface="Calibri"/>
              <a:cs typeface="Calibri"/>
            </a:endParaRPr>
          </a:p>
        </p:txBody>
      </p:sp>
      <p:grpSp>
        <p:nvGrpSpPr>
          <p:cNvPr id="46" name="object 3">
            <a:extLst>
              <a:ext uri="{FF2B5EF4-FFF2-40B4-BE49-F238E27FC236}">
                <a16:creationId xmlns:a16="http://schemas.microsoft.com/office/drawing/2014/main" id="{BE751F0C-38AE-C702-F974-03F6B1D70D0C}"/>
              </a:ext>
            </a:extLst>
          </p:cNvPr>
          <p:cNvGrpSpPr/>
          <p:nvPr/>
        </p:nvGrpSpPr>
        <p:grpSpPr>
          <a:xfrm>
            <a:off x="138112" y="1295400"/>
            <a:ext cx="6415088" cy="5142664"/>
            <a:chOff x="375046" y="1409217"/>
            <a:chExt cx="1985010" cy="1125855"/>
          </a:xfrm>
        </p:grpSpPr>
        <p:sp>
          <p:nvSpPr>
            <p:cNvPr id="47" name="object 4">
              <a:extLst>
                <a:ext uri="{FF2B5EF4-FFF2-40B4-BE49-F238E27FC236}">
                  <a16:creationId xmlns:a16="http://schemas.microsoft.com/office/drawing/2014/main" id="{7A1E74CB-D384-E855-D1AE-58B5DA1DE782}"/>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48" name="object 5">
              <a:extLst>
                <a:ext uri="{FF2B5EF4-FFF2-40B4-BE49-F238E27FC236}">
                  <a16:creationId xmlns:a16="http://schemas.microsoft.com/office/drawing/2014/main" id="{83A2965F-760C-07A4-2DD4-82D4A961BB1C}"/>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49" name="object 7">
            <a:extLst>
              <a:ext uri="{FF2B5EF4-FFF2-40B4-BE49-F238E27FC236}">
                <a16:creationId xmlns:a16="http://schemas.microsoft.com/office/drawing/2014/main" id="{02D067D0-C8F2-7CEC-9B24-D1A457A100AA}"/>
              </a:ext>
            </a:extLst>
          </p:cNvPr>
          <p:cNvSpPr/>
          <p:nvPr/>
        </p:nvSpPr>
        <p:spPr>
          <a:xfrm>
            <a:off x="152400" y="1295400"/>
            <a:ext cx="11697010" cy="5142664"/>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pic>
        <p:nvPicPr>
          <p:cNvPr id="4" name="Picture 3">
            <a:extLst>
              <a:ext uri="{FF2B5EF4-FFF2-40B4-BE49-F238E27FC236}">
                <a16:creationId xmlns:a16="http://schemas.microsoft.com/office/drawing/2014/main" id="{D733D583-31DD-0AB3-1E84-D225996A5DFF}"/>
              </a:ext>
            </a:extLst>
          </p:cNvPr>
          <p:cNvPicPr>
            <a:picLocks noChangeAspect="1"/>
          </p:cNvPicPr>
          <p:nvPr/>
        </p:nvPicPr>
        <p:blipFill>
          <a:blip r:embed="rId2"/>
          <a:stretch>
            <a:fillRect/>
          </a:stretch>
        </p:blipFill>
        <p:spPr>
          <a:xfrm>
            <a:off x="213798" y="1404894"/>
            <a:ext cx="6244857" cy="4923671"/>
          </a:xfrm>
          <a:prstGeom prst="rect">
            <a:avLst/>
          </a:prstGeom>
        </p:spPr>
      </p:pic>
      <p:sp>
        <p:nvSpPr>
          <p:cNvPr id="6" name="object 5">
            <a:extLst>
              <a:ext uri="{FF2B5EF4-FFF2-40B4-BE49-F238E27FC236}">
                <a16:creationId xmlns:a16="http://schemas.microsoft.com/office/drawing/2014/main" id="{F3D2989E-34DF-D7DF-F934-F100A82A2D5C}"/>
              </a:ext>
            </a:extLst>
          </p:cNvPr>
          <p:cNvSpPr/>
          <p:nvPr/>
        </p:nvSpPr>
        <p:spPr>
          <a:xfrm>
            <a:off x="6536538" y="1371600"/>
            <a:ext cx="5198262" cy="500120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aphicFrame>
        <p:nvGraphicFramePr>
          <p:cNvPr id="7" name="Table 6">
            <a:extLst>
              <a:ext uri="{FF2B5EF4-FFF2-40B4-BE49-F238E27FC236}">
                <a16:creationId xmlns:a16="http://schemas.microsoft.com/office/drawing/2014/main" id="{939381BF-0957-5147-76DF-606D5846BA0B}"/>
              </a:ext>
            </a:extLst>
          </p:cNvPr>
          <p:cNvGraphicFramePr>
            <a:graphicFrameLocks noGrp="1"/>
          </p:cNvGraphicFramePr>
          <p:nvPr>
            <p:extLst>
              <p:ext uri="{D42A27DB-BD31-4B8C-83A1-F6EECF244321}">
                <p14:modId xmlns:p14="http://schemas.microsoft.com/office/powerpoint/2010/main" val="2133160231"/>
              </p:ext>
            </p:extLst>
          </p:nvPr>
        </p:nvGraphicFramePr>
        <p:xfrm>
          <a:off x="6629400" y="1404894"/>
          <a:ext cx="5029201" cy="4923671"/>
        </p:xfrm>
        <a:graphic>
          <a:graphicData uri="http://schemas.openxmlformats.org/drawingml/2006/table">
            <a:tbl>
              <a:tblPr firstRow="1" bandRow="1">
                <a:tableStyleId>{5C22544A-7EE6-4342-B048-85BDC9FD1C3A}</a:tableStyleId>
              </a:tblPr>
              <a:tblGrid>
                <a:gridCol w="1067369">
                  <a:extLst>
                    <a:ext uri="{9D8B030D-6E8A-4147-A177-3AD203B41FA5}">
                      <a16:colId xmlns:a16="http://schemas.microsoft.com/office/drawing/2014/main" val="3994977787"/>
                    </a:ext>
                  </a:extLst>
                </a:gridCol>
                <a:gridCol w="971770">
                  <a:extLst>
                    <a:ext uri="{9D8B030D-6E8A-4147-A177-3AD203B41FA5}">
                      <a16:colId xmlns:a16="http://schemas.microsoft.com/office/drawing/2014/main" val="4140248659"/>
                    </a:ext>
                  </a:extLst>
                </a:gridCol>
                <a:gridCol w="931128">
                  <a:extLst>
                    <a:ext uri="{9D8B030D-6E8A-4147-A177-3AD203B41FA5}">
                      <a16:colId xmlns:a16="http://schemas.microsoft.com/office/drawing/2014/main" val="2691889403"/>
                    </a:ext>
                  </a:extLst>
                </a:gridCol>
                <a:gridCol w="1080097">
                  <a:extLst>
                    <a:ext uri="{9D8B030D-6E8A-4147-A177-3AD203B41FA5}">
                      <a16:colId xmlns:a16="http://schemas.microsoft.com/office/drawing/2014/main" val="3711556839"/>
                    </a:ext>
                  </a:extLst>
                </a:gridCol>
                <a:gridCol w="978837">
                  <a:extLst>
                    <a:ext uri="{9D8B030D-6E8A-4147-A177-3AD203B41FA5}">
                      <a16:colId xmlns:a16="http://schemas.microsoft.com/office/drawing/2014/main" val="3050516530"/>
                    </a:ext>
                  </a:extLst>
                </a:gridCol>
              </a:tblGrid>
              <a:tr h="785489">
                <a:tc>
                  <a:txBody>
                    <a:bodyPr/>
                    <a:lstStyle/>
                    <a:p>
                      <a:pPr algn="ctr"/>
                      <a:endParaRPr lang="en-US" sz="16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 sz="1600" dirty="0">
                          <a:solidFill>
                            <a:schemeClr val="bg1"/>
                          </a:solidFill>
                        </a:rPr>
                        <a:t>Precision</a:t>
                      </a:r>
                      <a:endParaRPr lang="en-US" sz="1600" b="0" i="0" u="none" strike="noStrike" dirty="0">
                        <a:solidFill>
                          <a:schemeClr val="bg1"/>
                        </a:solidFill>
                        <a:effectLst/>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mn-lt"/>
                          <a:ea typeface="+mn-ea"/>
                          <a:cs typeface="+mn-cs"/>
                        </a:rPr>
                        <a:t>Recall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mn-lt"/>
                          <a:ea typeface="+mn-ea"/>
                          <a:cs typeface="+mn-cs"/>
                        </a:rPr>
                        <a:t>F1-Score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mn-lt"/>
                          <a:ea typeface="+mn-ea"/>
                          <a:cs typeface="+mn-cs"/>
                        </a:rPr>
                        <a:t>Support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extLst>
                  <a:ext uri="{0D108BD9-81ED-4DB2-BD59-A6C34878D82A}">
                    <a16:rowId xmlns:a16="http://schemas.microsoft.com/office/drawing/2014/main" val="3883627908"/>
                  </a:ext>
                </a:extLst>
              </a:tr>
              <a:tr h="748378">
                <a:tc>
                  <a:txBody>
                    <a:bodyPr/>
                    <a:lstStyle/>
                    <a:p>
                      <a:pPr algn="ctr"/>
                      <a:r>
                        <a:rPr lang="en-US" sz="1600" b="1" dirty="0">
                          <a:solidFill>
                            <a:schemeClr val="bg1"/>
                          </a:solidFill>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b="1" dirty="0">
                          <a:solidFill>
                            <a:schemeClr val="tx1"/>
                          </a:solidFill>
                        </a:rPr>
                        <a:t>0.82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b="1" dirty="0">
                          <a:solidFill>
                            <a:schemeClr val="tx1"/>
                          </a:solidFill>
                        </a:rPr>
                        <a:t>0.97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b="1" dirty="0">
                          <a:solidFill>
                            <a:schemeClr val="tx1"/>
                          </a:solidFill>
                        </a:rPr>
                        <a:t>0.89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b="1" dirty="0">
                          <a:solidFill>
                            <a:schemeClr val="tx1"/>
                          </a:solidFill>
                        </a:rPr>
                        <a:t>1604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584501953"/>
                  </a:ext>
                </a:extLst>
              </a:tr>
              <a:tr h="684231">
                <a:tc>
                  <a:txBody>
                    <a:bodyPr/>
                    <a:lstStyle/>
                    <a:p>
                      <a:pPr algn="ctr"/>
                      <a:r>
                        <a:rPr lang="en-US" sz="1600" b="1" dirty="0">
                          <a:solidFill>
                            <a:schemeClr val="bg1"/>
                          </a:solidFill>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b="1" dirty="0">
                          <a:solidFill>
                            <a:schemeClr val="tx1"/>
                          </a:solidFill>
                        </a:rPr>
                        <a:t>0.61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b="1" dirty="0">
                          <a:solidFill>
                            <a:schemeClr val="tx1"/>
                          </a:solidFill>
                        </a:rPr>
                        <a:t>0.16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b="1" dirty="0">
                          <a:solidFill>
                            <a:schemeClr val="tx1"/>
                          </a:solidFill>
                        </a:rPr>
                        <a:t>0.25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b="1" dirty="0">
                          <a:solidFill>
                            <a:schemeClr val="tx1"/>
                          </a:solidFill>
                        </a:rPr>
                        <a:t>396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516591011"/>
                  </a:ext>
                </a:extLst>
              </a:tr>
              <a:tr h="785489">
                <a:tc>
                  <a:txBody>
                    <a:bodyPr/>
                    <a:lstStyle/>
                    <a:p>
                      <a:pPr algn="ctr"/>
                      <a:r>
                        <a:rPr lang="en-US" sz="1600" b="1" dirty="0">
                          <a:solidFill>
                            <a:schemeClr val="bg1"/>
                          </a:solidFill>
                        </a:rPr>
                        <a:t>Accuracy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endParaRPr lang="en-US" sz="1600"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endParaRPr lang="en-US" sz="1600"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b="1" dirty="0">
                          <a:solidFill>
                            <a:schemeClr val="tx1"/>
                          </a:solidFill>
                        </a:rPr>
                        <a:t>0.81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b="1" dirty="0">
                          <a:solidFill>
                            <a:schemeClr val="tx1"/>
                          </a:solidFill>
                        </a:rPr>
                        <a:t>2000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3222051219"/>
                  </a:ext>
                </a:extLst>
              </a:tr>
              <a:tr h="785489">
                <a:tc>
                  <a:txBody>
                    <a:bodyPr/>
                    <a:lstStyle/>
                    <a:p>
                      <a:pPr algn="ctr"/>
                      <a:r>
                        <a:rPr lang="en-US" sz="1600" b="1" dirty="0">
                          <a:solidFill>
                            <a:schemeClr val="bg1"/>
                          </a:solidFill>
                        </a:rPr>
                        <a:t>Macro Avg</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b="1" dirty="0">
                          <a:solidFill>
                            <a:schemeClr val="tx1"/>
                          </a:solidFill>
                        </a:rPr>
                        <a:t>0.72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b="1" dirty="0">
                          <a:solidFill>
                            <a:schemeClr val="tx1"/>
                          </a:solidFill>
                        </a:rPr>
                        <a:t>0.57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b="1" dirty="0">
                          <a:solidFill>
                            <a:schemeClr val="tx1"/>
                          </a:solidFill>
                        </a:rPr>
                        <a:t>0.57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b="1" dirty="0">
                          <a:solidFill>
                            <a:schemeClr val="tx1"/>
                          </a:solidFill>
                        </a:rPr>
                        <a:t>2000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3125419901"/>
                  </a:ext>
                </a:extLst>
              </a:tr>
              <a:tr h="1134595">
                <a:tc>
                  <a:txBody>
                    <a:bodyPr/>
                    <a:lstStyle/>
                    <a:p>
                      <a:pPr algn="ctr"/>
                      <a:r>
                        <a:rPr lang="en-US" sz="1600" b="1" dirty="0">
                          <a:solidFill>
                            <a:schemeClr val="bg1"/>
                          </a:solidFill>
                        </a:rPr>
                        <a:t>Weighted Avg</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b="1" dirty="0">
                          <a:solidFill>
                            <a:schemeClr val="tx1"/>
                          </a:solidFill>
                        </a:rPr>
                        <a:t>0.78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b="1" dirty="0">
                          <a:solidFill>
                            <a:schemeClr val="tx1"/>
                          </a:solidFill>
                        </a:rPr>
                        <a:t>0.81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b="1" dirty="0">
                          <a:solidFill>
                            <a:schemeClr val="tx1"/>
                          </a:solidFill>
                        </a:rPr>
                        <a:t>0.77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b="1" dirty="0">
                          <a:solidFill>
                            <a:schemeClr val="tx1"/>
                          </a:solidFill>
                        </a:rPr>
                        <a:t>2000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3434164497"/>
                  </a:ext>
                </a:extLst>
              </a:tr>
            </a:tbl>
          </a:graphicData>
        </a:graphic>
      </p:graphicFrame>
    </p:spTree>
    <p:extLst>
      <p:ext uri="{BB962C8B-B14F-4D97-AF65-F5344CB8AC3E}">
        <p14:creationId xmlns:p14="http://schemas.microsoft.com/office/powerpoint/2010/main" val="2214091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About Dataset</a:t>
            </a:r>
            <a:endParaRPr spc="-10" dirty="0"/>
          </a:p>
        </p:txBody>
      </p:sp>
      <p:grpSp>
        <p:nvGrpSpPr>
          <p:cNvPr id="3" name="object 3"/>
          <p:cNvGrpSpPr/>
          <p:nvPr/>
        </p:nvGrpSpPr>
        <p:grpSpPr>
          <a:xfrm>
            <a:off x="240493" y="6172200"/>
            <a:ext cx="1985010" cy="640080"/>
            <a:chOff x="375046" y="1409217"/>
            <a:chExt cx="1985010" cy="1125855"/>
          </a:xfrm>
        </p:grpSpPr>
        <p:sp>
          <p:nvSpPr>
            <p:cNvPr id="4" name="object 4"/>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5" name="object 5"/>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6" name="object 6"/>
          <p:cNvSpPr txBox="1"/>
          <p:nvPr/>
        </p:nvSpPr>
        <p:spPr>
          <a:xfrm>
            <a:off x="688558" y="6297797"/>
            <a:ext cx="901084" cy="382156"/>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2400" b="0" i="0" u="none" strike="noStrike" kern="0" cap="none" spc="-10" normalizeH="0" baseline="0" noProof="0" dirty="0">
                <a:ln>
                  <a:noFill/>
                </a:ln>
                <a:solidFill>
                  <a:srgbClr val="FFFFFF"/>
                </a:solidFill>
                <a:effectLst/>
                <a:uLnTx/>
                <a:uFillTx/>
                <a:latin typeface="Calibri"/>
                <a:cs typeface="Calibri"/>
              </a:rPr>
              <a:t>Source</a:t>
            </a:r>
            <a:endParaRPr kumimoji="0" sz="2400" b="0" i="0" u="none" strike="noStrike" kern="0" cap="none" spc="0" normalizeH="0" baseline="0" noProof="0" dirty="0">
              <a:ln>
                <a:noFill/>
              </a:ln>
              <a:solidFill>
                <a:sysClr val="windowText" lastClr="000000"/>
              </a:solidFill>
              <a:effectLst/>
              <a:uLnTx/>
              <a:uFillTx/>
              <a:latin typeface="Calibri"/>
              <a:cs typeface="Calibri"/>
            </a:endParaRPr>
          </a:p>
        </p:txBody>
      </p:sp>
      <p:sp>
        <p:nvSpPr>
          <p:cNvPr id="7" name="object 7"/>
          <p:cNvSpPr/>
          <p:nvPr/>
        </p:nvSpPr>
        <p:spPr>
          <a:xfrm>
            <a:off x="254780" y="6172200"/>
            <a:ext cx="11412075" cy="640080"/>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8" name="object 8"/>
          <p:cNvSpPr txBox="1"/>
          <p:nvPr/>
        </p:nvSpPr>
        <p:spPr>
          <a:xfrm>
            <a:off x="2517145" y="6331939"/>
            <a:ext cx="3265360" cy="320601"/>
          </a:xfrm>
          <a:prstGeom prst="rect">
            <a:avLst/>
          </a:prstGeom>
        </p:spPr>
        <p:txBody>
          <a:bodyPr vert="horz" wrap="square" lIns="0" tIns="12700" rIns="0" bIns="0" rtlCol="0">
            <a:spAutoFit/>
          </a:bodyPr>
          <a:lstStyle/>
          <a:p>
            <a:pPr marL="12700" marR="0" lvl="0" defTabSz="914400" eaLnBrk="1" fontAlgn="auto" latinLnBrk="0" hangingPunct="1">
              <a:lnSpc>
                <a:spcPct val="100000"/>
              </a:lnSpc>
              <a:spcBef>
                <a:spcPts val="100"/>
              </a:spcBef>
              <a:spcAft>
                <a:spcPts val="0"/>
              </a:spcAft>
              <a:buClrTx/>
              <a:buSzTx/>
              <a:tabLst>
                <a:tab pos="354965" algn="l"/>
              </a:tabLst>
              <a:defRPr/>
            </a:pPr>
            <a:r>
              <a:rPr kumimoji="0" lang="en-US" sz="2000" b="0" i="0" u="none" strike="noStrike" kern="0" cap="none" spc="0" normalizeH="0" baseline="0" noProof="0" dirty="0">
                <a:ln>
                  <a:noFill/>
                </a:ln>
                <a:solidFill>
                  <a:sysClr val="windowText" lastClr="000000"/>
                </a:solidFill>
                <a:effectLst/>
                <a:uLnTx/>
                <a:uFillTx/>
                <a:latin typeface="Calibri"/>
                <a:cs typeface="Calibri"/>
                <a:hlinkClick r:id="rId2"/>
              </a:rPr>
              <a:t>Bank Customer Churn (Kaggle)</a:t>
            </a:r>
            <a:endParaRPr kumimoji="0" sz="2000" b="0" i="0" u="none" strike="noStrike" kern="0" cap="none" spc="0" normalizeH="0" baseline="0" noProof="0" dirty="0">
              <a:ln>
                <a:noFill/>
              </a:ln>
              <a:solidFill>
                <a:sysClr val="windowText" lastClr="000000"/>
              </a:solidFill>
              <a:effectLst/>
              <a:uLnTx/>
              <a:uFillTx/>
              <a:latin typeface="Calibri"/>
              <a:cs typeface="Calibri"/>
            </a:endParaRPr>
          </a:p>
        </p:txBody>
      </p:sp>
      <p:grpSp>
        <p:nvGrpSpPr>
          <p:cNvPr id="54" name="Group 53">
            <a:extLst>
              <a:ext uri="{FF2B5EF4-FFF2-40B4-BE49-F238E27FC236}">
                <a16:creationId xmlns:a16="http://schemas.microsoft.com/office/drawing/2014/main" id="{30E08B33-BE27-C633-1F04-C739AD4B2935}"/>
              </a:ext>
            </a:extLst>
          </p:cNvPr>
          <p:cNvGrpSpPr/>
          <p:nvPr/>
        </p:nvGrpSpPr>
        <p:grpSpPr>
          <a:xfrm>
            <a:off x="2525746" y="1295403"/>
            <a:ext cx="2743200" cy="457200"/>
            <a:chOff x="389333" y="1975097"/>
            <a:chExt cx="2430067" cy="668655"/>
          </a:xfrm>
        </p:grpSpPr>
        <p:grpSp>
          <p:nvGrpSpPr>
            <p:cNvPr id="13" name="object 13"/>
            <p:cNvGrpSpPr/>
            <p:nvPr/>
          </p:nvGrpSpPr>
          <p:grpSpPr>
            <a:xfrm>
              <a:off x="389333" y="1975097"/>
              <a:ext cx="2430067" cy="668655"/>
              <a:chOff x="1282179" y="3494230"/>
              <a:chExt cx="10544175" cy="668655"/>
            </a:xfrm>
          </p:grpSpPr>
          <p:sp>
            <p:nvSpPr>
              <p:cNvPr id="14" name="object 14"/>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15" name="object 15"/>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16" name="object 16"/>
            <p:cNvSpPr txBox="1"/>
            <p:nvPr/>
          </p:nvSpPr>
          <p:spPr>
            <a:xfrm>
              <a:off x="776499" y="1989386"/>
              <a:ext cx="1667988" cy="4688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dirty="0">
                  <a:solidFill>
                    <a:schemeClr val="tx1"/>
                  </a:solidFill>
                </a:rPr>
                <a:t>RowNumber</a:t>
              </a:r>
              <a:endParaRPr kumimoji="0" lang="en-US" sz="2000" b="0" i="0" u="none" strike="noStrike" kern="0" cap="none" spc="0" normalizeH="0" baseline="0" noProof="0" dirty="0">
                <a:ln>
                  <a:noFill/>
                </a:ln>
                <a:solidFill>
                  <a:schemeClr val="tx1"/>
                </a:solidFill>
                <a:effectLst/>
                <a:uLnTx/>
                <a:uFillTx/>
                <a:latin typeface="Calibri"/>
                <a:cs typeface="Calibri"/>
              </a:endParaRPr>
            </a:p>
          </p:txBody>
        </p:sp>
      </p:grpSp>
      <p:sp>
        <p:nvSpPr>
          <p:cNvPr id="32" name="object 32"/>
          <p:cNvSpPr txBox="1"/>
          <p:nvPr/>
        </p:nvSpPr>
        <p:spPr>
          <a:xfrm>
            <a:off x="668806" y="3653028"/>
            <a:ext cx="154305" cy="330200"/>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2000" b="1" i="0" u="none" strike="noStrike" kern="0" cap="none" spc="-50" normalizeH="0" baseline="0" noProof="0" dirty="0">
                <a:ln>
                  <a:noFill/>
                </a:ln>
                <a:solidFill>
                  <a:schemeClr val="tx1"/>
                </a:solidFill>
                <a:effectLst/>
                <a:uLnTx/>
                <a:uFillTx/>
                <a:latin typeface="Calibri"/>
                <a:cs typeface="Calibri"/>
              </a:rPr>
              <a:t>1</a:t>
            </a:r>
            <a:endParaRPr kumimoji="0" sz="2000" b="0" i="0" u="none" strike="noStrike" kern="0" cap="none" spc="0" normalizeH="0" baseline="0" noProof="0">
              <a:ln>
                <a:noFill/>
              </a:ln>
              <a:solidFill>
                <a:schemeClr val="tx1"/>
              </a:solidFill>
              <a:effectLst/>
              <a:uLnTx/>
              <a:uFillTx/>
              <a:latin typeface="Calibri"/>
              <a:cs typeface="Calibri"/>
            </a:endParaRPr>
          </a:p>
        </p:txBody>
      </p:sp>
      <p:sp>
        <p:nvSpPr>
          <p:cNvPr id="36" name="object 36"/>
          <p:cNvSpPr txBox="1"/>
          <p:nvPr/>
        </p:nvSpPr>
        <p:spPr>
          <a:xfrm>
            <a:off x="668806" y="4418076"/>
            <a:ext cx="154305" cy="330200"/>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2000" b="1" i="0" u="none" strike="noStrike" kern="0" cap="none" spc="-50" normalizeH="0" baseline="0" noProof="0" dirty="0">
                <a:ln>
                  <a:noFill/>
                </a:ln>
                <a:solidFill>
                  <a:schemeClr val="tx1"/>
                </a:solidFill>
                <a:effectLst/>
                <a:uLnTx/>
                <a:uFillTx/>
                <a:latin typeface="Calibri"/>
                <a:cs typeface="Calibri"/>
              </a:rPr>
              <a:t>2</a:t>
            </a:r>
            <a:endParaRPr kumimoji="0" sz="2000" b="0" i="0" u="none" strike="noStrike" kern="0" cap="none" spc="0" normalizeH="0" baseline="0" noProof="0" dirty="0">
              <a:ln>
                <a:noFill/>
              </a:ln>
              <a:solidFill>
                <a:schemeClr val="tx1"/>
              </a:solidFill>
              <a:effectLst/>
              <a:uLnTx/>
              <a:uFillTx/>
              <a:latin typeface="Calibri"/>
              <a:cs typeface="Calibri"/>
            </a:endParaRPr>
          </a:p>
        </p:txBody>
      </p:sp>
      <p:sp>
        <p:nvSpPr>
          <p:cNvPr id="40" name="object 40"/>
          <p:cNvSpPr txBox="1"/>
          <p:nvPr/>
        </p:nvSpPr>
        <p:spPr>
          <a:xfrm>
            <a:off x="668806" y="5183123"/>
            <a:ext cx="154305" cy="330200"/>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2000" b="1" i="0" u="none" strike="noStrike" kern="0" cap="none" spc="-50" normalizeH="0" baseline="0" noProof="0" dirty="0">
                <a:ln>
                  <a:noFill/>
                </a:ln>
                <a:solidFill>
                  <a:schemeClr val="tx1"/>
                </a:solidFill>
                <a:effectLst/>
                <a:uLnTx/>
                <a:uFillTx/>
                <a:latin typeface="Calibri"/>
                <a:cs typeface="Calibri"/>
              </a:rPr>
              <a:t>3</a:t>
            </a:r>
            <a:endParaRPr kumimoji="0" sz="2000" b="0" i="0" u="none" strike="noStrike" kern="0" cap="none" spc="0" normalizeH="0" baseline="0" noProof="0">
              <a:ln>
                <a:noFill/>
              </a:ln>
              <a:solidFill>
                <a:schemeClr val="tx1"/>
              </a:solidFill>
              <a:effectLst/>
              <a:uLnTx/>
              <a:uFillTx/>
              <a:latin typeface="Calibri"/>
              <a:cs typeface="Calibri"/>
            </a:endParaRPr>
          </a:p>
        </p:txBody>
      </p:sp>
      <p:sp>
        <p:nvSpPr>
          <p:cNvPr id="45" name="object 45"/>
          <p:cNvSpPr txBox="1">
            <a:spLocks noGrp="1"/>
          </p:cNvSpPr>
          <p:nvPr>
            <p:ph type="sldNum" sz="quarter" idx="7"/>
          </p:nvPr>
        </p:nvSpPr>
        <p:spPr>
          <a:xfrm>
            <a:off x="11849410" y="6438064"/>
            <a:ext cx="244475" cy="189796"/>
          </a:xfrm>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chemeClr val="tx1"/>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3</a:t>
            </a:fld>
            <a:endParaRPr kumimoji="0" sz="1200" b="0" i="0" u="none" strike="noStrike" kern="0" cap="none" spc="-50" normalizeH="0" baseline="0" noProof="0" dirty="0">
              <a:ln>
                <a:noFill/>
              </a:ln>
              <a:solidFill>
                <a:schemeClr val="tx1"/>
              </a:solidFill>
              <a:effectLst/>
              <a:uLnTx/>
              <a:uFillTx/>
              <a:latin typeface="Calibri"/>
              <a:cs typeface="Calibri"/>
            </a:endParaRPr>
          </a:p>
        </p:txBody>
      </p:sp>
      <p:grpSp>
        <p:nvGrpSpPr>
          <p:cNvPr id="47" name="object 3">
            <a:extLst>
              <a:ext uri="{FF2B5EF4-FFF2-40B4-BE49-F238E27FC236}">
                <a16:creationId xmlns:a16="http://schemas.microsoft.com/office/drawing/2014/main" id="{A52420AD-7E6D-B08D-DAE3-A1E652009CBF}"/>
              </a:ext>
            </a:extLst>
          </p:cNvPr>
          <p:cNvGrpSpPr/>
          <p:nvPr/>
        </p:nvGrpSpPr>
        <p:grpSpPr>
          <a:xfrm>
            <a:off x="240493" y="1179072"/>
            <a:ext cx="1985010" cy="4877047"/>
            <a:chOff x="375046" y="1409217"/>
            <a:chExt cx="1985010" cy="1125855"/>
          </a:xfrm>
        </p:grpSpPr>
        <p:sp>
          <p:nvSpPr>
            <p:cNvPr id="48" name="object 4">
              <a:extLst>
                <a:ext uri="{FF2B5EF4-FFF2-40B4-BE49-F238E27FC236}">
                  <a16:creationId xmlns:a16="http://schemas.microsoft.com/office/drawing/2014/main" id="{5239C581-D2DC-70FA-9630-ED01332851AB}"/>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49" name="object 5">
              <a:extLst>
                <a:ext uri="{FF2B5EF4-FFF2-40B4-BE49-F238E27FC236}">
                  <a16:creationId xmlns:a16="http://schemas.microsoft.com/office/drawing/2014/main" id="{7B9D1384-CE4B-3CE1-AE84-CF3E57FB1BC8}"/>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50" name="object 6">
            <a:extLst>
              <a:ext uri="{FF2B5EF4-FFF2-40B4-BE49-F238E27FC236}">
                <a16:creationId xmlns:a16="http://schemas.microsoft.com/office/drawing/2014/main" id="{361A7C1B-AB68-0CC3-F828-503B23A8D6E5}"/>
              </a:ext>
            </a:extLst>
          </p:cNvPr>
          <p:cNvSpPr txBox="1"/>
          <p:nvPr/>
        </p:nvSpPr>
        <p:spPr>
          <a:xfrm>
            <a:off x="688558" y="3176970"/>
            <a:ext cx="901084" cy="382156"/>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2400" b="0" i="0" u="none" strike="noStrike" kern="0" cap="none" spc="-10" normalizeH="0" baseline="0" noProof="0" dirty="0">
                <a:ln>
                  <a:noFill/>
                </a:ln>
                <a:solidFill>
                  <a:srgbClr val="FFFFFF"/>
                </a:solidFill>
                <a:effectLst/>
                <a:uLnTx/>
                <a:uFillTx/>
                <a:latin typeface="Calibri"/>
                <a:cs typeface="Calibri"/>
              </a:rPr>
              <a:t>Fields</a:t>
            </a:r>
            <a:endParaRPr kumimoji="0" sz="2400" b="0" i="0" u="none" strike="noStrike" kern="0" cap="none" spc="0" normalizeH="0" baseline="0" noProof="0" dirty="0">
              <a:ln>
                <a:noFill/>
              </a:ln>
              <a:solidFill>
                <a:sysClr val="windowText" lastClr="000000"/>
              </a:solidFill>
              <a:effectLst/>
              <a:uLnTx/>
              <a:uFillTx/>
              <a:latin typeface="Calibri"/>
              <a:cs typeface="Calibri"/>
            </a:endParaRPr>
          </a:p>
        </p:txBody>
      </p:sp>
      <p:sp>
        <p:nvSpPr>
          <p:cNvPr id="51" name="object 7">
            <a:extLst>
              <a:ext uri="{FF2B5EF4-FFF2-40B4-BE49-F238E27FC236}">
                <a16:creationId xmlns:a16="http://schemas.microsoft.com/office/drawing/2014/main" id="{3204F3D6-6EEF-D6CB-7DA4-8E4949DDF263}"/>
              </a:ext>
            </a:extLst>
          </p:cNvPr>
          <p:cNvSpPr/>
          <p:nvPr/>
        </p:nvSpPr>
        <p:spPr>
          <a:xfrm>
            <a:off x="254780" y="1240961"/>
            <a:ext cx="11412075" cy="4753264"/>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nvGrpSpPr>
          <p:cNvPr id="55" name="Group 54">
            <a:extLst>
              <a:ext uri="{FF2B5EF4-FFF2-40B4-BE49-F238E27FC236}">
                <a16:creationId xmlns:a16="http://schemas.microsoft.com/office/drawing/2014/main" id="{FB181154-AA90-48D6-5228-10A00235C788}"/>
              </a:ext>
            </a:extLst>
          </p:cNvPr>
          <p:cNvGrpSpPr/>
          <p:nvPr/>
        </p:nvGrpSpPr>
        <p:grpSpPr>
          <a:xfrm>
            <a:off x="2527777" y="5495385"/>
            <a:ext cx="2743200" cy="457200"/>
            <a:chOff x="389333" y="1975097"/>
            <a:chExt cx="2430067" cy="668655"/>
          </a:xfrm>
        </p:grpSpPr>
        <p:grpSp>
          <p:nvGrpSpPr>
            <p:cNvPr id="56" name="object 13">
              <a:extLst>
                <a:ext uri="{FF2B5EF4-FFF2-40B4-BE49-F238E27FC236}">
                  <a16:creationId xmlns:a16="http://schemas.microsoft.com/office/drawing/2014/main" id="{C4F807FC-6284-F0B3-9C66-8A69A56FE8DA}"/>
                </a:ext>
              </a:extLst>
            </p:cNvPr>
            <p:cNvGrpSpPr/>
            <p:nvPr/>
          </p:nvGrpSpPr>
          <p:grpSpPr>
            <a:xfrm>
              <a:off x="389333" y="1975097"/>
              <a:ext cx="2430067" cy="668655"/>
              <a:chOff x="1282179" y="3494230"/>
              <a:chExt cx="10544175" cy="668655"/>
            </a:xfrm>
          </p:grpSpPr>
          <p:sp>
            <p:nvSpPr>
              <p:cNvPr id="58" name="object 14">
                <a:extLst>
                  <a:ext uri="{FF2B5EF4-FFF2-40B4-BE49-F238E27FC236}">
                    <a16:creationId xmlns:a16="http://schemas.microsoft.com/office/drawing/2014/main" id="{5E4846AA-98E3-3766-AC48-A585A9240FDD}"/>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59" name="object 15">
                <a:extLst>
                  <a:ext uri="{FF2B5EF4-FFF2-40B4-BE49-F238E27FC236}">
                    <a16:creationId xmlns:a16="http://schemas.microsoft.com/office/drawing/2014/main" id="{F4AF2B10-E63D-5293-09CB-764AC33C75DC}"/>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57" name="object 16">
              <a:extLst>
                <a:ext uri="{FF2B5EF4-FFF2-40B4-BE49-F238E27FC236}">
                  <a16:creationId xmlns:a16="http://schemas.microsoft.com/office/drawing/2014/main" id="{8E78D984-B6E3-A3FB-5BE9-29FA2C5AB047}"/>
                </a:ext>
              </a:extLst>
            </p:cNvPr>
            <p:cNvSpPr txBox="1"/>
            <p:nvPr/>
          </p:nvSpPr>
          <p:spPr>
            <a:xfrm>
              <a:off x="776499" y="1989386"/>
              <a:ext cx="1667988" cy="4688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dirty="0">
                  <a:solidFill>
                    <a:schemeClr val="tx1"/>
                  </a:solidFill>
                </a:rPr>
                <a:t>Balance</a:t>
              </a:r>
              <a:endParaRPr kumimoji="0" sz="2000" b="0" i="0" u="none" strike="noStrike" kern="0" cap="none" spc="0" normalizeH="0" baseline="0" noProof="0" dirty="0">
                <a:ln>
                  <a:noFill/>
                </a:ln>
                <a:solidFill>
                  <a:schemeClr val="tx1"/>
                </a:solidFill>
                <a:effectLst/>
                <a:uLnTx/>
                <a:uFillTx/>
                <a:latin typeface="Calibri"/>
                <a:cs typeface="Calibri"/>
              </a:endParaRPr>
            </a:p>
          </p:txBody>
        </p:sp>
      </p:grpSp>
      <p:grpSp>
        <p:nvGrpSpPr>
          <p:cNvPr id="60" name="Group 59">
            <a:extLst>
              <a:ext uri="{FF2B5EF4-FFF2-40B4-BE49-F238E27FC236}">
                <a16:creationId xmlns:a16="http://schemas.microsoft.com/office/drawing/2014/main" id="{BDF4678E-9627-BE67-402C-F5978E9F22B2}"/>
              </a:ext>
            </a:extLst>
          </p:cNvPr>
          <p:cNvGrpSpPr/>
          <p:nvPr/>
        </p:nvGrpSpPr>
        <p:grpSpPr>
          <a:xfrm>
            <a:off x="2520862" y="1787724"/>
            <a:ext cx="2743200" cy="457200"/>
            <a:chOff x="389333" y="1975097"/>
            <a:chExt cx="2430067" cy="668655"/>
          </a:xfrm>
        </p:grpSpPr>
        <p:grpSp>
          <p:nvGrpSpPr>
            <p:cNvPr id="61" name="object 13">
              <a:extLst>
                <a:ext uri="{FF2B5EF4-FFF2-40B4-BE49-F238E27FC236}">
                  <a16:creationId xmlns:a16="http://schemas.microsoft.com/office/drawing/2014/main" id="{BBAC87CD-7470-27F9-44F6-FC8E3F2D28BD}"/>
                </a:ext>
              </a:extLst>
            </p:cNvPr>
            <p:cNvGrpSpPr/>
            <p:nvPr/>
          </p:nvGrpSpPr>
          <p:grpSpPr>
            <a:xfrm>
              <a:off x="389333" y="1975097"/>
              <a:ext cx="2430067" cy="668655"/>
              <a:chOff x="1282179" y="3494230"/>
              <a:chExt cx="10544175" cy="668655"/>
            </a:xfrm>
          </p:grpSpPr>
          <p:sp>
            <p:nvSpPr>
              <p:cNvPr id="63" name="object 14">
                <a:extLst>
                  <a:ext uri="{FF2B5EF4-FFF2-40B4-BE49-F238E27FC236}">
                    <a16:creationId xmlns:a16="http://schemas.microsoft.com/office/drawing/2014/main" id="{755C8203-F7E6-7E70-0E9B-2E311C1D1317}"/>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64" name="object 15">
                <a:extLst>
                  <a:ext uri="{FF2B5EF4-FFF2-40B4-BE49-F238E27FC236}">
                    <a16:creationId xmlns:a16="http://schemas.microsoft.com/office/drawing/2014/main" id="{6A85002E-5209-0CE4-0739-269FE99EBFFC}"/>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62" name="object 16">
              <a:extLst>
                <a:ext uri="{FF2B5EF4-FFF2-40B4-BE49-F238E27FC236}">
                  <a16:creationId xmlns:a16="http://schemas.microsoft.com/office/drawing/2014/main" id="{AE554D9D-782A-959C-B3F8-A374EC623EDB}"/>
                </a:ext>
              </a:extLst>
            </p:cNvPr>
            <p:cNvSpPr txBox="1"/>
            <p:nvPr/>
          </p:nvSpPr>
          <p:spPr>
            <a:xfrm>
              <a:off x="776499" y="1989386"/>
              <a:ext cx="1667988" cy="4688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dirty="0" err="1">
                  <a:solidFill>
                    <a:schemeClr val="tx1"/>
                  </a:solidFill>
                </a:rPr>
                <a:t>CustomerId</a:t>
              </a:r>
              <a:endParaRPr kumimoji="0" sz="2000" b="0" i="0" u="none" strike="noStrike" kern="0" cap="none" spc="0" normalizeH="0" baseline="0" noProof="0" dirty="0">
                <a:ln>
                  <a:noFill/>
                </a:ln>
                <a:solidFill>
                  <a:schemeClr val="tx1"/>
                </a:solidFill>
                <a:effectLst/>
                <a:uLnTx/>
                <a:uFillTx/>
                <a:latin typeface="Calibri"/>
                <a:cs typeface="Calibri"/>
              </a:endParaRPr>
            </a:p>
          </p:txBody>
        </p:sp>
      </p:grpSp>
      <p:grpSp>
        <p:nvGrpSpPr>
          <p:cNvPr id="65" name="Group 64">
            <a:extLst>
              <a:ext uri="{FF2B5EF4-FFF2-40B4-BE49-F238E27FC236}">
                <a16:creationId xmlns:a16="http://schemas.microsoft.com/office/drawing/2014/main" id="{0E80C666-6A1B-62A2-461B-165CDF793AEB}"/>
              </a:ext>
            </a:extLst>
          </p:cNvPr>
          <p:cNvGrpSpPr/>
          <p:nvPr/>
        </p:nvGrpSpPr>
        <p:grpSpPr>
          <a:xfrm>
            <a:off x="2520862" y="2313725"/>
            <a:ext cx="2743200" cy="457200"/>
            <a:chOff x="389333" y="1975097"/>
            <a:chExt cx="2430067" cy="668655"/>
          </a:xfrm>
        </p:grpSpPr>
        <p:grpSp>
          <p:nvGrpSpPr>
            <p:cNvPr id="66" name="object 13">
              <a:extLst>
                <a:ext uri="{FF2B5EF4-FFF2-40B4-BE49-F238E27FC236}">
                  <a16:creationId xmlns:a16="http://schemas.microsoft.com/office/drawing/2014/main" id="{890E49BB-9FC7-57EC-4C66-67FBB15F99FD}"/>
                </a:ext>
              </a:extLst>
            </p:cNvPr>
            <p:cNvGrpSpPr/>
            <p:nvPr/>
          </p:nvGrpSpPr>
          <p:grpSpPr>
            <a:xfrm>
              <a:off x="389333" y="1975097"/>
              <a:ext cx="2430067" cy="668655"/>
              <a:chOff x="1282179" y="3494230"/>
              <a:chExt cx="10544175" cy="668655"/>
            </a:xfrm>
          </p:grpSpPr>
          <p:sp>
            <p:nvSpPr>
              <p:cNvPr id="68" name="object 14">
                <a:extLst>
                  <a:ext uri="{FF2B5EF4-FFF2-40B4-BE49-F238E27FC236}">
                    <a16:creationId xmlns:a16="http://schemas.microsoft.com/office/drawing/2014/main" id="{01C74E59-8C9A-9069-8EDA-90920EA1CF06}"/>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69" name="object 15">
                <a:extLst>
                  <a:ext uri="{FF2B5EF4-FFF2-40B4-BE49-F238E27FC236}">
                    <a16:creationId xmlns:a16="http://schemas.microsoft.com/office/drawing/2014/main" id="{721B7D17-BCFE-E35C-3C4D-3206A1D7A2C4}"/>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67" name="object 16">
              <a:extLst>
                <a:ext uri="{FF2B5EF4-FFF2-40B4-BE49-F238E27FC236}">
                  <a16:creationId xmlns:a16="http://schemas.microsoft.com/office/drawing/2014/main" id="{68AB8BD9-1D0D-9A44-8C22-FF77C5AF9225}"/>
                </a:ext>
              </a:extLst>
            </p:cNvPr>
            <p:cNvSpPr txBox="1"/>
            <p:nvPr/>
          </p:nvSpPr>
          <p:spPr>
            <a:xfrm>
              <a:off x="776499" y="1989386"/>
              <a:ext cx="1667988" cy="4688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dirty="0">
                  <a:solidFill>
                    <a:schemeClr val="tx1"/>
                  </a:solidFill>
                </a:rPr>
                <a:t>Surname</a:t>
              </a:r>
              <a:endParaRPr kumimoji="0" sz="2000" b="0" i="0" u="none" strike="noStrike" kern="0" cap="none" spc="0" normalizeH="0" baseline="0" noProof="0" dirty="0">
                <a:ln>
                  <a:noFill/>
                </a:ln>
                <a:solidFill>
                  <a:schemeClr val="tx1"/>
                </a:solidFill>
                <a:effectLst/>
                <a:uLnTx/>
                <a:uFillTx/>
                <a:latin typeface="Calibri"/>
                <a:cs typeface="Calibri"/>
              </a:endParaRPr>
            </a:p>
          </p:txBody>
        </p:sp>
      </p:grpSp>
      <p:grpSp>
        <p:nvGrpSpPr>
          <p:cNvPr id="70" name="Group 69">
            <a:extLst>
              <a:ext uri="{FF2B5EF4-FFF2-40B4-BE49-F238E27FC236}">
                <a16:creationId xmlns:a16="http://schemas.microsoft.com/office/drawing/2014/main" id="{46BA47C6-92BD-ED51-52BA-EB49C24EAEE0}"/>
              </a:ext>
            </a:extLst>
          </p:cNvPr>
          <p:cNvGrpSpPr/>
          <p:nvPr/>
        </p:nvGrpSpPr>
        <p:grpSpPr>
          <a:xfrm>
            <a:off x="2524579" y="2834339"/>
            <a:ext cx="2743200" cy="457200"/>
            <a:chOff x="389333" y="1975097"/>
            <a:chExt cx="2430067" cy="668655"/>
          </a:xfrm>
        </p:grpSpPr>
        <p:grpSp>
          <p:nvGrpSpPr>
            <p:cNvPr id="71" name="object 13">
              <a:extLst>
                <a:ext uri="{FF2B5EF4-FFF2-40B4-BE49-F238E27FC236}">
                  <a16:creationId xmlns:a16="http://schemas.microsoft.com/office/drawing/2014/main" id="{09AE5811-748B-AF75-9947-1A8E359B3284}"/>
                </a:ext>
              </a:extLst>
            </p:cNvPr>
            <p:cNvGrpSpPr/>
            <p:nvPr/>
          </p:nvGrpSpPr>
          <p:grpSpPr>
            <a:xfrm>
              <a:off x="389333" y="1975097"/>
              <a:ext cx="2430067" cy="668655"/>
              <a:chOff x="1282179" y="3494230"/>
              <a:chExt cx="10544175" cy="668655"/>
            </a:xfrm>
          </p:grpSpPr>
          <p:sp>
            <p:nvSpPr>
              <p:cNvPr id="73" name="object 14">
                <a:extLst>
                  <a:ext uri="{FF2B5EF4-FFF2-40B4-BE49-F238E27FC236}">
                    <a16:creationId xmlns:a16="http://schemas.microsoft.com/office/drawing/2014/main" id="{F1E7455C-B276-AE65-BB61-C3F54E2017D8}"/>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74" name="object 15">
                <a:extLst>
                  <a:ext uri="{FF2B5EF4-FFF2-40B4-BE49-F238E27FC236}">
                    <a16:creationId xmlns:a16="http://schemas.microsoft.com/office/drawing/2014/main" id="{025299F4-B332-1012-D06C-3A621E0066A9}"/>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72" name="object 16">
              <a:extLst>
                <a:ext uri="{FF2B5EF4-FFF2-40B4-BE49-F238E27FC236}">
                  <a16:creationId xmlns:a16="http://schemas.microsoft.com/office/drawing/2014/main" id="{B6B40DA4-0078-C190-45E2-2BB9D3A740AD}"/>
                </a:ext>
              </a:extLst>
            </p:cNvPr>
            <p:cNvSpPr txBox="1"/>
            <p:nvPr/>
          </p:nvSpPr>
          <p:spPr>
            <a:xfrm>
              <a:off x="776499" y="1989386"/>
              <a:ext cx="1667988" cy="4688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dirty="0">
                  <a:solidFill>
                    <a:schemeClr val="tx1"/>
                  </a:solidFill>
                </a:rPr>
                <a:t>CreditScore</a:t>
              </a:r>
              <a:endParaRPr kumimoji="0" sz="2000" b="0" i="0" u="none" strike="noStrike" kern="0" cap="none" spc="0" normalizeH="0" baseline="0" noProof="0" dirty="0">
                <a:ln>
                  <a:noFill/>
                </a:ln>
                <a:solidFill>
                  <a:schemeClr val="tx1"/>
                </a:solidFill>
                <a:effectLst/>
                <a:uLnTx/>
                <a:uFillTx/>
                <a:latin typeface="Calibri"/>
                <a:cs typeface="Calibri"/>
              </a:endParaRPr>
            </a:p>
          </p:txBody>
        </p:sp>
      </p:grpSp>
      <p:grpSp>
        <p:nvGrpSpPr>
          <p:cNvPr id="75" name="Group 74">
            <a:extLst>
              <a:ext uri="{FF2B5EF4-FFF2-40B4-BE49-F238E27FC236}">
                <a16:creationId xmlns:a16="http://schemas.microsoft.com/office/drawing/2014/main" id="{93661E72-20B0-753D-C207-16FDF50E07CE}"/>
              </a:ext>
            </a:extLst>
          </p:cNvPr>
          <p:cNvGrpSpPr/>
          <p:nvPr/>
        </p:nvGrpSpPr>
        <p:grpSpPr>
          <a:xfrm>
            <a:off x="2520862" y="3347634"/>
            <a:ext cx="2743200" cy="457200"/>
            <a:chOff x="389333" y="1975097"/>
            <a:chExt cx="2430067" cy="668655"/>
          </a:xfrm>
        </p:grpSpPr>
        <p:grpSp>
          <p:nvGrpSpPr>
            <p:cNvPr id="76" name="object 13">
              <a:extLst>
                <a:ext uri="{FF2B5EF4-FFF2-40B4-BE49-F238E27FC236}">
                  <a16:creationId xmlns:a16="http://schemas.microsoft.com/office/drawing/2014/main" id="{09717584-1746-2D7F-DFC4-F32F0B28E716}"/>
                </a:ext>
              </a:extLst>
            </p:cNvPr>
            <p:cNvGrpSpPr/>
            <p:nvPr/>
          </p:nvGrpSpPr>
          <p:grpSpPr>
            <a:xfrm>
              <a:off x="389333" y="1975097"/>
              <a:ext cx="2430067" cy="668655"/>
              <a:chOff x="1282179" y="3494230"/>
              <a:chExt cx="10544175" cy="668655"/>
            </a:xfrm>
          </p:grpSpPr>
          <p:sp>
            <p:nvSpPr>
              <p:cNvPr id="78" name="object 14">
                <a:extLst>
                  <a:ext uri="{FF2B5EF4-FFF2-40B4-BE49-F238E27FC236}">
                    <a16:creationId xmlns:a16="http://schemas.microsoft.com/office/drawing/2014/main" id="{97FD4B85-8479-DD37-84ED-4F8BB5A27377}"/>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79" name="object 15">
                <a:extLst>
                  <a:ext uri="{FF2B5EF4-FFF2-40B4-BE49-F238E27FC236}">
                    <a16:creationId xmlns:a16="http://schemas.microsoft.com/office/drawing/2014/main" id="{FC217DBB-632A-F454-10A9-D1C9D5C93482}"/>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77" name="object 16">
              <a:extLst>
                <a:ext uri="{FF2B5EF4-FFF2-40B4-BE49-F238E27FC236}">
                  <a16:creationId xmlns:a16="http://schemas.microsoft.com/office/drawing/2014/main" id="{6819B09F-EFA3-C09F-2992-FFE4292B923C}"/>
                </a:ext>
              </a:extLst>
            </p:cNvPr>
            <p:cNvSpPr txBox="1"/>
            <p:nvPr/>
          </p:nvSpPr>
          <p:spPr>
            <a:xfrm>
              <a:off x="776499" y="1989386"/>
              <a:ext cx="1667988" cy="4688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dirty="0">
                  <a:solidFill>
                    <a:schemeClr val="tx1"/>
                  </a:solidFill>
                </a:rPr>
                <a:t>Geography</a:t>
              </a:r>
              <a:endParaRPr kumimoji="0" sz="2000" b="0" i="0" u="none" strike="noStrike" kern="0" cap="none" spc="0" normalizeH="0" baseline="0" noProof="0" dirty="0">
                <a:ln>
                  <a:noFill/>
                </a:ln>
                <a:solidFill>
                  <a:schemeClr val="tx1"/>
                </a:solidFill>
                <a:effectLst/>
                <a:uLnTx/>
                <a:uFillTx/>
                <a:latin typeface="Calibri"/>
                <a:cs typeface="Calibri"/>
              </a:endParaRPr>
            </a:p>
          </p:txBody>
        </p:sp>
      </p:grpSp>
      <p:grpSp>
        <p:nvGrpSpPr>
          <p:cNvPr id="80" name="Group 79">
            <a:extLst>
              <a:ext uri="{FF2B5EF4-FFF2-40B4-BE49-F238E27FC236}">
                <a16:creationId xmlns:a16="http://schemas.microsoft.com/office/drawing/2014/main" id="{4FDFD2E6-79DE-A671-9DCA-45B191133FC5}"/>
              </a:ext>
            </a:extLst>
          </p:cNvPr>
          <p:cNvGrpSpPr/>
          <p:nvPr/>
        </p:nvGrpSpPr>
        <p:grpSpPr>
          <a:xfrm>
            <a:off x="2517145" y="3892237"/>
            <a:ext cx="2743200" cy="457200"/>
            <a:chOff x="389333" y="1975097"/>
            <a:chExt cx="2430067" cy="668655"/>
          </a:xfrm>
        </p:grpSpPr>
        <p:grpSp>
          <p:nvGrpSpPr>
            <p:cNvPr id="81" name="object 13">
              <a:extLst>
                <a:ext uri="{FF2B5EF4-FFF2-40B4-BE49-F238E27FC236}">
                  <a16:creationId xmlns:a16="http://schemas.microsoft.com/office/drawing/2014/main" id="{5371735F-1297-5531-7BB9-DDA77B356E89}"/>
                </a:ext>
              </a:extLst>
            </p:cNvPr>
            <p:cNvGrpSpPr/>
            <p:nvPr/>
          </p:nvGrpSpPr>
          <p:grpSpPr>
            <a:xfrm>
              <a:off x="389333" y="1975097"/>
              <a:ext cx="2430067" cy="668655"/>
              <a:chOff x="1282179" y="3494230"/>
              <a:chExt cx="10544175" cy="668655"/>
            </a:xfrm>
          </p:grpSpPr>
          <p:sp>
            <p:nvSpPr>
              <p:cNvPr id="83" name="object 14">
                <a:extLst>
                  <a:ext uri="{FF2B5EF4-FFF2-40B4-BE49-F238E27FC236}">
                    <a16:creationId xmlns:a16="http://schemas.microsoft.com/office/drawing/2014/main" id="{B9F39301-C7A9-B1FA-577D-213AAF4D76DF}"/>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84" name="object 15">
                <a:extLst>
                  <a:ext uri="{FF2B5EF4-FFF2-40B4-BE49-F238E27FC236}">
                    <a16:creationId xmlns:a16="http://schemas.microsoft.com/office/drawing/2014/main" id="{6EB7741F-6FB8-50C4-3A02-CA37424B22DF}"/>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82" name="object 16">
              <a:extLst>
                <a:ext uri="{FF2B5EF4-FFF2-40B4-BE49-F238E27FC236}">
                  <a16:creationId xmlns:a16="http://schemas.microsoft.com/office/drawing/2014/main" id="{1C96B637-EEAC-320A-B536-66F86971F41A}"/>
                </a:ext>
              </a:extLst>
            </p:cNvPr>
            <p:cNvSpPr txBox="1"/>
            <p:nvPr/>
          </p:nvSpPr>
          <p:spPr>
            <a:xfrm>
              <a:off x="776499" y="1989386"/>
              <a:ext cx="1667988" cy="4688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dirty="0">
                  <a:solidFill>
                    <a:schemeClr val="tx1"/>
                  </a:solidFill>
                </a:rPr>
                <a:t>Gender</a:t>
              </a:r>
              <a:endParaRPr kumimoji="0" sz="2000" b="0" i="0" u="none" strike="noStrike" kern="0" cap="none" spc="0" normalizeH="0" baseline="0" noProof="0" dirty="0">
                <a:ln>
                  <a:noFill/>
                </a:ln>
                <a:solidFill>
                  <a:schemeClr val="tx1"/>
                </a:solidFill>
                <a:effectLst/>
                <a:uLnTx/>
                <a:uFillTx/>
                <a:latin typeface="Calibri"/>
                <a:cs typeface="Calibri"/>
              </a:endParaRPr>
            </a:p>
          </p:txBody>
        </p:sp>
      </p:grpSp>
      <p:grpSp>
        <p:nvGrpSpPr>
          <p:cNvPr id="85" name="Group 84">
            <a:extLst>
              <a:ext uri="{FF2B5EF4-FFF2-40B4-BE49-F238E27FC236}">
                <a16:creationId xmlns:a16="http://schemas.microsoft.com/office/drawing/2014/main" id="{9BD9FBAC-144D-FCC0-6453-ED9A897EAD4B}"/>
              </a:ext>
            </a:extLst>
          </p:cNvPr>
          <p:cNvGrpSpPr/>
          <p:nvPr/>
        </p:nvGrpSpPr>
        <p:grpSpPr>
          <a:xfrm>
            <a:off x="2513428" y="4422621"/>
            <a:ext cx="2743200" cy="457200"/>
            <a:chOff x="389333" y="1975097"/>
            <a:chExt cx="2430067" cy="668655"/>
          </a:xfrm>
        </p:grpSpPr>
        <p:grpSp>
          <p:nvGrpSpPr>
            <p:cNvPr id="86" name="object 13">
              <a:extLst>
                <a:ext uri="{FF2B5EF4-FFF2-40B4-BE49-F238E27FC236}">
                  <a16:creationId xmlns:a16="http://schemas.microsoft.com/office/drawing/2014/main" id="{0EEF55D1-B32E-0F91-8B90-2823C8247B25}"/>
                </a:ext>
              </a:extLst>
            </p:cNvPr>
            <p:cNvGrpSpPr/>
            <p:nvPr/>
          </p:nvGrpSpPr>
          <p:grpSpPr>
            <a:xfrm>
              <a:off x="389333" y="1975097"/>
              <a:ext cx="2430067" cy="668655"/>
              <a:chOff x="1282179" y="3494230"/>
              <a:chExt cx="10544175" cy="668655"/>
            </a:xfrm>
          </p:grpSpPr>
          <p:sp>
            <p:nvSpPr>
              <p:cNvPr id="88" name="object 14">
                <a:extLst>
                  <a:ext uri="{FF2B5EF4-FFF2-40B4-BE49-F238E27FC236}">
                    <a16:creationId xmlns:a16="http://schemas.microsoft.com/office/drawing/2014/main" id="{3B255565-A2FE-C161-EF42-492506FB22A0}"/>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89" name="object 15">
                <a:extLst>
                  <a:ext uri="{FF2B5EF4-FFF2-40B4-BE49-F238E27FC236}">
                    <a16:creationId xmlns:a16="http://schemas.microsoft.com/office/drawing/2014/main" id="{28E4970A-22DA-7C29-C8C5-FCF86D987464}"/>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87" name="object 16">
              <a:extLst>
                <a:ext uri="{FF2B5EF4-FFF2-40B4-BE49-F238E27FC236}">
                  <a16:creationId xmlns:a16="http://schemas.microsoft.com/office/drawing/2014/main" id="{E831B374-B8C9-EE64-4BB0-EF4676BB8CEA}"/>
                </a:ext>
              </a:extLst>
            </p:cNvPr>
            <p:cNvSpPr txBox="1"/>
            <p:nvPr/>
          </p:nvSpPr>
          <p:spPr>
            <a:xfrm>
              <a:off x="776499" y="1989386"/>
              <a:ext cx="1667988" cy="4688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dirty="0">
                  <a:solidFill>
                    <a:schemeClr val="tx1"/>
                  </a:solidFill>
                </a:rPr>
                <a:t>Age</a:t>
              </a:r>
              <a:endParaRPr kumimoji="0" sz="2000" b="0" i="0" u="none" strike="noStrike" kern="0" cap="none" spc="0" normalizeH="0" baseline="0" noProof="0" dirty="0">
                <a:ln>
                  <a:noFill/>
                </a:ln>
                <a:solidFill>
                  <a:schemeClr val="tx1"/>
                </a:solidFill>
                <a:effectLst/>
                <a:uLnTx/>
                <a:uFillTx/>
                <a:latin typeface="Calibri"/>
                <a:cs typeface="Calibri"/>
              </a:endParaRPr>
            </a:p>
          </p:txBody>
        </p:sp>
      </p:grpSp>
      <p:grpSp>
        <p:nvGrpSpPr>
          <p:cNvPr id="90" name="Group 89">
            <a:extLst>
              <a:ext uri="{FF2B5EF4-FFF2-40B4-BE49-F238E27FC236}">
                <a16:creationId xmlns:a16="http://schemas.microsoft.com/office/drawing/2014/main" id="{51E6B780-E845-2E2F-09B5-D44310D9FE82}"/>
              </a:ext>
            </a:extLst>
          </p:cNvPr>
          <p:cNvGrpSpPr/>
          <p:nvPr/>
        </p:nvGrpSpPr>
        <p:grpSpPr>
          <a:xfrm>
            <a:off x="2513428" y="4959905"/>
            <a:ext cx="2743200" cy="457200"/>
            <a:chOff x="389333" y="1975097"/>
            <a:chExt cx="2430067" cy="668655"/>
          </a:xfrm>
        </p:grpSpPr>
        <p:grpSp>
          <p:nvGrpSpPr>
            <p:cNvPr id="91" name="object 13">
              <a:extLst>
                <a:ext uri="{FF2B5EF4-FFF2-40B4-BE49-F238E27FC236}">
                  <a16:creationId xmlns:a16="http://schemas.microsoft.com/office/drawing/2014/main" id="{00FC5D88-9544-046F-C581-0E9FFA0FD9EC}"/>
                </a:ext>
              </a:extLst>
            </p:cNvPr>
            <p:cNvGrpSpPr/>
            <p:nvPr/>
          </p:nvGrpSpPr>
          <p:grpSpPr>
            <a:xfrm>
              <a:off x="389333" y="1975097"/>
              <a:ext cx="2430067" cy="668655"/>
              <a:chOff x="1282179" y="3494230"/>
              <a:chExt cx="10544175" cy="668655"/>
            </a:xfrm>
          </p:grpSpPr>
          <p:sp>
            <p:nvSpPr>
              <p:cNvPr id="93" name="object 14">
                <a:extLst>
                  <a:ext uri="{FF2B5EF4-FFF2-40B4-BE49-F238E27FC236}">
                    <a16:creationId xmlns:a16="http://schemas.microsoft.com/office/drawing/2014/main" id="{C2238831-EA49-5D90-E577-786F40FD0201}"/>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94" name="object 15">
                <a:extLst>
                  <a:ext uri="{FF2B5EF4-FFF2-40B4-BE49-F238E27FC236}">
                    <a16:creationId xmlns:a16="http://schemas.microsoft.com/office/drawing/2014/main" id="{15B100F8-E06D-111D-EC7C-FCC9AADEFB90}"/>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92" name="object 16">
              <a:extLst>
                <a:ext uri="{FF2B5EF4-FFF2-40B4-BE49-F238E27FC236}">
                  <a16:creationId xmlns:a16="http://schemas.microsoft.com/office/drawing/2014/main" id="{44D836A4-F6CA-57C8-75C7-CECC641A3AA6}"/>
                </a:ext>
              </a:extLst>
            </p:cNvPr>
            <p:cNvSpPr txBox="1"/>
            <p:nvPr/>
          </p:nvSpPr>
          <p:spPr>
            <a:xfrm>
              <a:off x="776499" y="1989386"/>
              <a:ext cx="1667988" cy="4688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dirty="0">
                  <a:solidFill>
                    <a:schemeClr val="tx1"/>
                  </a:solidFill>
                </a:rPr>
                <a:t>Tenure</a:t>
              </a:r>
              <a:endParaRPr kumimoji="0" sz="2000" b="0" i="0" u="none" strike="noStrike" kern="0" cap="none" spc="0" normalizeH="0" baseline="0" noProof="0" dirty="0">
                <a:ln>
                  <a:noFill/>
                </a:ln>
                <a:solidFill>
                  <a:schemeClr val="tx1"/>
                </a:solidFill>
                <a:effectLst/>
                <a:uLnTx/>
                <a:uFillTx/>
                <a:latin typeface="Calibri"/>
                <a:cs typeface="Calibri"/>
              </a:endParaRPr>
            </a:p>
          </p:txBody>
        </p:sp>
      </p:grpSp>
      <p:grpSp>
        <p:nvGrpSpPr>
          <p:cNvPr id="95" name="Group 94">
            <a:extLst>
              <a:ext uri="{FF2B5EF4-FFF2-40B4-BE49-F238E27FC236}">
                <a16:creationId xmlns:a16="http://schemas.microsoft.com/office/drawing/2014/main" id="{0AB1D451-356A-35BE-E65E-8C9E42B26BD2}"/>
              </a:ext>
            </a:extLst>
          </p:cNvPr>
          <p:cNvGrpSpPr/>
          <p:nvPr/>
        </p:nvGrpSpPr>
        <p:grpSpPr>
          <a:xfrm>
            <a:off x="7836541" y="1305171"/>
            <a:ext cx="2743200" cy="457200"/>
            <a:chOff x="389333" y="1975097"/>
            <a:chExt cx="2430067" cy="668655"/>
          </a:xfrm>
        </p:grpSpPr>
        <p:grpSp>
          <p:nvGrpSpPr>
            <p:cNvPr id="96" name="object 13">
              <a:extLst>
                <a:ext uri="{FF2B5EF4-FFF2-40B4-BE49-F238E27FC236}">
                  <a16:creationId xmlns:a16="http://schemas.microsoft.com/office/drawing/2014/main" id="{F551E6F5-A0B6-FD4E-4CB0-5762188432F0}"/>
                </a:ext>
              </a:extLst>
            </p:cNvPr>
            <p:cNvGrpSpPr/>
            <p:nvPr/>
          </p:nvGrpSpPr>
          <p:grpSpPr>
            <a:xfrm>
              <a:off x="389333" y="1975097"/>
              <a:ext cx="2430067" cy="668655"/>
              <a:chOff x="1282179" y="3494230"/>
              <a:chExt cx="10544175" cy="668655"/>
            </a:xfrm>
          </p:grpSpPr>
          <p:sp>
            <p:nvSpPr>
              <p:cNvPr id="98" name="object 14">
                <a:extLst>
                  <a:ext uri="{FF2B5EF4-FFF2-40B4-BE49-F238E27FC236}">
                    <a16:creationId xmlns:a16="http://schemas.microsoft.com/office/drawing/2014/main" id="{02FE9DBF-CCB7-656A-15E4-1BA733D91F7A}"/>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99" name="object 15">
                <a:extLst>
                  <a:ext uri="{FF2B5EF4-FFF2-40B4-BE49-F238E27FC236}">
                    <a16:creationId xmlns:a16="http://schemas.microsoft.com/office/drawing/2014/main" id="{01A643FA-C21C-F769-8F87-391C187ECEBF}"/>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97" name="object 16">
              <a:extLst>
                <a:ext uri="{FF2B5EF4-FFF2-40B4-BE49-F238E27FC236}">
                  <a16:creationId xmlns:a16="http://schemas.microsoft.com/office/drawing/2014/main" id="{10AAC37B-738C-1295-7097-CE107D4E20E0}"/>
                </a:ext>
              </a:extLst>
            </p:cNvPr>
            <p:cNvSpPr txBox="1"/>
            <p:nvPr/>
          </p:nvSpPr>
          <p:spPr>
            <a:xfrm>
              <a:off x="776499" y="1989386"/>
              <a:ext cx="1667988" cy="4688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dirty="0">
                  <a:solidFill>
                    <a:schemeClr val="tx1"/>
                  </a:solidFill>
                </a:rPr>
                <a:t>NumOfProducts</a:t>
              </a:r>
              <a:endParaRPr kumimoji="0" sz="2000" b="0" i="0" u="none" strike="noStrike" kern="0" cap="none" spc="0" normalizeH="0" baseline="0" noProof="0" dirty="0">
                <a:ln>
                  <a:noFill/>
                </a:ln>
                <a:solidFill>
                  <a:schemeClr val="tx1"/>
                </a:solidFill>
                <a:effectLst/>
                <a:uLnTx/>
                <a:uFillTx/>
                <a:latin typeface="Calibri"/>
                <a:cs typeface="Calibri"/>
              </a:endParaRPr>
            </a:p>
          </p:txBody>
        </p:sp>
      </p:grpSp>
      <p:grpSp>
        <p:nvGrpSpPr>
          <p:cNvPr id="100" name="Group 99">
            <a:extLst>
              <a:ext uri="{FF2B5EF4-FFF2-40B4-BE49-F238E27FC236}">
                <a16:creationId xmlns:a16="http://schemas.microsoft.com/office/drawing/2014/main" id="{258F4D24-EF88-9517-5121-C8C260272FB3}"/>
              </a:ext>
            </a:extLst>
          </p:cNvPr>
          <p:cNvGrpSpPr/>
          <p:nvPr/>
        </p:nvGrpSpPr>
        <p:grpSpPr>
          <a:xfrm>
            <a:off x="7838572" y="5505153"/>
            <a:ext cx="2743200" cy="457200"/>
            <a:chOff x="389333" y="1975097"/>
            <a:chExt cx="2430067" cy="668655"/>
          </a:xfrm>
        </p:grpSpPr>
        <p:grpSp>
          <p:nvGrpSpPr>
            <p:cNvPr id="101" name="object 13">
              <a:extLst>
                <a:ext uri="{FF2B5EF4-FFF2-40B4-BE49-F238E27FC236}">
                  <a16:creationId xmlns:a16="http://schemas.microsoft.com/office/drawing/2014/main" id="{E17A347D-C9BD-3231-CBB1-49871FD7D5A3}"/>
                </a:ext>
              </a:extLst>
            </p:cNvPr>
            <p:cNvGrpSpPr/>
            <p:nvPr/>
          </p:nvGrpSpPr>
          <p:grpSpPr>
            <a:xfrm>
              <a:off x="389333" y="1975097"/>
              <a:ext cx="2430067" cy="668655"/>
              <a:chOff x="1282179" y="3494230"/>
              <a:chExt cx="10544175" cy="668655"/>
            </a:xfrm>
          </p:grpSpPr>
          <p:sp>
            <p:nvSpPr>
              <p:cNvPr id="103" name="object 14">
                <a:extLst>
                  <a:ext uri="{FF2B5EF4-FFF2-40B4-BE49-F238E27FC236}">
                    <a16:creationId xmlns:a16="http://schemas.microsoft.com/office/drawing/2014/main" id="{BEF12621-7BD7-04C4-149E-C1939B4E7E50}"/>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104" name="object 15">
                <a:extLst>
                  <a:ext uri="{FF2B5EF4-FFF2-40B4-BE49-F238E27FC236}">
                    <a16:creationId xmlns:a16="http://schemas.microsoft.com/office/drawing/2014/main" id="{C8D16FB5-411E-902B-AE55-85442C4CF387}"/>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102" name="object 16">
              <a:extLst>
                <a:ext uri="{FF2B5EF4-FFF2-40B4-BE49-F238E27FC236}">
                  <a16:creationId xmlns:a16="http://schemas.microsoft.com/office/drawing/2014/main" id="{43E9357F-11C6-536C-5F7F-2785FB611321}"/>
                </a:ext>
              </a:extLst>
            </p:cNvPr>
            <p:cNvSpPr txBox="1"/>
            <p:nvPr/>
          </p:nvSpPr>
          <p:spPr>
            <a:xfrm>
              <a:off x="776499" y="1989386"/>
              <a:ext cx="1667988" cy="4688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dirty="0">
                  <a:solidFill>
                    <a:schemeClr val="tx1"/>
                  </a:solidFill>
                </a:rPr>
                <a:t>Points Earned</a:t>
              </a:r>
              <a:endParaRPr kumimoji="0" sz="2000" b="0" i="0" u="none" strike="noStrike" kern="0" cap="none" spc="0" normalizeH="0" baseline="0" noProof="0" dirty="0">
                <a:ln>
                  <a:noFill/>
                </a:ln>
                <a:solidFill>
                  <a:schemeClr val="tx1"/>
                </a:solidFill>
                <a:effectLst/>
                <a:uLnTx/>
                <a:uFillTx/>
                <a:latin typeface="Calibri"/>
                <a:cs typeface="Calibri"/>
              </a:endParaRPr>
            </a:p>
          </p:txBody>
        </p:sp>
      </p:grpSp>
      <p:grpSp>
        <p:nvGrpSpPr>
          <p:cNvPr id="105" name="Group 104">
            <a:extLst>
              <a:ext uri="{FF2B5EF4-FFF2-40B4-BE49-F238E27FC236}">
                <a16:creationId xmlns:a16="http://schemas.microsoft.com/office/drawing/2014/main" id="{D00A5B38-7571-7A8C-D7CE-113D14FE980B}"/>
              </a:ext>
            </a:extLst>
          </p:cNvPr>
          <p:cNvGrpSpPr/>
          <p:nvPr/>
        </p:nvGrpSpPr>
        <p:grpSpPr>
          <a:xfrm>
            <a:off x="7831657" y="1797492"/>
            <a:ext cx="2743200" cy="457200"/>
            <a:chOff x="389333" y="1975097"/>
            <a:chExt cx="2430067" cy="668655"/>
          </a:xfrm>
        </p:grpSpPr>
        <p:grpSp>
          <p:nvGrpSpPr>
            <p:cNvPr id="106" name="object 13">
              <a:extLst>
                <a:ext uri="{FF2B5EF4-FFF2-40B4-BE49-F238E27FC236}">
                  <a16:creationId xmlns:a16="http://schemas.microsoft.com/office/drawing/2014/main" id="{2AF28F31-A05F-5954-FDA6-45D66F2AD1A2}"/>
                </a:ext>
              </a:extLst>
            </p:cNvPr>
            <p:cNvGrpSpPr/>
            <p:nvPr/>
          </p:nvGrpSpPr>
          <p:grpSpPr>
            <a:xfrm>
              <a:off x="389333" y="1975097"/>
              <a:ext cx="2430067" cy="668655"/>
              <a:chOff x="1282179" y="3494230"/>
              <a:chExt cx="10544175" cy="668655"/>
            </a:xfrm>
          </p:grpSpPr>
          <p:sp>
            <p:nvSpPr>
              <p:cNvPr id="108" name="object 14">
                <a:extLst>
                  <a:ext uri="{FF2B5EF4-FFF2-40B4-BE49-F238E27FC236}">
                    <a16:creationId xmlns:a16="http://schemas.microsoft.com/office/drawing/2014/main" id="{001C3477-E64A-B451-C927-22B602A15927}"/>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109" name="object 15">
                <a:extLst>
                  <a:ext uri="{FF2B5EF4-FFF2-40B4-BE49-F238E27FC236}">
                    <a16:creationId xmlns:a16="http://schemas.microsoft.com/office/drawing/2014/main" id="{280592D8-2DD8-A73F-D4C1-1D1BB045BFFB}"/>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107" name="object 16">
              <a:extLst>
                <a:ext uri="{FF2B5EF4-FFF2-40B4-BE49-F238E27FC236}">
                  <a16:creationId xmlns:a16="http://schemas.microsoft.com/office/drawing/2014/main" id="{80F1A748-968F-36C0-FA22-2D785508D0C7}"/>
                </a:ext>
              </a:extLst>
            </p:cNvPr>
            <p:cNvSpPr txBox="1"/>
            <p:nvPr/>
          </p:nvSpPr>
          <p:spPr>
            <a:xfrm>
              <a:off x="776499" y="1989386"/>
              <a:ext cx="1667988" cy="492323"/>
            </a:xfrm>
            <a:prstGeom prst="rect">
              <a:avLst/>
            </a:prstGeom>
          </p:spPr>
          <p:txBody>
            <a:bodyPr vert="horz" wrap="square" lIns="0" tIns="12700" rIns="0" bIns="0" rtlCol="0">
              <a:spAutoFit/>
            </a:bodyPr>
            <a:lstStyle/>
            <a:p>
              <a:pPr marL="127000" lvl="0" algn="l" rtl="0">
                <a:lnSpc>
                  <a:spcPct val="115000"/>
                </a:lnSpc>
                <a:spcBef>
                  <a:spcPts val="0"/>
                </a:spcBef>
                <a:spcAft>
                  <a:spcPts val="0"/>
                </a:spcAft>
                <a:buClr>
                  <a:schemeClr val="accent2"/>
                </a:buClr>
                <a:buSzPts val="1600"/>
              </a:pPr>
              <a:r>
                <a:rPr lang="en-US" sz="2000" dirty="0" err="1">
                  <a:solidFill>
                    <a:schemeClr val="tx1"/>
                  </a:solidFill>
                </a:rPr>
                <a:t>HasCrCard</a:t>
              </a:r>
              <a:endParaRPr lang="en-US" sz="2000" dirty="0">
                <a:solidFill>
                  <a:schemeClr val="tx1"/>
                </a:solidFill>
              </a:endParaRPr>
            </a:p>
          </p:txBody>
        </p:sp>
      </p:grpSp>
      <p:grpSp>
        <p:nvGrpSpPr>
          <p:cNvPr id="110" name="Group 109">
            <a:extLst>
              <a:ext uri="{FF2B5EF4-FFF2-40B4-BE49-F238E27FC236}">
                <a16:creationId xmlns:a16="http://schemas.microsoft.com/office/drawing/2014/main" id="{C12B8963-922F-2EAA-844D-AAF3BAC3575D}"/>
              </a:ext>
            </a:extLst>
          </p:cNvPr>
          <p:cNvGrpSpPr/>
          <p:nvPr/>
        </p:nvGrpSpPr>
        <p:grpSpPr>
          <a:xfrm>
            <a:off x="7831657" y="2323493"/>
            <a:ext cx="2743200" cy="457200"/>
            <a:chOff x="389333" y="1975097"/>
            <a:chExt cx="2430067" cy="668655"/>
          </a:xfrm>
        </p:grpSpPr>
        <p:grpSp>
          <p:nvGrpSpPr>
            <p:cNvPr id="111" name="object 13">
              <a:extLst>
                <a:ext uri="{FF2B5EF4-FFF2-40B4-BE49-F238E27FC236}">
                  <a16:creationId xmlns:a16="http://schemas.microsoft.com/office/drawing/2014/main" id="{B438B056-486A-1AB0-E899-F1B2EF1834E6}"/>
                </a:ext>
              </a:extLst>
            </p:cNvPr>
            <p:cNvGrpSpPr/>
            <p:nvPr/>
          </p:nvGrpSpPr>
          <p:grpSpPr>
            <a:xfrm>
              <a:off x="389333" y="1975097"/>
              <a:ext cx="2430067" cy="668655"/>
              <a:chOff x="1282179" y="3494230"/>
              <a:chExt cx="10544175" cy="668655"/>
            </a:xfrm>
          </p:grpSpPr>
          <p:sp>
            <p:nvSpPr>
              <p:cNvPr id="113" name="object 14">
                <a:extLst>
                  <a:ext uri="{FF2B5EF4-FFF2-40B4-BE49-F238E27FC236}">
                    <a16:creationId xmlns:a16="http://schemas.microsoft.com/office/drawing/2014/main" id="{9AAA7B36-BF11-4C21-CCC4-5BD3845949D6}"/>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114" name="object 15">
                <a:extLst>
                  <a:ext uri="{FF2B5EF4-FFF2-40B4-BE49-F238E27FC236}">
                    <a16:creationId xmlns:a16="http://schemas.microsoft.com/office/drawing/2014/main" id="{FFFFBFE3-FEC9-DADF-AF05-5D6B6E8BE2C6}"/>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112" name="object 16">
              <a:extLst>
                <a:ext uri="{FF2B5EF4-FFF2-40B4-BE49-F238E27FC236}">
                  <a16:creationId xmlns:a16="http://schemas.microsoft.com/office/drawing/2014/main" id="{487AD61D-DE57-0680-CDFF-0A5030EDE351}"/>
                </a:ext>
              </a:extLst>
            </p:cNvPr>
            <p:cNvSpPr txBox="1"/>
            <p:nvPr/>
          </p:nvSpPr>
          <p:spPr>
            <a:xfrm>
              <a:off x="776499" y="1989386"/>
              <a:ext cx="1667988" cy="4688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dirty="0">
                  <a:solidFill>
                    <a:schemeClr val="tx1"/>
                  </a:solidFill>
                </a:rPr>
                <a:t>IsActiveMember</a:t>
              </a:r>
              <a:endParaRPr kumimoji="0" sz="2000" b="0" i="0" u="none" strike="noStrike" kern="0" cap="none" spc="0" normalizeH="0" baseline="0" noProof="0" dirty="0">
                <a:ln>
                  <a:noFill/>
                </a:ln>
                <a:solidFill>
                  <a:schemeClr val="tx1"/>
                </a:solidFill>
                <a:effectLst/>
                <a:uLnTx/>
                <a:uFillTx/>
                <a:latin typeface="Calibri"/>
                <a:cs typeface="Calibri"/>
              </a:endParaRPr>
            </a:p>
          </p:txBody>
        </p:sp>
      </p:grpSp>
      <p:grpSp>
        <p:nvGrpSpPr>
          <p:cNvPr id="115" name="Group 114">
            <a:extLst>
              <a:ext uri="{FF2B5EF4-FFF2-40B4-BE49-F238E27FC236}">
                <a16:creationId xmlns:a16="http://schemas.microsoft.com/office/drawing/2014/main" id="{E9498915-FB76-850B-1D08-E854131C47F0}"/>
              </a:ext>
            </a:extLst>
          </p:cNvPr>
          <p:cNvGrpSpPr/>
          <p:nvPr/>
        </p:nvGrpSpPr>
        <p:grpSpPr>
          <a:xfrm>
            <a:off x="7835374" y="2844107"/>
            <a:ext cx="2743200" cy="457200"/>
            <a:chOff x="389333" y="1975097"/>
            <a:chExt cx="2430067" cy="668655"/>
          </a:xfrm>
        </p:grpSpPr>
        <p:grpSp>
          <p:nvGrpSpPr>
            <p:cNvPr id="116" name="object 13">
              <a:extLst>
                <a:ext uri="{FF2B5EF4-FFF2-40B4-BE49-F238E27FC236}">
                  <a16:creationId xmlns:a16="http://schemas.microsoft.com/office/drawing/2014/main" id="{5A096520-029C-98BD-B5DD-8F6BB951A35B}"/>
                </a:ext>
              </a:extLst>
            </p:cNvPr>
            <p:cNvGrpSpPr/>
            <p:nvPr/>
          </p:nvGrpSpPr>
          <p:grpSpPr>
            <a:xfrm>
              <a:off x="389333" y="1975097"/>
              <a:ext cx="2430067" cy="668655"/>
              <a:chOff x="1282179" y="3494230"/>
              <a:chExt cx="10544175" cy="668655"/>
            </a:xfrm>
          </p:grpSpPr>
          <p:sp>
            <p:nvSpPr>
              <p:cNvPr id="118" name="object 14">
                <a:extLst>
                  <a:ext uri="{FF2B5EF4-FFF2-40B4-BE49-F238E27FC236}">
                    <a16:creationId xmlns:a16="http://schemas.microsoft.com/office/drawing/2014/main" id="{56D6D6C1-8082-BF81-C4F6-D50A0063E18F}"/>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119" name="object 15">
                <a:extLst>
                  <a:ext uri="{FF2B5EF4-FFF2-40B4-BE49-F238E27FC236}">
                    <a16:creationId xmlns:a16="http://schemas.microsoft.com/office/drawing/2014/main" id="{352824D2-5BA0-72E2-2295-4206061F5EDF}"/>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117" name="object 16">
              <a:extLst>
                <a:ext uri="{FF2B5EF4-FFF2-40B4-BE49-F238E27FC236}">
                  <a16:creationId xmlns:a16="http://schemas.microsoft.com/office/drawing/2014/main" id="{85D7AD2F-E682-6F6C-BE58-D9EC8BDC91FE}"/>
                </a:ext>
              </a:extLst>
            </p:cNvPr>
            <p:cNvSpPr txBox="1"/>
            <p:nvPr/>
          </p:nvSpPr>
          <p:spPr>
            <a:xfrm>
              <a:off x="776499" y="1989386"/>
              <a:ext cx="1667988" cy="4688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dirty="0" err="1">
                  <a:solidFill>
                    <a:schemeClr val="tx1"/>
                  </a:solidFill>
                </a:rPr>
                <a:t>EstimatedSalary</a:t>
              </a:r>
              <a:endParaRPr kumimoji="0" sz="2000" b="0" i="0" u="none" strike="noStrike" kern="0" cap="none" spc="0" normalizeH="0" baseline="0" noProof="0" dirty="0">
                <a:ln>
                  <a:noFill/>
                </a:ln>
                <a:solidFill>
                  <a:schemeClr val="tx1"/>
                </a:solidFill>
                <a:effectLst/>
                <a:uLnTx/>
                <a:uFillTx/>
                <a:latin typeface="Calibri"/>
                <a:cs typeface="Calibri"/>
              </a:endParaRPr>
            </a:p>
          </p:txBody>
        </p:sp>
      </p:grpSp>
      <p:grpSp>
        <p:nvGrpSpPr>
          <p:cNvPr id="120" name="Group 119">
            <a:extLst>
              <a:ext uri="{FF2B5EF4-FFF2-40B4-BE49-F238E27FC236}">
                <a16:creationId xmlns:a16="http://schemas.microsoft.com/office/drawing/2014/main" id="{7BD2843F-1307-3973-73BF-0B866254D728}"/>
              </a:ext>
            </a:extLst>
          </p:cNvPr>
          <p:cNvGrpSpPr/>
          <p:nvPr/>
        </p:nvGrpSpPr>
        <p:grpSpPr>
          <a:xfrm>
            <a:off x="7831657" y="3357402"/>
            <a:ext cx="2743200" cy="457200"/>
            <a:chOff x="389333" y="1975097"/>
            <a:chExt cx="2430067" cy="668655"/>
          </a:xfrm>
        </p:grpSpPr>
        <p:grpSp>
          <p:nvGrpSpPr>
            <p:cNvPr id="121" name="object 13">
              <a:extLst>
                <a:ext uri="{FF2B5EF4-FFF2-40B4-BE49-F238E27FC236}">
                  <a16:creationId xmlns:a16="http://schemas.microsoft.com/office/drawing/2014/main" id="{07A112E0-60B5-6708-6268-0E979C832438}"/>
                </a:ext>
              </a:extLst>
            </p:cNvPr>
            <p:cNvGrpSpPr/>
            <p:nvPr/>
          </p:nvGrpSpPr>
          <p:grpSpPr>
            <a:xfrm>
              <a:off x="389333" y="1975097"/>
              <a:ext cx="2430067" cy="668655"/>
              <a:chOff x="1282179" y="3494230"/>
              <a:chExt cx="10544175" cy="668655"/>
            </a:xfrm>
          </p:grpSpPr>
          <p:sp>
            <p:nvSpPr>
              <p:cNvPr id="123" name="object 14">
                <a:extLst>
                  <a:ext uri="{FF2B5EF4-FFF2-40B4-BE49-F238E27FC236}">
                    <a16:creationId xmlns:a16="http://schemas.microsoft.com/office/drawing/2014/main" id="{D871AD7C-20D4-ED6C-0646-2FBC078C0236}"/>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124" name="object 15">
                <a:extLst>
                  <a:ext uri="{FF2B5EF4-FFF2-40B4-BE49-F238E27FC236}">
                    <a16:creationId xmlns:a16="http://schemas.microsoft.com/office/drawing/2014/main" id="{E79A8CE8-33E1-A8E2-4478-588D682F54C2}"/>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122" name="object 16">
              <a:extLst>
                <a:ext uri="{FF2B5EF4-FFF2-40B4-BE49-F238E27FC236}">
                  <a16:creationId xmlns:a16="http://schemas.microsoft.com/office/drawing/2014/main" id="{B7BECBAC-54C0-0E49-1143-6B1DF7CE349D}"/>
                </a:ext>
              </a:extLst>
            </p:cNvPr>
            <p:cNvSpPr txBox="1"/>
            <p:nvPr/>
          </p:nvSpPr>
          <p:spPr>
            <a:xfrm>
              <a:off x="776499" y="1989386"/>
              <a:ext cx="1667988" cy="4688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dirty="0">
                  <a:solidFill>
                    <a:schemeClr val="tx1"/>
                  </a:solidFill>
                </a:rPr>
                <a:t>Exited</a:t>
              </a:r>
              <a:endParaRPr kumimoji="0" sz="2000" b="0" i="0" u="none" strike="noStrike" kern="0" cap="none" spc="0" normalizeH="0" baseline="0" noProof="0" dirty="0">
                <a:ln>
                  <a:noFill/>
                </a:ln>
                <a:solidFill>
                  <a:schemeClr val="tx1"/>
                </a:solidFill>
                <a:effectLst/>
                <a:uLnTx/>
                <a:uFillTx/>
                <a:latin typeface="Calibri"/>
                <a:cs typeface="Calibri"/>
              </a:endParaRPr>
            </a:p>
          </p:txBody>
        </p:sp>
      </p:grpSp>
      <p:grpSp>
        <p:nvGrpSpPr>
          <p:cNvPr id="125" name="Group 124">
            <a:extLst>
              <a:ext uri="{FF2B5EF4-FFF2-40B4-BE49-F238E27FC236}">
                <a16:creationId xmlns:a16="http://schemas.microsoft.com/office/drawing/2014/main" id="{F4CDCDCB-5940-C028-E7AA-9B494A7E0D43}"/>
              </a:ext>
            </a:extLst>
          </p:cNvPr>
          <p:cNvGrpSpPr/>
          <p:nvPr/>
        </p:nvGrpSpPr>
        <p:grpSpPr>
          <a:xfrm>
            <a:off x="7827940" y="3902005"/>
            <a:ext cx="2743200" cy="457200"/>
            <a:chOff x="389333" y="1975097"/>
            <a:chExt cx="2430067" cy="668655"/>
          </a:xfrm>
        </p:grpSpPr>
        <p:grpSp>
          <p:nvGrpSpPr>
            <p:cNvPr id="126" name="object 13">
              <a:extLst>
                <a:ext uri="{FF2B5EF4-FFF2-40B4-BE49-F238E27FC236}">
                  <a16:creationId xmlns:a16="http://schemas.microsoft.com/office/drawing/2014/main" id="{4013929D-FFC2-A86B-53BF-D428A9BA9D19}"/>
                </a:ext>
              </a:extLst>
            </p:cNvPr>
            <p:cNvGrpSpPr/>
            <p:nvPr/>
          </p:nvGrpSpPr>
          <p:grpSpPr>
            <a:xfrm>
              <a:off x="389333" y="1975097"/>
              <a:ext cx="2430067" cy="668655"/>
              <a:chOff x="1282179" y="3494230"/>
              <a:chExt cx="10544175" cy="668655"/>
            </a:xfrm>
          </p:grpSpPr>
          <p:sp>
            <p:nvSpPr>
              <p:cNvPr id="128" name="object 14">
                <a:extLst>
                  <a:ext uri="{FF2B5EF4-FFF2-40B4-BE49-F238E27FC236}">
                    <a16:creationId xmlns:a16="http://schemas.microsoft.com/office/drawing/2014/main" id="{1DFBCFD5-0045-F0AF-9CC5-1E8860F9BBCB}"/>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129" name="object 15">
                <a:extLst>
                  <a:ext uri="{FF2B5EF4-FFF2-40B4-BE49-F238E27FC236}">
                    <a16:creationId xmlns:a16="http://schemas.microsoft.com/office/drawing/2014/main" id="{D3A4851D-0A0C-7C40-79CC-75EDD9DCBE75}"/>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127" name="object 16">
              <a:extLst>
                <a:ext uri="{FF2B5EF4-FFF2-40B4-BE49-F238E27FC236}">
                  <a16:creationId xmlns:a16="http://schemas.microsoft.com/office/drawing/2014/main" id="{B0210E4A-9B0B-D05C-D820-620C7131B7B9}"/>
                </a:ext>
              </a:extLst>
            </p:cNvPr>
            <p:cNvSpPr txBox="1"/>
            <p:nvPr/>
          </p:nvSpPr>
          <p:spPr>
            <a:xfrm>
              <a:off x="776499" y="1989386"/>
              <a:ext cx="1667988" cy="4688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dirty="0">
                  <a:solidFill>
                    <a:schemeClr val="tx1"/>
                  </a:solidFill>
                </a:rPr>
                <a:t>Complain</a:t>
              </a:r>
              <a:endParaRPr kumimoji="0" sz="2000" b="0" i="0" u="none" strike="noStrike" kern="0" cap="none" spc="0" normalizeH="0" baseline="0" noProof="0" dirty="0">
                <a:ln>
                  <a:noFill/>
                </a:ln>
                <a:solidFill>
                  <a:schemeClr val="tx1"/>
                </a:solidFill>
                <a:effectLst/>
                <a:uLnTx/>
                <a:uFillTx/>
                <a:latin typeface="Calibri"/>
                <a:cs typeface="Calibri"/>
              </a:endParaRPr>
            </a:p>
          </p:txBody>
        </p:sp>
      </p:grpSp>
      <p:grpSp>
        <p:nvGrpSpPr>
          <p:cNvPr id="130" name="Group 129">
            <a:extLst>
              <a:ext uri="{FF2B5EF4-FFF2-40B4-BE49-F238E27FC236}">
                <a16:creationId xmlns:a16="http://schemas.microsoft.com/office/drawing/2014/main" id="{904AA4EA-1507-F559-6287-EDD898323C22}"/>
              </a:ext>
            </a:extLst>
          </p:cNvPr>
          <p:cNvGrpSpPr/>
          <p:nvPr/>
        </p:nvGrpSpPr>
        <p:grpSpPr>
          <a:xfrm>
            <a:off x="7824223" y="4432389"/>
            <a:ext cx="2743200" cy="457200"/>
            <a:chOff x="389333" y="1975097"/>
            <a:chExt cx="2430067" cy="668655"/>
          </a:xfrm>
        </p:grpSpPr>
        <p:grpSp>
          <p:nvGrpSpPr>
            <p:cNvPr id="131" name="object 13">
              <a:extLst>
                <a:ext uri="{FF2B5EF4-FFF2-40B4-BE49-F238E27FC236}">
                  <a16:creationId xmlns:a16="http://schemas.microsoft.com/office/drawing/2014/main" id="{98399CAB-6CBF-EDAD-BC62-31686C5F96DE}"/>
                </a:ext>
              </a:extLst>
            </p:cNvPr>
            <p:cNvGrpSpPr/>
            <p:nvPr/>
          </p:nvGrpSpPr>
          <p:grpSpPr>
            <a:xfrm>
              <a:off x="389333" y="1975097"/>
              <a:ext cx="2430067" cy="668655"/>
              <a:chOff x="1282179" y="3494230"/>
              <a:chExt cx="10544175" cy="668655"/>
            </a:xfrm>
          </p:grpSpPr>
          <p:sp>
            <p:nvSpPr>
              <p:cNvPr id="133" name="object 14">
                <a:extLst>
                  <a:ext uri="{FF2B5EF4-FFF2-40B4-BE49-F238E27FC236}">
                    <a16:creationId xmlns:a16="http://schemas.microsoft.com/office/drawing/2014/main" id="{AC3FB473-9DA9-C0C8-71F6-E2AD61822582}"/>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134" name="object 15">
                <a:extLst>
                  <a:ext uri="{FF2B5EF4-FFF2-40B4-BE49-F238E27FC236}">
                    <a16:creationId xmlns:a16="http://schemas.microsoft.com/office/drawing/2014/main" id="{37096F3B-A0EE-2FFD-4D54-E455D6F60D39}"/>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132" name="object 16">
              <a:extLst>
                <a:ext uri="{FF2B5EF4-FFF2-40B4-BE49-F238E27FC236}">
                  <a16:creationId xmlns:a16="http://schemas.microsoft.com/office/drawing/2014/main" id="{819769C7-9C07-EF80-C8E6-160D34052899}"/>
                </a:ext>
              </a:extLst>
            </p:cNvPr>
            <p:cNvSpPr txBox="1"/>
            <p:nvPr/>
          </p:nvSpPr>
          <p:spPr>
            <a:xfrm>
              <a:off x="680935" y="1989386"/>
              <a:ext cx="2034560" cy="492323"/>
            </a:xfrm>
            <a:prstGeom prst="rect">
              <a:avLst/>
            </a:prstGeom>
          </p:spPr>
          <p:txBody>
            <a:bodyPr vert="horz" wrap="square" lIns="0" tIns="12700" rIns="0" bIns="0" rtlCol="0">
              <a:spAutoFit/>
            </a:bodyPr>
            <a:lstStyle/>
            <a:p>
              <a:pPr marL="127000" lvl="0" algn="l" rtl="0">
                <a:lnSpc>
                  <a:spcPct val="115000"/>
                </a:lnSpc>
                <a:spcBef>
                  <a:spcPts val="0"/>
                </a:spcBef>
                <a:spcAft>
                  <a:spcPts val="0"/>
                </a:spcAft>
                <a:buClr>
                  <a:schemeClr val="accent2"/>
                </a:buClr>
                <a:buSzPts val="1600"/>
              </a:pPr>
              <a:r>
                <a:rPr lang="en-US" sz="2000" dirty="0">
                  <a:solidFill>
                    <a:schemeClr val="tx1"/>
                  </a:solidFill>
                </a:rPr>
                <a:t>Satisfaction Score</a:t>
              </a:r>
            </a:p>
          </p:txBody>
        </p:sp>
      </p:grpSp>
      <p:grpSp>
        <p:nvGrpSpPr>
          <p:cNvPr id="135" name="Group 134">
            <a:extLst>
              <a:ext uri="{FF2B5EF4-FFF2-40B4-BE49-F238E27FC236}">
                <a16:creationId xmlns:a16="http://schemas.microsoft.com/office/drawing/2014/main" id="{F91DA60E-D35A-EFCC-1F47-397D9E7FD01B}"/>
              </a:ext>
            </a:extLst>
          </p:cNvPr>
          <p:cNvGrpSpPr/>
          <p:nvPr/>
        </p:nvGrpSpPr>
        <p:grpSpPr>
          <a:xfrm>
            <a:off x="7824223" y="4969673"/>
            <a:ext cx="2743200" cy="457200"/>
            <a:chOff x="389333" y="1975097"/>
            <a:chExt cx="2430067" cy="668655"/>
          </a:xfrm>
        </p:grpSpPr>
        <p:grpSp>
          <p:nvGrpSpPr>
            <p:cNvPr id="136" name="object 13">
              <a:extLst>
                <a:ext uri="{FF2B5EF4-FFF2-40B4-BE49-F238E27FC236}">
                  <a16:creationId xmlns:a16="http://schemas.microsoft.com/office/drawing/2014/main" id="{E1D5A8B1-7181-94E8-4128-622B9A6A23B2}"/>
                </a:ext>
              </a:extLst>
            </p:cNvPr>
            <p:cNvGrpSpPr/>
            <p:nvPr/>
          </p:nvGrpSpPr>
          <p:grpSpPr>
            <a:xfrm>
              <a:off x="389333" y="1975097"/>
              <a:ext cx="2430067" cy="668655"/>
              <a:chOff x="1282179" y="3494230"/>
              <a:chExt cx="10544175" cy="668655"/>
            </a:xfrm>
          </p:grpSpPr>
          <p:sp>
            <p:nvSpPr>
              <p:cNvPr id="138" name="object 14">
                <a:extLst>
                  <a:ext uri="{FF2B5EF4-FFF2-40B4-BE49-F238E27FC236}">
                    <a16:creationId xmlns:a16="http://schemas.microsoft.com/office/drawing/2014/main" id="{AD2C14F4-92BC-E553-CCCF-4FD6A7383699}"/>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139" name="object 15">
                <a:extLst>
                  <a:ext uri="{FF2B5EF4-FFF2-40B4-BE49-F238E27FC236}">
                    <a16:creationId xmlns:a16="http://schemas.microsoft.com/office/drawing/2014/main" id="{4DC6B416-C600-B79E-1323-5FEFF590CCB1}"/>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137" name="object 16">
              <a:extLst>
                <a:ext uri="{FF2B5EF4-FFF2-40B4-BE49-F238E27FC236}">
                  <a16:creationId xmlns:a16="http://schemas.microsoft.com/office/drawing/2014/main" id="{012DDFB0-5D28-104E-3A2A-C3CDD02A6299}"/>
                </a:ext>
              </a:extLst>
            </p:cNvPr>
            <p:cNvSpPr txBox="1"/>
            <p:nvPr/>
          </p:nvSpPr>
          <p:spPr>
            <a:xfrm>
              <a:off x="776499" y="1989386"/>
              <a:ext cx="1667988" cy="4688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dirty="0">
                  <a:solidFill>
                    <a:schemeClr val="tx1"/>
                  </a:solidFill>
                </a:rPr>
                <a:t>Card Type</a:t>
              </a:r>
              <a:endParaRPr kumimoji="0" sz="2000" b="0" i="0" u="none" strike="noStrike" kern="0" cap="none" spc="0" normalizeH="0" baseline="0" noProof="0" dirty="0">
                <a:ln>
                  <a:noFill/>
                </a:ln>
                <a:solidFill>
                  <a:schemeClr val="tx1"/>
                </a:solidFill>
                <a:effectLst/>
                <a:uLnTx/>
                <a:uFillTx/>
                <a:latin typeface="Calibri"/>
                <a:cs typeface="Calibri"/>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5560C1C-BEA8-7335-F87E-945A450E9D17}"/>
              </a:ext>
            </a:extLst>
          </p:cNvPr>
          <p:cNvSpPr/>
          <p:nvPr/>
        </p:nvSpPr>
        <p:spPr>
          <a:xfrm>
            <a:off x="3810000" y="0"/>
            <a:ext cx="8382000" cy="6858000"/>
          </a:xfrm>
          <a:prstGeom prst="rect">
            <a:avLst/>
          </a:prstGeom>
          <a:solidFill>
            <a:srgbClr val="204D79"/>
          </a:solid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A45158B-4467-B297-1039-F6DA7F1A01ED}"/>
              </a:ext>
            </a:extLst>
          </p:cNvPr>
          <p:cNvSpPr/>
          <p:nvPr/>
        </p:nvSpPr>
        <p:spPr>
          <a:xfrm>
            <a:off x="0" y="0"/>
            <a:ext cx="12192000" cy="6858000"/>
          </a:xfrm>
          <a:prstGeom prst="rect">
            <a:avLst/>
          </a:prstGeom>
          <a:solidFill>
            <a:srgbClr val="4D327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atin typeface="+mj-lt"/>
              </a:rPr>
              <a:t>Conclusion</a:t>
            </a:r>
          </a:p>
        </p:txBody>
      </p:sp>
    </p:spTree>
    <p:extLst>
      <p:ext uri="{BB962C8B-B14F-4D97-AF65-F5344CB8AC3E}">
        <p14:creationId xmlns:p14="http://schemas.microsoft.com/office/powerpoint/2010/main" val="3690594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Conclusion</a:t>
            </a:r>
            <a:endParaRPr spc="-10" dirty="0"/>
          </a:p>
        </p:txBody>
      </p:sp>
      <p:sp>
        <p:nvSpPr>
          <p:cNvPr id="45" name="object 45"/>
          <p:cNvSpPr txBox="1">
            <a:spLocks noGrp="1"/>
          </p:cNvSpPr>
          <p:nvPr>
            <p:ph type="sldNum" sz="quarter" idx="7"/>
          </p:nvPr>
        </p:nvSpPr>
        <p:spPr>
          <a:xfrm>
            <a:off x="11797344" y="6477000"/>
            <a:ext cx="296541" cy="189796"/>
          </a:xfrm>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chemeClr val="tx1"/>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31</a:t>
            </a:fld>
            <a:endParaRPr kumimoji="0" sz="1200" b="0" i="0" u="none" strike="noStrike" kern="0" cap="none" spc="-50" normalizeH="0" baseline="0" noProof="0" dirty="0">
              <a:ln>
                <a:noFill/>
              </a:ln>
              <a:solidFill>
                <a:schemeClr val="tx1"/>
              </a:solidFill>
              <a:effectLst/>
              <a:uLnTx/>
              <a:uFillTx/>
              <a:latin typeface="Calibri"/>
              <a:cs typeface="Calibri"/>
            </a:endParaRPr>
          </a:p>
        </p:txBody>
      </p:sp>
      <p:grpSp>
        <p:nvGrpSpPr>
          <p:cNvPr id="9" name="Group 8">
            <a:extLst>
              <a:ext uri="{FF2B5EF4-FFF2-40B4-BE49-F238E27FC236}">
                <a16:creationId xmlns:a16="http://schemas.microsoft.com/office/drawing/2014/main" id="{72F028C5-64E7-9C71-694E-E5D2193ADA02}"/>
              </a:ext>
            </a:extLst>
          </p:cNvPr>
          <p:cNvGrpSpPr/>
          <p:nvPr/>
        </p:nvGrpSpPr>
        <p:grpSpPr>
          <a:xfrm>
            <a:off x="290417" y="1287293"/>
            <a:ext cx="11426362" cy="1766958"/>
            <a:chOff x="375046" y="1409217"/>
            <a:chExt cx="11426362" cy="1554789"/>
          </a:xfrm>
        </p:grpSpPr>
        <p:grpSp>
          <p:nvGrpSpPr>
            <p:cNvPr id="10" name="object 3">
              <a:extLst>
                <a:ext uri="{FF2B5EF4-FFF2-40B4-BE49-F238E27FC236}">
                  <a16:creationId xmlns:a16="http://schemas.microsoft.com/office/drawing/2014/main" id="{9F9AD2F3-D164-80CD-9CBB-C191C69A54B3}"/>
                </a:ext>
              </a:extLst>
            </p:cNvPr>
            <p:cNvGrpSpPr/>
            <p:nvPr/>
          </p:nvGrpSpPr>
          <p:grpSpPr>
            <a:xfrm>
              <a:off x="375046" y="1409217"/>
              <a:ext cx="1985010" cy="1125855"/>
              <a:chOff x="375046" y="1409217"/>
              <a:chExt cx="1985010" cy="1125855"/>
            </a:xfrm>
          </p:grpSpPr>
          <p:sp>
            <p:nvSpPr>
              <p:cNvPr id="18" name="object 4">
                <a:extLst>
                  <a:ext uri="{FF2B5EF4-FFF2-40B4-BE49-F238E27FC236}">
                    <a16:creationId xmlns:a16="http://schemas.microsoft.com/office/drawing/2014/main" id="{1FDC08B3-DE10-953A-3874-E49801C71387}"/>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chemeClr val="accent3"/>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5">
                <a:extLst>
                  <a:ext uri="{FF2B5EF4-FFF2-40B4-BE49-F238E27FC236}">
                    <a16:creationId xmlns:a16="http://schemas.microsoft.com/office/drawing/2014/main" id="{AE8F7B1D-CF7D-3361-9E3E-FFC7FC470868}"/>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1" name="object 6">
              <a:extLst>
                <a:ext uri="{FF2B5EF4-FFF2-40B4-BE49-F238E27FC236}">
                  <a16:creationId xmlns:a16="http://schemas.microsoft.com/office/drawing/2014/main" id="{1596302B-6934-4320-DA55-17F9CF44566E}"/>
                </a:ext>
              </a:extLst>
            </p:cNvPr>
            <p:cNvSpPr txBox="1"/>
            <p:nvPr/>
          </p:nvSpPr>
          <p:spPr>
            <a:xfrm>
              <a:off x="675486" y="1695682"/>
              <a:ext cx="1382715" cy="552924"/>
            </a:xfrm>
            <a:prstGeom prst="rect">
              <a:avLst/>
            </a:prstGeom>
          </p:spPr>
          <p:txBody>
            <a:bodyPr vert="horz" wrap="square" lIns="0" tIns="12700" rIns="0" bIns="0" rtlCol="0">
              <a:spAutoFit/>
            </a:bodyPr>
            <a:lstStyle/>
            <a:p>
              <a:pPr marL="12700">
                <a:spcBef>
                  <a:spcPts val="100"/>
                </a:spcBef>
                <a:defRPr/>
              </a:pPr>
              <a:r>
                <a:rPr kumimoji="0" lang="en-US" sz="2000" b="1" i="0" u="none" strike="noStrike" kern="0" cap="none" spc="0" normalizeH="0" baseline="0" noProof="0" dirty="0">
                  <a:ln>
                    <a:noFill/>
                  </a:ln>
                  <a:solidFill>
                    <a:schemeClr val="bg1"/>
                  </a:solidFill>
                  <a:effectLst/>
                  <a:uLnTx/>
                  <a:uFillTx/>
                  <a:latin typeface="Calibri"/>
                  <a:cs typeface="Calibri"/>
                </a:rPr>
                <a:t>Summary of Findings</a:t>
              </a:r>
              <a:endParaRPr kumimoji="0" sz="2000" b="1" i="0" u="none" strike="noStrike" kern="0" cap="none" spc="0" normalizeH="0" baseline="0" noProof="0" dirty="0">
                <a:ln>
                  <a:noFill/>
                </a:ln>
                <a:solidFill>
                  <a:schemeClr val="bg1"/>
                </a:solidFill>
                <a:effectLst/>
                <a:uLnTx/>
                <a:uFillTx/>
                <a:latin typeface="Calibri"/>
                <a:cs typeface="Calibri"/>
              </a:endParaRPr>
            </a:p>
          </p:txBody>
        </p:sp>
        <p:sp>
          <p:nvSpPr>
            <p:cNvPr id="12" name="object 7">
              <a:extLst>
                <a:ext uri="{FF2B5EF4-FFF2-40B4-BE49-F238E27FC236}">
                  <a16:creationId xmlns:a16="http://schemas.microsoft.com/office/drawing/2014/main" id="{C94BEF3E-4DEA-558D-7819-344865CECB6C}"/>
                </a:ext>
              </a:extLst>
            </p:cNvPr>
            <p:cNvSpPr/>
            <p:nvPr/>
          </p:nvSpPr>
          <p:spPr>
            <a:xfrm>
              <a:off x="2344353" y="1423504"/>
              <a:ext cx="9457055" cy="1097280"/>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8">
              <a:extLst>
                <a:ext uri="{FF2B5EF4-FFF2-40B4-BE49-F238E27FC236}">
                  <a16:creationId xmlns:a16="http://schemas.microsoft.com/office/drawing/2014/main" id="{802E3858-B838-A803-B1A2-2245A918CBF0}"/>
                </a:ext>
              </a:extLst>
            </p:cNvPr>
            <p:cNvSpPr txBox="1"/>
            <p:nvPr/>
          </p:nvSpPr>
          <p:spPr>
            <a:xfrm>
              <a:off x="2506407" y="1526806"/>
              <a:ext cx="9189052" cy="1437200"/>
            </a:xfrm>
            <a:prstGeom prst="rect">
              <a:avLst/>
            </a:prstGeom>
          </p:spPr>
          <p:txBody>
            <a:bodyPr vert="horz" wrap="square" lIns="0" tIns="12700" rIns="0" bIns="0" rtlCol="0">
              <a:spAutoFit/>
            </a:bodyPr>
            <a:lstStyle/>
            <a:p>
              <a:pPr marL="354965" lvl="1" indent="-342265" algn="l" rtl="0">
                <a:spcBef>
                  <a:spcPts val="100"/>
                </a:spcBef>
                <a:buFont typeface="Arial"/>
                <a:buChar char="■"/>
                <a:tabLst>
                  <a:tab pos="354965" algn="l"/>
                </a:tabLst>
                <a:defRPr/>
              </a:pPr>
              <a:r>
                <a:rPr lang="en-US" sz="1600" dirty="0">
                  <a:solidFill>
                    <a:schemeClr val="dk1"/>
                  </a:solidFill>
                  <a:latin typeface="+mn-lt"/>
                </a:rPr>
                <a:t>Age and account balance are significant predictors of churn.</a:t>
              </a:r>
            </a:p>
            <a:p>
              <a:pPr marL="354965" lvl="1" indent="-342265" algn="l" rtl="0">
                <a:spcBef>
                  <a:spcPts val="100"/>
                </a:spcBef>
                <a:buFont typeface="Arial"/>
                <a:buChar char="■"/>
                <a:tabLst>
                  <a:tab pos="354965" algn="l"/>
                </a:tabLst>
                <a:defRPr/>
              </a:pPr>
              <a:r>
                <a:rPr lang="en-US" sz="1600" dirty="0">
                  <a:solidFill>
                    <a:schemeClr val="dk1"/>
                  </a:solidFill>
                  <a:latin typeface="+mn-lt"/>
                </a:rPr>
                <a:t>Credit score and number of products have a weaker relationship with churn likelihood.</a:t>
              </a:r>
            </a:p>
            <a:p>
              <a:pPr marL="354965" lvl="1" indent="-342265" algn="l" rtl="0">
                <a:spcBef>
                  <a:spcPts val="100"/>
                </a:spcBef>
                <a:buFont typeface="Arial"/>
                <a:buChar char="■"/>
                <a:tabLst>
                  <a:tab pos="354965" algn="l"/>
                </a:tabLst>
                <a:defRPr/>
              </a:pPr>
              <a:r>
                <a:rPr lang="en-US" sz="1600" dirty="0">
                  <a:solidFill>
                    <a:schemeClr val="dk1"/>
                  </a:solidFill>
                  <a:latin typeface="+mn-lt"/>
                </a:rPr>
                <a:t>Active membership status is inversely correlated with churn, indicating engaged customers are less likely to leave.</a:t>
              </a:r>
              <a:endParaRPr kumimoji="0" lang="en-US" sz="1600" b="0" i="0" u="none" strike="noStrike" kern="0" cap="none" spc="0" normalizeH="0" baseline="0" noProof="0" dirty="0">
                <a:ln>
                  <a:noFill/>
                </a:ln>
                <a:solidFill>
                  <a:sysClr val="windowText" lastClr="000000"/>
                </a:solidFill>
                <a:effectLst/>
                <a:uLnTx/>
                <a:uFillTx/>
                <a:latin typeface="+mn-lt"/>
                <a:cs typeface="Calibri"/>
              </a:endParaRPr>
            </a:p>
          </p:txBody>
        </p:sp>
      </p:grpSp>
      <p:grpSp>
        <p:nvGrpSpPr>
          <p:cNvPr id="3" name="Group 2">
            <a:extLst>
              <a:ext uri="{FF2B5EF4-FFF2-40B4-BE49-F238E27FC236}">
                <a16:creationId xmlns:a16="http://schemas.microsoft.com/office/drawing/2014/main" id="{280E36DC-0EC3-59C7-B32E-49BFFDB5FD29}"/>
              </a:ext>
            </a:extLst>
          </p:cNvPr>
          <p:cNvGrpSpPr/>
          <p:nvPr/>
        </p:nvGrpSpPr>
        <p:grpSpPr>
          <a:xfrm>
            <a:off x="294081" y="2763590"/>
            <a:ext cx="11426362" cy="801664"/>
            <a:chOff x="375046" y="1409217"/>
            <a:chExt cx="11426362" cy="1125855"/>
          </a:xfrm>
        </p:grpSpPr>
        <p:grpSp>
          <p:nvGrpSpPr>
            <p:cNvPr id="4" name="object 3">
              <a:extLst>
                <a:ext uri="{FF2B5EF4-FFF2-40B4-BE49-F238E27FC236}">
                  <a16:creationId xmlns:a16="http://schemas.microsoft.com/office/drawing/2014/main" id="{FD24C0BE-FF70-8FC0-D84E-DB2185ECE544}"/>
                </a:ext>
              </a:extLst>
            </p:cNvPr>
            <p:cNvGrpSpPr/>
            <p:nvPr/>
          </p:nvGrpSpPr>
          <p:grpSpPr>
            <a:xfrm>
              <a:off x="375046" y="1409217"/>
              <a:ext cx="1985010" cy="1125855"/>
              <a:chOff x="375046" y="1409217"/>
              <a:chExt cx="1985010" cy="1125855"/>
            </a:xfrm>
          </p:grpSpPr>
          <p:sp>
            <p:nvSpPr>
              <p:cNvPr id="8" name="object 4">
                <a:extLst>
                  <a:ext uri="{FF2B5EF4-FFF2-40B4-BE49-F238E27FC236}">
                    <a16:creationId xmlns:a16="http://schemas.microsoft.com/office/drawing/2014/main" id="{B74BF904-AD59-C3AE-064F-F0D6773055E0}"/>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chemeClr val="accent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5">
                <a:extLst>
                  <a:ext uri="{FF2B5EF4-FFF2-40B4-BE49-F238E27FC236}">
                    <a16:creationId xmlns:a16="http://schemas.microsoft.com/office/drawing/2014/main" id="{3BFF5157-D642-4017-296C-35C1592E9591}"/>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 name="object 6">
              <a:extLst>
                <a:ext uri="{FF2B5EF4-FFF2-40B4-BE49-F238E27FC236}">
                  <a16:creationId xmlns:a16="http://schemas.microsoft.com/office/drawing/2014/main" id="{770FE1DA-7A9C-292A-D980-941C9E7CB1AD}"/>
                </a:ext>
              </a:extLst>
            </p:cNvPr>
            <p:cNvSpPr txBox="1"/>
            <p:nvPr/>
          </p:nvSpPr>
          <p:spPr>
            <a:xfrm>
              <a:off x="728460" y="1562826"/>
              <a:ext cx="1276766" cy="882491"/>
            </a:xfrm>
            <a:prstGeom prst="rect">
              <a:avLst/>
            </a:prstGeom>
          </p:spPr>
          <p:txBody>
            <a:bodyPr vert="horz" wrap="square" lIns="0" tIns="12700" rIns="0" bIns="0" rtlCol="0">
              <a:spAutoFit/>
            </a:bodyPr>
            <a:lstStyle/>
            <a:p>
              <a:pPr marL="12700">
                <a:spcBef>
                  <a:spcPts val="100"/>
                </a:spcBef>
                <a:defRPr/>
              </a:pPr>
              <a:r>
                <a:rPr kumimoji="0" lang="en-US" sz="2000" b="1" i="0" u="none" strike="noStrike" kern="0" cap="none" spc="0" normalizeH="0" baseline="0" noProof="0" dirty="0">
                  <a:ln>
                    <a:noFill/>
                  </a:ln>
                  <a:solidFill>
                    <a:schemeClr val="bg1"/>
                  </a:solidFill>
                  <a:effectLst/>
                  <a:uLnTx/>
                  <a:uFillTx/>
                  <a:latin typeface="Calibri"/>
                  <a:cs typeface="Calibri"/>
                </a:rPr>
                <a:t>Challenges Overcome</a:t>
              </a:r>
            </a:p>
          </p:txBody>
        </p:sp>
        <p:sp>
          <p:nvSpPr>
            <p:cNvPr id="6" name="object 7">
              <a:extLst>
                <a:ext uri="{FF2B5EF4-FFF2-40B4-BE49-F238E27FC236}">
                  <a16:creationId xmlns:a16="http://schemas.microsoft.com/office/drawing/2014/main" id="{35E8B9A2-C026-0BD6-1F4E-2890A45171DA}"/>
                </a:ext>
              </a:extLst>
            </p:cNvPr>
            <p:cNvSpPr/>
            <p:nvPr/>
          </p:nvSpPr>
          <p:spPr>
            <a:xfrm>
              <a:off x="2344353" y="1423504"/>
              <a:ext cx="9457055" cy="1097280"/>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8">
              <a:extLst>
                <a:ext uri="{FF2B5EF4-FFF2-40B4-BE49-F238E27FC236}">
                  <a16:creationId xmlns:a16="http://schemas.microsoft.com/office/drawing/2014/main" id="{1257498C-06B1-5C56-0872-84690CF91ACC}"/>
                </a:ext>
              </a:extLst>
            </p:cNvPr>
            <p:cNvSpPr txBox="1"/>
            <p:nvPr/>
          </p:nvSpPr>
          <p:spPr>
            <a:xfrm>
              <a:off x="2517504" y="1683493"/>
              <a:ext cx="9189052" cy="727606"/>
            </a:xfrm>
            <a:prstGeom prst="rect">
              <a:avLst/>
            </a:prstGeom>
          </p:spPr>
          <p:txBody>
            <a:bodyPr vert="horz" wrap="square" lIns="0" tIns="12700" rIns="0" bIns="0" rtlCol="0">
              <a:spAutoFit/>
            </a:bodyPr>
            <a:lstStyle/>
            <a:p>
              <a:pPr marL="354965" lvl="1" indent="-342265" algn="l" rtl="0">
                <a:spcBef>
                  <a:spcPts val="100"/>
                </a:spcBef>
                <a:buFont typeface="Arial"/>
                <a:buChar char="■"/>
                <a:tabLst>
                  <a:tab pos="354965" algn="l"/>
                </a:tabLst>
                <a:defRPr/>
              </a:pPr>
              <a:r>
                <a:rPr lang="en-US" sz="1600" dirty="0">
                  <a:solidFill>
                    <a:schemeClr val="dk1"/>
                  </a:solidFill>
                  <a:latin typeface="+mn-lt"/>
                </a:rPr>
                <a:t>Addressed data quality issues to ensure robust analysis.</a:t>
              </a:r>
            </a:p>
            <a:p>
              <a:pPr marL="354965" lvl="1" indent="-342265" algn="l" rtl="0">
                <a:spcBef>
                  <a:spcPts val="100"/>
                </a:spcBef>
                <a:buFont typeface="Arial"/>
                <a:buChar char="■"/>
                <a:tabLst>
                  <a:tab pos="354965" algn="l"/>
                </a:tabLst>
                <a:defRPr/>
              </a:pPr>
              <a:r>
                <a:rPr lang="en" sz="1600" dirty="0">
                  <a:solidFill>
                    <a:schemeClr val="dk1"/>
                  </a:solidFill>
                  <a:latin typeface="+mn-lt"/>
                </a:rPr>
                <a:t>Managed imbalanced classes in churn prediction using appropriate modeling techniques.</a:t>
              </a:r>
              <a:endParaRPr kumimoji="0" lang="en-US" sz="1600" b="0" i="0" u="none" strike="noStrike" kern="0" cap="none" spc="0" normalizeH="0" baseline="0" noProof="0" dirty="0">
                <a:ln>
                  <a:noFill/>
                </a:ln>
                <a:solidFill>
                  <a:sysClr val="windowText" lastClr="000000"/>
                </a:solidFill>
                <a:effectLst/>
                <a:uLnTx/>
                <a:uFillTx/>
                <a:latin typeface="+mn-lt"/>
                <a:cs typeface="Calibri"/>
              </a:endParaRPr>
            </a:p>
          </p:txBody>
        </p:sp>
      </p:grpSp>
      <p:grpSp>
        <p:nvGrpSpPr>
          <p:cNvPr id="14" name="Group 13">
            <a:extLst>
              <a:ext uri="{FF2B5EF4-FFF2-40B4-BE49-F238E27FC236}">
                <a16:creationId xmlns:a16="http://schemas.microsoft.com/office/drawing/2014/main" id="{803E961C-C5C9-F4CF-2F91-F88E97FC322B}"/>
              </a:ext>
            </a:extLst>
          </p:cNvPr>
          <p:cNvGrpSpPr/>
          <p:nvPr/>
        </p:nvGrpSpPr>
        <p:grpSpPr>
          <a:xfrm>
            <a:off x="290417" y="3779437"/>
            <a:ext cx="11412075" cy="1769851"/>
            <a:chOff x="389333" y="1423504"/>
            <a:chExt cx="11412075" cy="1540502"/>
          </a:xfrm>
        </p:grpSpPr>
        <p:grpSp>
          <p:nvGrpSpPr>
            <p:cNvPr id="15" name="object 3">
              <a:extLst>
                <a:ext uri="{FF2B5EF4-FFF2-40B4-BE49-F238E27FC236}">
                  <a16:creationId xmlns:a16="http://schemas.microsoft.com/office/drawing/2014/main" id="{1CBAD4CB-EFD4-68EF-8C2E-F54C8458642F}"/>
                </a:ext>
              </a:extLst>
            </p:cNvPr>
            <p:cNvGrpSpPr/>
            <p:nvPr/>
          </p:nvGrpSpPr>
          <p:grpSpPr>
            <a:xfrm>
              <a:off x="389333" y="1423504"/>
              <a:ext cx="1956435" cy="1097280"/>
              <a:chOff x="389333" y="1423504"/>
              <a:chExt cx="1956435" cy="1097280"/>
            </a:xfrm>
          </p:grpSpPr>
          <p:sp>
            <p:nvSpPr>
              <p:cNvPr id="40" name="object 4">
                <a:extLst>
                  <a:ext uri="{FF2B5EF4-FFF2-40B4-BE49-F238E27FC236}">
                    <a16:creationId xmlns:a16="http://schemas.microsoft.com/office/drawing/2014/main" id="{F1A4A977-6CA1-1E4D-4D88-9785D49B9B13}"/>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FF8B3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5">
                <a:extLst>
                  <a:ext uri="{FF2B5EF4-FFF2-40B4-BE49-F238E27FC236}">
                    <a16:creationId xmlns:a16="http://schemas.microsoft.com/office/drawing/2014/main" id="{AEF77B8A-FCEE-A961-F30D-8E02566CDDCE}"/>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6" name="object 6">
              <a:extLst>
                <a:ext uri="{FF2B5EF4-FFF2-40B4-BE49-F238E27FC236}">
                  <a16:creationId xmlns:a16="http://schemas.microsoft.com/office/drawing/2014/main" id="{9C1FD757-1C3E-A9A2-FD9F-03C385EEC9C5}"/>
                </a:ext>
              </a:extLst>
            </p:cNvPr>
            <p:cNvSpPr txBox="1"/>
            <p:nvPr/>
          </p:nvSpPr>
          <p:spPr>
            <a:xfrm>
              <a:off x="408054" y="1653499"/>
              <a:ext cx="1943923" cy="546948"/>
            </a:xfrm>
            <a:prstGeom prst="rect">
              <a:avLst/>
            </a:prstGeom>
          </p:spPr>
          <p:txBody>
            <a:bodyPr vert="horz" wrap="square" lIns="0" tIns="12700" rIns="0" bIns="0" rtlCol="0">
              <a:spAutoFit/>
            </a:bodyPr>
            <a:lstStyle/>
            <a:p>
              <a:pPr marL="12700">
                <a:spcBef>
                  <a:spcPts val="100"/>
                </a:spcBef>
                <a:defRPr/>
              </a:pPr>
              <a:r>
                <a:rPr kumimoji="0" lang="en-US" sz="2000" b="1" i="0" u="none" strike="noStrike" kern="0" cap="none" spc="0" normalizeH="0" baseline="0" noProof="0" dirty="0">
                  <a:ln>
                    <a:noFill/>
                  </a:ln>
                  <a:solidFill>
                    <a:schemeClr val="bg1"/>
                  </a:solidFill>
                  <a:effectLst/>
                  <a:uLnTx/>
                  <a:uFillTx/>
                  <a:latin typeface="Calibri"/>
                  <a:cs typeface="Calibri"/>
                </a:rPr>
                <a:t>Strategic Recommendation</a:t>
              </a:r>
              <a:endParaRPr kumimoji="0" sz="2000" b="1" i="0" u="none" strike="noStrike" kern="0" cap="none" spc="0" normalizeH="0" baseline="0" noProof="0" dirty="0">
                <a:ln>
                  <a:noFill/>
                </a:ln>
                <a:solidFill>
                  <a:schemeClr val="bg1"/>
                </a:solidFill>
                <a:effectLst/>
                <a:uLnTx/>
                <a:uFillTx/>
                <a:latin typeface="Calibri"/>
                <a:cs typeface="Calibri"/>
              </a:endParaRPr>
            </a:p>
          </p:txBody>
        </p:sp>
        <p:sp>
          <p:nvSpPr>
            <p:cNvPr id="32" name="object 7">
              <a:extLst>
                <a:ext uri="{FF2B5EF4-FFF2-40B4-BE49-F238E27FC236}">
                  <a16:creationId xmlns:a16="http://schemas.microsoft.com/office/drawing/2014/main" id="{5350CCC5-C86F-6032-B4A6-1D07736AF0F6}"/>
                </a:ext>
              </a:extLst>
            </p:cNvPr>
            <p:cNvSpPr/>
            <p:nvPr/>
          </p:nvSpPr>
          <p:spPr>
            <a:xfrm>
              <a:off x="2344353" y="1423504"/>
              <a:ext cx="9457055" cy="1097280"/>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8">
              <a:extLst>
                <a:ext uri="{FF2B5EF4-FFF2-40B4-BE49-F238E27FC236}">
                  <a16:creationId xmlns:a16="http://schemas.microsoft.com/office/drawing/2014/main" id="{3B9086A5-190F-73F0-D8EF-ACBC57CEC120}"/>
                </a:ext>
              </a:extLst>
            </p:cNvPr>
            <p:cNvSpPr txBox="1"/>
            <p:nvPr/>
          </p:nvSpPr>
          <p:spPr>
            <a:xfrm>
              <a:off x="2506407" y="1526806"/>
              <a:ext cx="9189052" cy="1437200"/>
            </a:xfrm>
            <a:prstGeom prst="rect">
              <a:avLst/>
            </a:prstGeom>
          </p:spPr>
          <p:txBody>
            <a:bodyPr vert="horz" wrap="square" lIns="0" tIns="12700" rIns="0" bIns="0" rtlCol="0">
              <a:spAutoFit/>
            </a:bodyPr>
            <a:lstStyle/>
            <a:p>
              <a:pPr marL="354965" lvl="1" indent="-342265" algn="l" rtl="0">
                <a:spcBef>
                  <a:spcPts val="100"/>
                </a:spcBef>
                <a:buFont typeface="Arial"/>
                <a:buChar char="■"/>
                <a:tabLst>
                  <a:tab pos="354965" algn="l"/>
                </a:tabLst>
                <a:defRPr/>
              </a:pPr>
              <a:r>
                <a:rPr lang="en-US" sz="1600" dirty="0">
                  <a:solidFill>
                    <a:schemeClr val="dk1"/>
                  </a:solidFill>
                  <a:latin typeface="+mn-lt"/>
                </a:rPr>
                <a:t>Implement targeted retention campaigns focused on customers identified as high-risk for churn.</a:t>
              </a:r>
            </a:p>
            <a:p>
              <a:pPr marL="354965" lvl="1" indent="-342265" algn="l" rtl="0">
                <a:spcBef>
                  <a:spcPts val="100"/>
                </a:spcBef>
                <a:buFont typeface="Arial"/>
                <a:buChar char="■"/>
                <a:tabLst>
                  <a:tab pos="354965" algn="l"/>
                </a:tabLst>
                <a:defRPr/>
              </a:pPr>
              <a:r>
                <a:rPr lang="en-US" sz="1600" dirty="0">
                  <a:solidFill>
                    <a:schemeClr val="dk1"/>
                  </a:solidFill>
                  <a:latin typeface="+mn-lt"/>
                </a:rPr>
                <a:t>Increase engagement through personalized offers, especially for customers with fewer products and lower account balances.</a:t>
              </a:r>
            </a:p>
            <a:p>
              <a:pPr marL="354965" lvl="1" indent="-342265" algn="l" rtl="0">
                <a:spcBef>
                  <a:spcPts val="100"/>
                </a:spcBef>
                <a:buFont typeface="Arial"/>
                <a:buChar char="■"/>
                <a:tabLst>
                  <a:tab pos="354965" algn="l"/>
                </a:tabLst>
                <a:defRPr/>
              </a:pPr>
              <a:r>
                <a:rPr lang="en-US" sz="1600" dirty="0">
                  <a:solidFill>
                    <a:schemeClr val="dk1"/>
                  </a:solidFill>
                  <a:latin typeface="+mn-lt"/>
                </a:rPr>
                <a:t>Consider loyalty programs to incentivize continued active membership.</a:t>
              </a:r>
              <a:endParaRPr kumimoji="0" lang="en-US" sz="1600" b="0" i="0" u="none" strike="noStrike" kern="0" cap="none" spc="0" normalizeH="0" baseline="0" noProof="0" dirty="0">
                <a:ln>
                  <a:noFill/>
                </a:ln>
                <a:solidFill>
                  <a:sysClr val="windowText" lastClr="000000"/>
                </a:solidFill>
                <a:effectLst/>
                <a:uLnTx/>
                <a:uFillTx/>
                <a:latin typeface="+mn-lt"/>
                <a:cs typeface="Calibri"/>
              </a:endParaRPr>
            </a:p>
          </p:txBody>
        </p:sp>
      </p:grpSp>
      <p:grpSp>
        <p:nvGrpSpPr>
          <p:cNvPr id="46" name="Group 45">
            <a:extLst>
              <a:ext uri="{FF2B5EF4-FFF2-40B4-BE49-F238E27FC236}">
                <a16:creationId xmlns:a16="http://schemas.microsoft.com/office/drawing/2014/main" id="{6CACDBB9-B76F-DFB0-F68D-33DD44788BA4}"/>
              </a:ext>
            </a:extLst>
          </p:cNvPr>
          <p:cNvGrpSpPr/>
          <p:nvPr/>
        </p:nvGrpSpPr>
        <p:grpSpPr>
          <a:xfrm>
            <a:off x="276130" y="5257800"/>
            <a:ext cx="11426362" cy="1560415"/>
            <a:chOff x="375046" y="1409217"/>
            <a:chExt cx="11426362" cy="1489792"/>
          </a:xfrm>
        </p:grpSpPr>
        <p:grpSp>
          <p:nvGrpSpPr>
            <p:cNvPr id="47" name="object 3">
              <a:extLst>
                <a:ext uri="{FF2B5EF4-FFF2-40B4-BE49-F238E27FC236}">
                  <a16:creationId xmlns:a16="http://schemas.microsoft.com/office/drawing/2014/main" id="{E19FC6CD-9136-9187-9BEE-00109A122152}"/>
                </a:ext>
              </a:extLst>
            </p:cNvPr>
            <p:cNvGrpSpPr/>
            <p:nvPr/>
          </p:nvGrpSpPr>
          <p:grpSpPr>
            <a:xfrm>
              <a:off x="375046" y="1409217"/>
              <a:ext cx="1985010" cy="1125855"/>
              <a:chOff x="375046" y="1409217"/>
              <a:chExt cx="1985010" cy="1125855"/>
            </a:xfrm>
          </p:grpSpPr>
          <p:sp>
            <p:nvSpPr>
              <p:cNvPr id="51" name="object 4">
                <a:extLst>
                  <a:ext uri="{FF2B5EF4-FFF2-40B4-BE49-F238E27FC236}">
                    <a16:creationId xmlns:a16="http://schemas.microsoft.com/office/drawing/2014/main" id="{7875F743-D868-070E-9CAF-D5F434597ED6}"/>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4D327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5">
                <a:extLst>
                  <a:ext uri="{FF2B5EF4-FFF2-40B4-BE49-F238E27FC236}">
                    <a16:creationId xmlns:a16="http://schemas.microsoft.com/office/drawing/2014/main" id="{F1F40B75-97F7-279D-6B04-06F7BE256C75}"/>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8" name="object 6">
              <a:extLst>
                <a:ext uri="{FF2B5EF4-FFF2-40B4-BE49-F238E27FC236}">
                  <a16:creationId xmlns:a16="http://schemas.microsoft.com/office/drawing/2014/main" id="{911301D8-8718-2F10-132E-BF2E0104FB49}"/>
                </a:ext>
              </a:extLst>
            </p:cNvPr>
            <p:cNvSpPr txBox="1"/>
            <p:nvPr/>
          </p:nvSpPr>
          <p:spPr>
            <a:xfrm>
              <a:off x="439858" y="1819098"/>
              <a:ext cx="1853971" cy="306091"/>
            </a:xfrm>
            <a:prstGeom prst="rect">
              <a:avLst/>
            </a:prstGeom>
          </p:spPr>
          <p:txBody>
            <a:bodyPr vert="horz" wrap="square" lIns="0" tIns="12700" rIns="0" bIns="0" rtlCol="0">
              <a:spAutoFit/>
            </a:bodyPr>
            <a:lstStyle/>
            <a:p>
              <a:pPr marL="12700">
                <a:spcBef>
                  <a:spcPts val="100"/>
                </a:spcBef>
                <a:defRPr/>
              </a:pPr>
              <a:r>
                <a:rPr kumimoji="0" lang="en-US" sz="2000" b="1" i="0" u="none" strike="noStrike" kern="0" cap="none" spc="0" normalizeH="0" baseline="0" noProof="0" dirty="0">
                  <a:ln>
                    <a:noFill/>
                  </a:ln>
                  <a:solidFill>
                    <a:schemeClr val="bg1"/>
                  </a:solidFill>
                  <a:effectLst/>
                  <a:uLnTx/>
                  <a:uFillTx/>
                  <a:latin typeface="Calibri"/>
                  <a:cs typeface="Calibri"/>
                </a:rPr>
                <a:t>Future Directions</a:t>
              </a:r>
              <a:endParaRPr kumimoji="0" sz="2000" b="1" i="0" u="none" strike="noStrike" kern="0" cap="none" spc="0" normalizeH="0" baseline="0" noProof="0" dirty="0">
                <a:ln>
                  <a:noFill/>
                </a:ln>
                <a:solidFill>
                  <a:schemeClr val="bg1"/>
                </a:solidFill>
                <a:effectLst/>
                <a:uLnTx/>
                <a:uFillTx/>
                <a:latin typeface="Calibri"/>
                <a:cs typeface="Calibri"/>
              </a:endParaRPr>
            </a:p>
          </p:txBody>
        </p:sp>
        <p:sp>
          <p:nvSpPr>
            <p:cNvPr id="49" name="object 7">
              <a:extLst>
                <a:ext uri="{FF2B5EF4-FFF2-40B4-BE49-F238E27FC236}">
                  <a16:creationId xmlns:a16="http://schemas.microsoft.com/office/drawing/2014/main" id="{E697AB37-8C79-DB74-54FD-0AF52D73FF83}"/>
                </a:ext>
              </a:extLst>
            </p:cNvPr>
            <p:cNvSpPr/>
            <p:nvPr/>
          </p:nvSpPr>
          <p:spPr>
            <a:xfrm>
              <a:off x="2344353" y="1423504"/>
              <a:ext cx="9457055" cy="1097280"/>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8">
              <a:extLst>
                <a:ext uri="{FF2B5EF4-FFF2-40B4-BE49-F238E27FC236}">
                  <a16:creationId xmlns:a16="http://schemas.microsoft.com/office/drawing/2014/main" id="{1D95207B-0A65-3C8F-82A9-4676DF59C588}"/>
                </a:ext>
              </a:extLst>
            </p:cNvPr>
            <p:cNvSpPr txBox="1"/>
            <p:nvPr/>
          </p:nvSpPr>
          <p:spPr>
            <a:xfrm>
              <a:off x="2479062" y="1461809"/>
              <a:ext cx="9189052" cy="1437200"/>
            </a:xfrm>
            <a:prstGeom prst="rect">
              <a:avLst/>
            </a:prstGeom>
          </p:spPr>
          <p:txBody>
            <a:bodyPr vert="horz" wrap="square" lIns="0" tIns="12700" rIns="0" bIns="0" rtlCol="0">
              <a:spAutoFit/>
            </a:bodyPr>
            <a:lstStyle/>
            <a:p>
              <a:pPr marL="354965" lvl="1" indent="-342265" algn="l" rtl="0">
                <a:spcBef>
                  <a:spcPts val="100"/>
                </a:spcBef>
                <a:buFont typeface="Arial"/>
                <a:buChar char="■"/>
                <a:tabLst>
                  <a:tab pos="354965" algn="l"/>
                </a:tabLst>
                <a:defRPr/>
              </a:pPr>
              <a:r>
                <a:rPr lang="en-US" sz="1600" dirty="0">
                  <a:solidFill>
                    <a:schemeClr val="dk1"/>
                  </a:solidFill>
                  <a:latin typeface="+mn-lt"/>
                </a:rPr>
                <a:t>Further analysis with additional behavioral data could provide deeper insights.</a:t>
              </a:r>
            </a:p>
            <a:p>
              <a:pPr marL="354965" lvl="1" indent="-342265" algn="l" rtl="0">
                <a:spcBef>
                  <a:spcPts val="100"/>
                </a:spcBef>
                <a:buFont typeface="Arial"/>
                <a:buChar char="■"/>
                <a:tabLst>
                  <a:tab pos="354965" algn="l"/>
                </a:tabLst>
                <a:defRPr/>
              </a:pPr>
              <a:r>
                <a:rPr lang="en-US" sz="1600" dirty="0">
                  <a:solidFill>
                    <a:schemeClr val="dk1"/>
                  </a:solidFill>
                  <a:latin typeface="+mn-lt"/>
                </a:rPr>
                <a:t>Explore advanced predictive models such as ensemble and machine learning for improved churn prediction.</a:t>
              </a:r>
            </a:p>
            <a:p>
              <a:pPr marL="354965" lvl="1" indent="-342265" algn="l" rtl="0">
                <a:spcBef>
                  <a:spcPts val="100"/>
                </a:spcBef>
                <a:buFont typeface="Arial"/>
                <a:buChar char="■"/>
                <a:tabLst>
                  <a:tab pos="354965" algn="l"/>
                </a:tabLst>
                <a:defRPr/>
              </a:pPr>
              <a:r>
                <a:rPr lang="en-US" sz="1600" dirty="0">
                  <a:solidFill>
                    <a:schemeClr val="dk1"/>
                  </a:solidFill>
                  <a:latin typeface="+mn-lt"/>
                </a:rPr>
                <a:t>Investigate the impact of external factors, such as economic changes, on customer churn rates.</a:t>
              </a:r>
            </a:p>
          </p:txBody>
        </p:sp>
      </p:grpSp>
    </p:spTree>
    <p:extLst>
      <p:ext uri="{BB962C8B-B14F-4D97-AF65-F5344CB8AC3E}">
        <p14:creationId xmlns:p14="http://schemas.microsoft.com/office/powerpoint/2010/main" val="4052321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5560C1C-BEA8-7335-F87E-945A450E9D17}"/>
              </a:ext>
            </a:extLst>
          </p:cNvPr>
          <p:cNvSpPr/>
          <p:nvPr/>
        </p:nvSpPr>
        <p:spPr>
          <a:xfrm>
            <a:off x="3810000" y="0"/>
            <a:ext cx="8382000" cy="6858000"/>
          </a:xfrm>
          <a:prstGeom prst="rect">
            <a:avLst/>
          </a:prstGeom>
          <a:solidFill>
            <a:srgbClr val="204D79"/>
          </a:solid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A45158B-4467-B297-1039-F6DA7F1A01ED}"/>
              </a:ext>
            </a:extLst>
          </p:cNvPr>
          <p:cNvSpPr/>
          <p:nvPr/>
        </p:nvSpPr>
        <p:spPr>
          <a:xfrm>
            <a:off x="0" y="0"/>
            <a:ext cx="12192000" cy="6858000"/>
          </a:xfrm>
          <a:prstGeom prst="rect">
            <a:avLst/>
          </a:prstGeom>
          <a:solidFill>
            <a:srgbClr val="4D327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atin typeface="+mj-lt"/>
              </a:rPr>
              <a:t>Thank You</a:t>
            </a:r>
          </a:p>
        </p:txBody>
      </p:sp>
    </p:spTree>
    <p:extLst>
      <p:ext uri="{BB962C8B-B14F-4D97-AF65-F5344CB8AC3E}">
        <p14:creationId xmlns:p14="http://schemas.microsoft.com/office/powerpoint/2010/main" val="377718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Variables of choice</a:t>
            </a:r>
            <a:endParaRPr spc="-10" dirty="0"/>
          </a:p>
        </p:txBody>
      </p:sp>
      <p:sp>
        <p:nvSpPr>
          <p:cNvPr id="12" name="object 12"/>
          <p:cNvSpPr txBox="1"/>
          <p:nvPr/>
        </p:nvSpPr>
        <p:spPr>
          <a:xfrm>
            <a:off x="5744608" y="3152481"/>
            <a:ext cx="805815" cy="330200"/>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2000" b="0" i="0" u="none" strike="noStrike" kern="0" cap="none" spc="-10" normalizeH="0" baseline="0" noProof="0" dirty="0">
                <a:ln>
                  <a:noFill/>
                </a:ln>
                <a:solidFill>
                  <a:srgbClr val="FFFFFF"/>
                </a:solidFill>
                <a:effectLst/>
                <a:uLnTx/>
                <a:uFillTx/>
                <a:latin typeface="Calibri"/>
                <a:cs typeface="Calibri"/>
              </a:rPr>
              <a:t>Agenda</a:t>
            </a:r>
            <a:endParaRPr kumimoji="0" sz="2000" b="0" i="0" u="none" strike="noStrike" kern="0" cap="none" spc="0" normalizeH="0" baseline="0" noProof="0">
              <a:ln>
                <a:noFill/>
              </a:ln>
              <a:solidFill>
                <a:sysClr val="windowText" lastClr="000000"/>
              </a:solidFill>
              <a:effectLst/>
              <a:uLnTx/>
              <a:uFillTx/>
              <a:latin typeface="Calibri"/>
              <a:cs typeface="Calibri"/>
            </a:endParaRPr>
          </a:p>
        </p:txBody>
      </p:sp>
      <p:grpSp>
        <p:nvGrpSpPr>
          <p:cNvPr id="13" name="object 13"/>
          <p:cNvGrpSpPr/>
          <p:nvPr/>
        </p:nvGrpSpPr>
        <p:grpSpPr>
          <a:xfrm>
            <a:off x="2819400" y="1291986"/>
            <a:ext cx="8946955" cy="668655"/>
            <a:chOff x="1282179" y="3494230"/>
            <a:chExt cx="10544175" cy="668655"/>
          </a:xfrm>
        </p:grpSpPr>
        <p:sp>
          <p:nvSpPr>
            <p:cNvPr id="14" name="object 14"/>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15"/>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6" name="object 16"/>
          <p:cNvSpPr txBox="1"/>
          <p:nvPr/>
        </p:nvSpPr>
        <p:spPr>
          <a:xfrm>
            <a:off x="2959804" y="1447735"/>
            <a:ext cx="8698795" cy="330200"/>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dirty="0">
                <a:solidFill>
                  <a:schemeClr val="dk1"/>
                </a:solidFill>
                <a:latin typeface="+mn-lt"/>
              </a:rPr>
              <a:t>A numerical indicator of a customer's creditworthiness.</a:t>
            </a:r>
            <a:endParaRPr kumimoji="0" sz="2000" b="0" i="0" u="none" strike="noStrike" kern="0" cap="none" spc="0" normalizeH="0" baseline="0" noProof="0" dirty="0">
              <a:ln>
                <a:noFill/>
              </a:ln>
              <a:solidFill>
                <a:sysClr val="windowText" lastClr="000000"/>
              </a:solidFill>
              <a:effectLst/>
              <a:uLnTx/>
              <a:uFillTx/>
              <a:latin typeface="+mn-lt"/>
              <a:cs typeface="Calibri"/>
            </a:endParaRPr>
          </a:p>
        </p:txBody>
      </p:sp>
      <p:grpSp>
        <p:nvGrpSpPr>
          <p:cNvPr id="29" name="object 29"/>
          <p:cNvGrpSpPr/>
          <p:nvPr/>
        </p:nvGrpSpPr>
        <p:grpSpPr>
          <a:xfrm>
            <a:off x="302138" y="1293916"/>
            <a:ext cx="2441062" cy="668655"/>
            <a:chOff x="362137" y="3496160"/>
            <a:chExt cx="767715" cy="668655"/>
          </a:xfrm>
        </p:grpSpPr>
        <p:sp>
          <p:nvSpPr>
            <p:cNvPr id="30" name="object 30"/>
            <p:cNvSpPr/>
            <p:nvPr/>
          </p:nvSpPr>
          <p:spPr>
            <a:xfrm>
              <a:off x="376424" y="3510447"/>
              <a:ext cx="739140" cy="640080"/>
            </a:xfrm>
            <a:custGeom>
              <a:avLst/>
              <a:gdLst/>
              <a:ahLst/>
              <a:cxnLst/>
              <a:rect l="l" t="t" r="r" b="b"/>
              <a:pathLst>
                <a:path w="739140" h="640079">
                  <a:moveTo>
                    <a:pt x="738750" y="0"/>
                  </a:moveTo>
                  <a:lnTo>
                    <a:pt x="0" y="0"/>
                  </a:lnTo>
                  <a:lnTo>
                    <a:pt x="0" y="640079"/>
                  </a:lnTo>
                  <a:lnTo>
                    <a:pt x="738750" y="640079"/>
                  </a:lnTo>
                  <a:lnTo>
                    <a:pt x="738750"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31" name="object 31"/>
            <p:cNvSpPr/>
            <p:nvPr/>
          </p:nvSpPr>
          <p:spPr>
            <a:xfrm>
              <a:off x="376424" y="3510447"/>
              <a:ext cx="739140" cy="640080"/>
            </a:xfrm>
            <a:custGeom>
              <a:avLst/>
              <a:gdLst/>
              <a:ahLst/>
              <a:cxnLst/>
              <a:rect l="l" t="t" r="r" b="b"/>
              <a:pathLst>
                <a:path w="739140" h="640079">
                  <a:moveTo>
                    <a:pt x="0" y="0"/>
                  </a:moveTo>
                  <a:lnTo>
                    <a:pt x="738751" y="0"/>
                  </a:lnTo>
                  <a:lnTo>
                    <a:pt x="738751"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2" name="object 32"/>
          <p:cNvSpPr txBox="1"/>
          <p:nvPr/>
        </p:nvSpPr>
        <p:spPr>
          <a:xfrm>
            <a:off x="609600" y="1450784"/>
            <a:ext cx="1905000" cy="330200"/>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b="1" i="1" dirty="0">
                <a:solidFill>
                  <a:schemeClr val="bg1"/>
                </a:solidFill>
              </a:rPr>
              <a:t>CreditScore</a:t>
            </a:r>
            <a:endParaRPr kumimoji="0" lang="en-US" sz="2000" b="0" i="0" u="none" strike="noStrike" kern="0" cap="none" spc="0" normalizeH="0" baseline="0" noProof="0" dirty="0">
              <a:ln>
                <a:noFill/>
              </a:ln>
              <a:solidFill>
                <a:schemeClr val="bg1"/>
              </a:solidFill>
              <a:effectLst/>
              <a:uLnTx/>
              <a:uFillTx/>
              <a:latin typeface="Calibri"/>
              <a:cs typeface="Calibri"/>
            </a:endParaRPr>
          </a:p>
        </p:txBody>
      </p:sp>
      <p:sp>
        <p:nvSpPr>
          <p:cNvPr id="45" name="object 45"/>
          <p:cNvSpPr txBox="1">
            <a:spLocks noGrp="1"/>
          </p:cNvSpPr>
          <p:nvPr>
            <p:ph type="sldNum" sz="quarter" idx="7"/>
          </p:nvPr>
        </p:nvSpPr>
        <p:spPr>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rgbClr val="898989"/>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4</a:t>
            </a:fld>
            <a:endParaRPr kumimoji="0" sz="1200" b="0" i="0" u="none" strike="noStrike" kern="0" cap="none" spc="-50" normalizeH="0" baseline="0" noProof="0" dirty="0">
              <a:ln>
                <a:noFill/>
              </a:ln>
              <a:solidFill>
                <a:srgbClr val="898989"/>
              </a:solidFill>
              <a:effectLst/>
              <a:uLnTx/>
              <a:uFillTx/>
              <a:latin typeface="Calibri"/>
              <a:cs typeface="Calibri"/>
            </a:endParaRPr>
          </a:p>
        </p:txBody>
      </p:sp>
      <p:grpSp>
        <p:nvGrpSpPr>
          <p:cNvPr id="54" name="object 13">
            <a:extLst>
              <a:ext uri="{FF2B5EF4-FFF2-40B4-BE49-F238E27FC236}">
                <a16:creationId xmlns:a16="http://schemas.microsoft.com/office/drawing/2014/main" id="{24EE4495-C1A1-7261-CC90-AEED683A856E}"/>
              </a:ext>
            </a:extLst>
          </p:cNvPr>
          <p:cNvGrpSpPr/>
          <p:nvPr/>
        </p:nvGrpSpPr>
        <p:grpSpPr>
          <a:xfrm>
            <a:off x="2847060" y="3260384"/>
            <a:ext cx="8946955" cy="668655"/>
            <a:chOff x="1282179" y="3494230"/>
            <a:chExt cx="10544175" cy="668655"/>
          </a:xfrm>
        </p:grpSpPr>
        <p:sp>
          <p:nvSpPr>
            <p:cNvPr id="55" name="object 14">
              <a:extLst>
                <a:ext uri="{FF2B5EF4-FFF2-40B4-BE49-F238E27FC236}">
                  <a16:creationId xmlns:a16="http://schemas.microsoft.com/office/drawing/2014/main" id="{F795996A-DB21-F9D6-E52C-363AE9BB7F6D}"/>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15">
              <a:extLst>
                <a:ext uri="{FF2B5EF4-FFF2-40B4-BE49-F238E27FC236}">
                  <a16:creationId xmlns:a16="http://schemas.microsoft.com/office/drawing/2014/main" id="{0EC289D4-EEDA-B67D-9A24-28C9A6FBA019}"/>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7" name="object 16">
            <a:extLst>
              <a:ext uri="{FF2B5EF4-FFF2-40B4-BE49-F238E27FC236}">
                <a16:creationId xmlns:a16="http://schemas.microsoft.com/office/drawing/2014/main" id="{0E95188A-721C-A162-13F5-3B970A515996}"/>
              </a:ext>
            </a:extLst>
          </p:cNvPr>
          <p:cNvSpPr txBox="1"/>
          <p:nvPr/>
        </p:nvSpPr>
        <p:spPr>
          <a:xfrm>
            <a:off x="2987464" y="3416133"/>
            <a:ext cx="8698795" cy="330200"/>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dirty="0">
                <a:solidFill>
                  <a:schemeClr val="dk1"/>
                </a:solidFill>
                <a:latin typeface="+mn-lt"/>
              </a:rPr>
              <a:t>The current balance in the customer's account.</a:t>
            </a:r>
            <a:endParaRPr kumimoji="0" sz="2000" b="0" i="0" u="none" strike="noStrike" kern="0" cap="none" spc="0" normalizeH="0" baseline="0" noProof="0" dirty="0">
              <a:ln>
                <a:noFill/>
              </a:ln>
              <a:solidFill>
                <a:sysClr val="windowText" lastClr="000000"/>
              </a:solidFill>
              <a:effectLst/>
              <a:uLnTx/>
              <a:uFillTx/>
              <a:latin typeface="+mn-lt"/>
              <a:cs typeface="Calibri"/>
            </a:endParaRPr>
          </a:p>
        </p:txBody>
      </p:sp>
      <p:grpSp>
        <p:nvGrpSpPr>
          <p:cNvPr id="58" name="object 29">
            <a:extLst>
              <a:ext uri="{FF2B5EF4-FFF2-40B4-BE49-F238E27FC236}">
                <a16:creationId xmlns:a16="http://schemas.microsoft.com/office/drawing/2014/main" id="{EA0F2419-EB27-1A32-6FCE-445FB4F08021}"/>
              </a:ext>
            </a:extLst>
          </p:cNvPr>
          <p:cNvGrpSpPr/>
          <p:nvPr/>
        </p:nvGrpSpPr>
        <p:grpSpPr>
          <a:xfrm>
            <a:off x="329798" y="3262314"/>
            <a:ext cx="2441062" cy="668655"/>
            <a:chOff x="362137" y="3496160"/>
            <a:chExt cx="767715" cy="668655"/>
          </a:xfrm>
        </p:grpSpPr>
        <p:sp>
          <p:nvSpPr>
            <p:cNvPr id="59" name="object 30">
              <a:extLst>
                <a:ext uri="{FF2B5EF4-FFF2-40B4-BE49-F238E27FC236}">
                  <a16:creationId xmlns:a16="http://schemas.microsoft.com/office/drawing/2014/main" id="{A7E5A5CF-A9C4-4921-39B6-16A7E9CE1935}"/>
                </a:ext>
              </a:extLst>
            </p:cNvPr>
            <p:cNvSpPr/>
            <p:nvPr/>
          </p:nvSpPr>
          <p:spPr>
            <a:xfrm>
              <a:off x="376424" y="3510447"/>
              <a:ext cx="739140" cy="640080"/>
            </a:xfrm>
            <a:custGeom>
              <a:avLst/>
              <a:gdLst/>
              <a:ahLst/>
              <a:cxnLst/>
              <a:rect l="l" t="t" r="r" b="b"/>
              <a:pathLst>
                <a:path w="739140" h="640079">
                  <a:moveTo>
                    <a:pt x="738750" y="0"/>
                  </a:moveTo>
                  <a:lnTo>
                    <a:pt x="0" y="0"/>
                  </a:lnTo>
                  <a:lnTo>
                    <a:pt x="0" y="640079"/>
                  </a:lnTo>
                  <a:lnTo>
                    <a:pt x="738750" y="640079"/>
                  </a:lnTo>
                  <a:lnTo>
                    <a:pt x="738750"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60" name="object 31">
              <a:extLst>
                <a:ext uri="{FF2B5EF4-FFF2-40B4-BE49-F238E27FC236}">
                  <a16:creationId xmlns:a16="http://schemas.microsoft.com/office/drawing/2014/main" id="{D38FB0B8-A176-9EE0-AD14-28F6A2CDD955}"/>
                </a:ext>
              </a:extLst>
            </p:cNvPr>
            <p:cNvSpPr/>
            <p:nvPr/>
          </p:nvSpPr>
          <p:spPr>
            <a:xfrm>
              <a:off x="376424" y="3510447"/>
              <a:ext cx="739140" cy="640080"/>
            </a:xfrm>
            <a:custGeom>
              <a:avLst/>
              <a:gdLst/>
              <a:ahLst/>
              <a:cxnLst/>
              <a:rect l="l" t="t" r="r" b="b"/>
              <a:pathLst>
                <a:path w="739140" h="640079">
                  <a:moveTo>
                    <a:pt x="0" y="0"/>
                  </a:moveTo>
                  <a:lnTo>
                    <a:pt x="738751" y="0"/>
                  </a:lnTo>
                  <a:lnTo>
                    <a:pt x="738751"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1" name="object 32">
            <a:extLst>
              <a:ext uri="{FF2B5EF4-FFF2-40B4-BE49-F238E27FC236}">
                <a16:creationId xmlns:a16="http://schemas.microsoft.com/office/drawing/2014/main" id="{6FC46FF3-97A2-1D0C-302D-8B998418B5A3}"/>
              </a:ext>
            </a:extLst>
          </p:cNvPr>
          <p:cNvSpPr txBox="1"/>
          <p:nvPr/>
        </p:nvSpPr>
        <p:spPr>
          <a:xfrm>
            <a:off x="637260" y="3419182"/>
            <a:ext cx="1905000" cy="330200"/>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b="1" i="1" dirty="0">
                <a:solidFill>
                  <a:schemeClr val="bg1"/>
                </a:solidFill>
              </a:rPr>
              <a:t>Balance</a:t>
            </a:r>
            <a:endParaRPr kumimoji="0" lang="en-US" sz="2000" b="0" i="0" u="none" strike="noStrike" kern="0" cap="none" spc="0" normalizeH="0" baseline="0" noProof="0" dirty="0">
              <a:ln>
                <a:noFill/>
              </a:ln>
              <a:solidFill>
                <a:schemeClr val="bg1"/>
              </a:solidFill>
              <a:effectLst/>
              <a:uLnTx/>
              <a:uFillTx/>
              <a:latin typeface="Calibri"/>
              <a:cs typeface="Calibri"/>
            </a:endParaRPr>
          </a:p>
        </p:txBody>
      </p:sp>
      <p:grpSp>
        <p:nvGrpSpPr>
          <p:cNvPr id="62" name="object 13">
            <a:extLst>
              <a:ext uri="{FF2B5EF4-FFF2-40B4-BE49-F238E27FC236}">
                <a16:creationId xmlns:a16="http://schemas.microsoft.com/office/drawing/2014/main" id="{9080DBB3-D5CC-77DF-5473-BE24B34E2E12}"/>
              </a:ext>
            </a:extLst>
          </p:cNvPr>
          <p:cNvGrpSpPr/>
          <p:nvPr/>
        </p:nvGrpSpPr>
        <p:grpSpPr>
          <a:xfrm>
            <a:off x="2842182" y="4409695"/>
            <a:ext cx="8946955" cy="668655"/>
            <a:chOff x="1282179" y="3494230"/>
            <a:chExt cx="10544175" cy="668655"/>
          </a:xfrm>
        </p:grpSpPr>
        <p:sp>
          <p:nvSpPr>
            <p:cNvPr id="63" name="object 14">
              <a:extLst>
                <a:ext uri="{FF2B5EF4-FFF2-40B4-BE49-F238E27FC236}">
                  <a16:creationId xmlns:a16="http://schemas.microsoft.com/office/drawing/2014/main" id="{38DFC8AF-8DC9-6F43-1886-EFA6EF63C25A}"/>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15">
              <a:extLst>
                <a:ext uri="{FF2B5EF4-FFF2-40B4-BE49-F238E27FC236}">
                  <a16:creationId xmlns:a16="http://schemas.microsoft.com/office/drawing/2014/main" id="{79B05115-B6F4-3218-5445-6819DC868E2A}"/>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5" name="object 16">
            <a:extLst>
              <a:ext uri="{FF2B5EF4-FFF2-40B4-BE49-F238E27FC236}">
                <a16:creationId xmlns:a16="http://schemas.microsoft.com/office/drawing/2014/main" id="{87FA362A-D721-1C63-23FF-A0B82171E820}"/>
              </a:ext>
            </a:extLst>
          </p:cNvPr>
          <p:cNvSpPr txBox="1"/>
          <p:nvPr/>
        </p:nvSpPr>
        <p:spPr>
          <a:xfrm>
            <a:off x="2982586" y="4565444"/>
            <a:ext cx="8698795" cy="344005"/>
          </a:xfrm>
          <a:prstGeom prst="rect">
            <a:avLst/>
          </a:prstGeom>
        </p:spPr>
        <p:txBody>
          <a:bodyPr vert="horz" wrap="square" lIns="0" tIns="12700" rIns="0" bIns="0" rtlCol="0">
            <a:spAutoFit/>
          </a:bodyPr>
          <a:lstStyle/>
          <a:p>
            <a:pPr marL="114300" lvl="0" algn="l" rtl="0">
              <a:lnSpc>
                <a:spcPct val="115000"/>
              </a:lnSpc>
              <a:spcBef>
                <a:spcPts val="0"/>
              </a:spcBef>
              <a:spcAft>
                <a:spcPts val="0"/>
              </a:spcAft>
              <a:buClr>
                <a:schemeClr val="dk1"/>
              </a:buClr>
              <a:buSzPts val="1800"/>
            </a:pPr>
            <a:r>
              <a:rPr lang="en-US" sz="2000" dirty="0">
                <a:solidFill>
                  <a:schemeClr val="dk1"/>
                </a:solidFill>
                <a:latin typeface="+mn-lt"/>
              </a:rPr>
              <a:t>The number of products the customer has purchased from the bank.</a:t>
            </a:r>
            <a:endParaRPr kumimoji="0" sz="2000" b="0" i="0" u="none" strike="noStrike" kern="0" cap="none" spc="0" normalizeH="0" baseline="0" noProof="0" dirty="0">
              <a:ln>
                <a:noFill/>
              </a:ln>
              <a:solidFill>
                <a:sysClr val="windowText" lastClr="000000"/>
              </a:solidFill>
              <a:effectLst/>
              <a:uLnTx/>
              <a:uFillTx/>
              <a:latin typeface="+mn-lt"/>
              <a:cs typeface="Calibri"/>
            </a:endParaRPr>
          </a:p>
        </p:txBody>
      </p:sp>
      <p:grpSp>
        <p:nvGrpSpPr>
          <p:cNvPr id="66" name="object 29">
            <a:extLst>
              <a:ext uri="{FF2B5EF4-FFF2-40B4-BE49-F238E27FC236}">
                <a16:creationId xmlns:a16="http://schemas.microsoft.com/office/drawing/2014/main" id="{D1C3BE76-FFCC-51D0-6F22-284AA0BD6042}"/>
              </a:ext>
            </a:extLst>
          </p:cNvPr>
          <p:cNvGrpSpPr/>
          <p:nvPr/>
        </p:nvGrpSpPr>
        <p:grpSpPr>
          <a:xfrm>
            <a:off x="324920" y="4411625"/>
            <a:ext cx="2441062" cy="668655"/>
            <a:chOff x="362137" y="3496160"/>
            <a:chExt cx="767715" cy="668655"/>
          </a:xfrm>
        </p:grpSpPr>
        <p:sp>
          <p:nvSpPr>
            <p:cNvPr id="67" name="object 30">
              <a:extLst>
                <a:ext uri="{FF2B5EF4-FFF2-40B4-BE49-F238E27FC236}">
                  <a16:creationId xmlns:a16="http://schemas.microsoft.com/office/drawing/2014/main" id="{76DE5919-5536-C1AF-DFB1-8F07F2FDDAF8}"/>
                </a:ext>
              </a:extLst>
            </p:cNvPr>
            <p:cNvSpPr/>
            <p:nvPr/>
          </p:nvSpPr>
          <p:spPr>
            <a:xfrm>
              <a:off x="376424" y="3510447"/>
              <a:ext cx="739140" cy="640080"/>
            </a:xfrm>
            <a:custGeom>
              <a:avLst/>
              <a:gdLst/>
              <a:ahLst/>
              <a:cxnLst/>
              <a:rect l="l" t="t" r="r" b="b"/>
              <a:pathLst>
                <a:path w="739140" h="640079">
                  <a:moveTo>
                    <a:pt x="738750" y="0"/>
                  </a:moveTo>
                  <a:lnTo>
                    <a:pt x="0" y="0"/>
                  </a:lnTo>
                  <a:lnTo>
                    <a:pt x="0" y="640079"/>
                  </a:lnTo>
                  <a:lnTo>
                    <a:pt x="738750" y="640079"/>
                  </a:lnTo>
                  <a:lnTo>
                    <a:pt x="738750"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68" name="object 31">
              <a:extLst>
                <a:ext uri="{FF2B5EF4-FFF2-40B4-BE49-F238E27FC236}">
                  <a16:creationId xmlns:a16="http://schemas.microsoft.com/office/drawing/2014/main" id="{FDFF1851-3291-2982-673E-5DC1BBA8D0D6}"/>
                </a:ext>
              </a:extLst>
            </p:cNvPr>
            <p:cNvSpPr/>
            <p:nvPr/>
          </p:nvSpPr>
          <p:spPr>
            <a:xfrm>
              <a:off x="376424" y="3510447"/>
              <a:ext cx="739140" cy="640080"/>
            </a:xfrm>
            <a:custGeom>
              <a:avLst/>
              <a:gdLst/>
              <a:ahLst/>
              <a:cxnLst/>
              <a:rect l="l" t="t" r="r" b="b"/>
              <a:pathLst>
                <a:path w="739140" h="640079">
                  <a:moveTo>
                    <a:pt x="0" y="0"/>
                  </a:moveTo>
                  <a:lnTo>
                    <a:pt x="738751" y="0"/>
                  </a:lnTo>
                  <a:lnTo>
                    <a:pt x="738751"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9" name="object 32">
            <a:extLst>
              <a:ext uri="{FF2B5EF4-FFF2-40B4-BE49-F238E27FC236}">
                <a16:creationId xmlns:a16="http://schemas.microsoft.com/office/drawing/2014/main" id="{2176FB14-671D-F8C6-6CF1-B572FE645698}"/>
              </a:ext>
            </a:extLst>
          </p:cNvPr>
          <p:cNvSpPr txBox="1"/>
          <p:nvPr/>
        </p:nvSpPr>
        <p:spPr>
          <a:xfrm>
            <a:off x="548565" y="4583722"/>
            <a:ext cx="2048387" cy="320601"/>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b="1" i="1" dirty="0">
                <a:solidFill>
                  <a:schemeClr val="bg1"/>
                </a:solidFill>
              </a:rPr>
              <a:t>NumOfProducts</a:t>
            </a:r>
            <a:endParaRPr kumimoji="0" lang="en-US" sz="2000" b="0" i="0" u="none" strike="noStrike" kern="0" cap="none" spc="0" normalizeH="0" baseline="0" noProof="0" dirty="0">
              <a:ln>
                <a:noFill/>
              </a:ln>
              <a:solidFill>
                <a:schemeClr val="bg1"/>
              </a:solidFill>
              <a:effectLst/>
              <a:uLnTx/>
              <a:uFillTx/>
              <a:latin typeface="Calibri"/>
              <a:cs typeface="Calibri"/>
            </a:endParaRPr>
          </a:p>
        </p:txBody>
      </p:sp>
      <p:grpSp>
        <p:nvGrpSpPr>
          <p:cNvPr id="70" name="object 13">
            <a:extLst>
              <a:ext uri="{FF2B5EF4-FFF2-40B4-BE49-F238E27FC236}">
                <a16:creationId xmlns:a16="http://schemas.microsoft.com/office/drawing/2014/main" id="{61DDD342-9FA6-9E35-C2E4-3B4F28458C91}"/>
              </a:ext>
            </a:extLst>
          </p:cNvPr>
          <p:cNvGrpSpPr/>
          <p:nvPr/>
        </p:nvGrpSpPr>
        <p:grpSpPr>
          <a:xfrm>
            <a:off x="2847060" y="5583125"/>
            <a:ext cx="8946955" cy="668655"/>
            <a:chOff x="1282179" y="3494230"/>
            <a:chExt cx="10544175" cy="668655"/>
          </a:xfrm>
        </p:grpSpPr>
        <p:sp>
          <p:nvSpPr>
            <p:cNvPr id="71" name="object 14">
              <a:extLst>
                <a:ext uri="{FF2B5EF4-FFF2-40B4-BE49-F238E27FC236}">
                  <a16:creationId xmlns:a16="http://schemas.microsoft.com/office/drawing/2014/main" id="{20E71114-F577-4CDB-37E9-6D86A4A21303}"/>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2" name="object 15">
              <a:extLst>
                <a:ext uri="{FF2B5EF4-FFF2-40B4-BE49-F238E27FC236}">
                  <a16:creationId xmlns:a16="http://schemas.microsoft.com/office/drawing/2014/main" id="{352455DB-B479-BBC2-045A-3338F768F3B0}"/>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73" name="object 16">
            <a:extLst>
              <a:ext uri="{FF2B5EF4-FFF2-40B4-BE49-F238E27FC236}">
                <a16:creationId xmlns:a16="http://schemas.microsoft.com/office/drawing/2014/main" id="{0EF56E29-72EA-39BD-0584-FBA21B1FCBEA}"/>
              </a:ext>
            </a:extLst>
          </p:cNvPr>
          <p:cNvSpPr txBox="1"/>
          <p:nvPr/>
        </p:nvSpPr>
        <p:spPr>
          <a:xfrm>
            <a:off x="2987464" y="5738874"/>
            <a:ext cx="8698795" cy="330200"/>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dirty="0">
                <a:solidFill>
                  <a:schemeClr val="dk1"/>
                </a:solidFill>
                <a:latin typeface="+mn-lt"/>
              </a:rPr>
              <a:t>Whether the customer is an active member.</a:t>
            </a:r>
            <a:endParaRPr kumimoji="0" sz="2000" b="0" i="0" u="none" strike="noStrike" kern="0" cap="none" spc="0" normalizeH="0" baseline="0" noProof="0" dirty="0">
              <a:ln>
                <a:noFill/>
              </a:ln>
              <a:solidFill>
                <a:sysClr val="windowText" lastClr="000000"/>
              </a:solidFill>
              <a:effectLst/>
              <a:uLnTx/>
              <a:uFillTx/>
              <a:latin typeface="+mn-lt"/>
              <a:cs typeface="Calibri"/>
            </a:endParaRPr>
          </a:p>
        </p:txBody>
      </p:sp>
      <p:grpSp>
        <p:nvGrpSpPr>
          <p:cNvPr id="74" name="object 29">
            <a:extLst>
              <a:ext uri="{FF2B5EF4-FFF2-40B4-BE49-F238E27FC236}">
                <a16:creationId xmlns:a16="http://schemas.microsoft.com/office/drawing/2014/main" id="{BF45D12B-FF55-F74B-7082-7B34A1402BFD}"/>
              </a:ext>
            </a:extLst>
          </p:cNvPr>
          <p:cNvGrpSpPr/>
          <p:nvPr/>
        </p:nvGrpSpPr>
        <p:grpSpPr>
          <a:xfrm>
            <a:off x="329798" y="5585055"/>
            <a:ext cx="2441062" cy="668655"/>
            <a:chOff x="362137" y="3496160"/>
            <a:chExt cx="767715" cy="668655"/>
          </a:xfrm>
        </p:grpSpPr>
        <p:sp>
          <p:nvSpPr>
            <p:cNvPr id="75" name="object 30">
              <a:extLst>
                <a:ext uri="{FF2B5EF4-FFF2-40B4-BE49-F238E27FC236}">
                  <a16:creationId xmlns:a16="http://schemas.microsoft.com/office/drawing/2014/main" id="{840E75CE-237B-A40A-6C77-D5CF7F2B5E7F}"/>
                </a:ext>
              </a:extLst>
            </p:cNvPr>
            <p:cNvSpPr/>
            <p:nvPr/>
          </p:nvSpPr>
          <p:spPr>
            <a:xfrm>
              <a:off x="376424" y="3510447"/>
              <a:ext cx="739140" cy="640080"/>
            </a:xfrm>
            <a:custGeom>
              <a:avLst/>
              <a:gdLst/>
              <a:ahLst/>
              <a:cxnLst/>
              <a:rect l="l" t="t" r="r" b="b"/>
              <a:pathLst>
                <a:path w="739140" h="640079">
                  <a:moveTo>
                    <a:pt x="738750" y="0"/>
                  </a:moveTo>
                  <a:lnTo>
                    <a:pt x="0" y="0"/>
                  </a:lnTo>
                  <a:lnTo>
                    <a:pt x="0" y="640079"/>
                  </a:lnTo>
                  <a:lnTo>
                    <a:pt x="738750" y="640079"/>
                  </a:lnTo>
                  <a:lnTo>
                    <a:pt x="738750"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76" name="object 31">
              <a:extLst>
                <a:ext uri="{FF2B5EF4-FFF2-40B4-BE49-F238E27FC236}">
                  <a16:creationId xmlns:a16="http://schemas.microsoft.com/office/drawing/2014/main" id="{CEFDAD60-432F-ECAE-0FC4-A76373FB5D0F}"/>
                </a:ext>
              </a:extLst>
            </p:cNvPr>
            <p:cNvSpPr/>
            <p:nvPr/>
          </p:nvSpPr>
          <p:spPr>
            <a:xfrm>
              <a:off x="376424" y="3510447"/>
              <a:ext cx="739140" cy="640080"/>
            </a:xfrm>
            <a:custGeom>
              <a:avLst/>
              <a:gdLst/>
              <a:ahLst/>
              <a:cxnLst/>
              <a:rect l="l" t="t" r="r" b="b"/>
              <a:pathLst>
                <a:path w="739140" h="640079">
                  <a:moveTo>
                    <a:pt x="0" y="0"/>
                  </a:moveTo>
                  <a:lnTo>
                    <a:pt x="738751" y="0"/>
                  </a:lnTo>
                  <a:lnTo>
                    <a:pt x="738751"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77" name="object 32">
            <a:extLst>
              <a:ext uri="{FF2B5EF4-FFF2-40B4-BE49-F238E27FC236}">
                <a16:creationId xmlns:a16="http://schemas.microsoft.com/office/drawing/2014/main" id="{6C47FEF1-2EA9-2FF8-C0E2-8C7DD1CE66E3}"/>
              </a:ext>
            </a:extLst>
          </p:cNvPr>
          <p:cNvSpPr txBox="1"/>
          <p:nvPr/>
        </p:nvSpPr>
        <p:spPr>
          <a:xfrm>
            <a:off x="571210" y="5757152"/>
            <a:ext cx="1976693" cy="320601"/>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b="1" i="1" dirty="0">
                <a:solidFill>
                  <a:schemeClr val="bg1"/>
                </a:solidFill>
              </a:rPr>
              <a:t>IsActiveMember</a:t>
            </a:r>
            <a:endParaRPr kumimoji="0" lang="en-US" sz="2000" b="0" i="0" u="none" strike="noStrike" kern="0" cap="none" spc="0" normalizeH="0" baseline="0" noProof="0" dirty="0">
              <a:ln>
                <a:noFill/>
              </a:ln>
              <a:solidFill>
                <a:schemeClr val="bg1"/>
              </a:solidFill>
              <a:effectLst/>
              <a:uLnTx/>
              <a:uFillTx/>
              <a:latin typeface="Calibri"/>
              <a:cs typeface="Calibri"/>
            </a:endParaRPr>
          </a:p>
        </p:txBody>
      </p:sp>
      <p:grpSp>
        <p:nvGrpSpPr>
          <p:cNvPr id="78" name="object 13">
            <a:extLst>
              <a:ext uri="{FF2B5EF4-FFF2-40B4-BE49-F238E27FC236}">
                <a16:creationId xmlns:a16="http://schemas.microsoft.com/office/drawing/2014/main" id="{29BD204B-DB21-B111-E9B9-40C032A6B59F}"/>
              </a:ext>
            </a:extLst>
          </p:cNvPr>
          <p:cNvGrpSpPr/>
          <p:nvPr/>
        </p:nvGrpSpPr>
        <p:grpSpPr>
          <a:xfrm>
            <a:off x="2833004" y="2241085"/>
            <a:ext cx="8946955" cy="668655"/>
            <a:chOff x="1282179" y="3494230"/>
            <a:chExt cx="10544175" cy="668655"/>
          </a:xfrm>
        </p:grpSpPr>
        <p:sp>
          <p:nvSpPr>
            <p:cNvPr id="79" name="object 14">
              <a:extLst>
                <a:ext uri="{FF2B5EF4-FFF2-40B4-BE49-F238E27FC236}">
                  <a16:creationId xmlns:a16="http://schemas.microsoft.com/office/drawing/2014/main" id="{F9345DCF-2C61-AC67-5FB0-0D5FF0AEB84C}"/>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15">
              <a:extLst>
                <a:ext uri="{FF2B5EF4-FFF2-40B4-BE49-F238E27FC236}">
                  <a16:creationId xmlns:a16="http://schemas.microsoft.com/office/drawing/2014/main" id="{68F5A936-2D7A-4801-0507-626E653B403F}"/>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81" name="object 16">
            <a:extLst>
              <a:ext uri="{FF2B5EF4-FFF2-40B4-BE49-F238E27FC236}">
                <a16:creationId xmlns:a16="http://schemas.microsoft.com/office/drawing/2014/main" id="{BD78CB8E-1731-145E-A927-72ED2C8637A9}"/>
              </a:ext>
            </a:extLst>
          </p:cNvPr>
          <p:cNvSpPr txBox="1"/>
          <p:nvPr/>
        </p:nvSpPr>
        <p:spPr>
          <a:xfrm>
            <a:off x="2973408" y="2396834"/>
            <a:ext cx="8698795" cy="330200"/>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US" sz="2000" dirty="0">
                <a:solidFill>
                  <a:schemeClr val="dk1"/>
                </a:solidFill>
                <a:latin typeface="+mn-lt"/>
              </a:rPr>
              <a:t>The customer's age could influence their decision to stay with or leave the bank.</a:t>
            </a:r>
            <a:endParaRPr kumimoji="0" lang="en-US" sz="2000" b="0" i="0" u="none" strike="noStrike" kern="0" cap="none" spc="0" normalizeH="0" baseline="0" noProof="0" dirty="0">
              <a:ln>
                <a:noFill/>
              </a:ln>
              <a:solidFill>
                <a:sysClr val="windowText" lastClr="000000"/>
              </a:solidFill>
              <a:effectLst/>
              <a:uLnTx/>
              <a:uFillTx/>
              <a:latin typeface="+mn-lt"/>
              <a:cs typeface="Calibri"/>
            </a:endParaRPr>
          </a:p>
        </p:txBody>
      </p:sp>
      <p:grpSp>
        <p:nvGrpSpPr>
          <p:cNvPr id="82" name="object 29">
            <a:extLst>
              <a:ext uri="{FF2B5EF4-FFF2-40B4-BE49-F238E27FC236}">
                <a16:creationId xmlns:a16="http://schemas.microsoft.com/office/drawing/2014/main" id="{7B26E105-537B-3C5A-574D-49816CE546B6}"/>
              </a:ext>
            </a:extLst>
          </p:cNvPr>
          <p:cNvGrpSpPr/>
          <p:nvPr/>
        </p:nvGrpSpPr>
        <p:grpSpPr>
          <a:xfrm>
            <a:off x="315742" y="2243015"/>
            <a:ext cx="2441062" cy="668655"/>
            <a:chOff x="362137" y="3496160"/>
            <a:chExt cx="767715" cy="668655"/>
          </a:xfrm>
        </p:grpSpPr>
        <p:sp>
          <p:nvSpPr>
            <p:cNvPr id="83" name="object 30">
              <a:extLst>
                <a:ext uri="{FF2B5EF4-FFF2-40B4-BE49-F238E27FC236}">
                  <a16:creationId xmlns:a16="http://schemas.microsoft.com/office/drawing/2014/main" id="{3C512FAE-DA2B-6102-424E-874CB535A090}"/>
                </a:ext>
              </a:extLst>
            </p:cNvPr>
            <p:cNvSpPr/>
            <p:nvPr/>
          </p:nvSpPr>
          <p:spPr>
            <a:xfrm>
              <a:off x="376424" y="3510447"/>
              <a:ext cx="739140" cy="640080"/>
            </a:xfrm>
            <a:custGeom>
              <a:avLst/>
              <a:gdLst/>
              <a:ahLst/>
              <a:cxnLst/>
              <a:rect l="l" t="t" r="r" b="b"/>
              <a:pathLst>
                <a:path w="739140" h="640079">
                  <a:moveTo>
                    <a:pt x="738750" y="0"/>
                  </a:moveTo>
                  <a:lnTo>
                    <a:pt x="0" y="0"/>
                  </a:lnTo>
                  <a:lnTo>
                    <a:pt x="0" y="640079"/>
                  </a:lnTo>
                  <a:lnTo>
                    <a:pt x="738750" y="640079"/>
                  </a:lnTo>
                  <a:lnTo>
                    <a:pt x="738750"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84" name="object 31">
              <a:extLst>
                <a:ext uri="{FF2B5EF4-FFF2-40B4-BE49-F238E27FC236}">
                  <a16:creationId xmlns:a16="http://schemas.microsoft.com/office/drawing/2014/main" id="{85F40E58-06E1-3817-D4EB-75DD1CAE355F}"/>
                </a:ext>
              </a:extLst>
            </p:cNvPr>
            <p:cNvSpPr/>
            <p:nvPr/>
          </p:nvSpPr>
          <p:spPr>
            <a:xfrm>
              <a:off x="376424" y="3510447"/>
              <a:ext cx="739140" cy="640080"/>
            </a:xfrm>
            <a:custGeom>
              <a:avLst/>
              <a:gdLst/>
              <a:ahLst/>
              <a:cxnLst/>
              <a:rect l="l" t="t" r="r" b="b"/>
              <a:pathLst>
                <a:path w="739140" h="640079">
                  <a:moveTo>
                    <a:pt x="0" y="0"/>
                  </a:moveTo>
                  <a:lnTo>
                    <a:pt x="738751" y="0"/>
                  </a:lnTo>
                  <a:lnTo>
                    <a:pt x="738751"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85" name="object 32">
            <a:extLst>
              <a:ext uri="{FF2B5EF4-FFF2-40B4-BE49-F238E27FC236}">
                <a16:creationId xmlns:a16="http://schemas.microsoft.com/office/drawing/2014/main" id="{2276C76D-7B2A-6AD0-DEE8-5E5DBD1950BF}"/>
              </a:ext>
            </a:extLst>
          </p:cNvPr>
          <p:cNvSpPr txBox="1"/>
          <p:nvPr/>
        </p:nvSpPr>
        <p:spPr>
          <a:xfrm>
            <a:off x="623204" y="2399883"/>
            <a:ext cx="1905000" cy="330200"/>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b="1" i="1" dirty="0">
                <a:solidFill>
                  <a:schemeClr val="bg1"/>
                </a:solidFill>
              </a:rPr>
              <a:t>Balance</a:t>
            </a:r>
            <a:endParaRPr kumimoji="0" lang="en-US" sz="2000" b="0" i="0" u="none" strike="noStrike" kern="0" cap="none" spc="0" normalizeH="0" baseline="0" noProof="0" dirty="0">
              <a:ln>
                <a:noFill/>
              </a:ln>
              <a:solidFill>
                <a:schemeClr val="bg1"/>
              </a:solidFill>
              <a:effectLst/>
              <a:uLnTx/>
              <a:uFillTx/>
              <a:latin typeface="Calibri"/>
              <a:cs typeface="Calibri"/>
            </a:endParaRPr>
          </a:p>
        </p:txBody>
      </p:sp>
    </p:spTree>
    <p:extLst>
      <p:ext uri="{BB962C8B-B14F-4D97-AF65-F5344CB8AC3E}">
        <p14:creationId xmlns:p14="http://schemas.microsoft.com/office/powerpoint/2010/main" val="1368301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5560C1C-BEA8-7335-F87E-945A450E9D17}"/>
              </a:ext>
            </a:extLst>
          </p:cNvPr>
          <p:cNvSpPr/>
          <p:nvPr/>
        </p:nvSpPr>
        <p:spPr>
          <a:xfrm>
            <a:off x="3810000" y="0"/>
            <a:ext cx="8382000" cy="6858000"/>
          </a:xfrm>
          <a:prstGeom prst="rect">
            <a:avLst/>
          </a:prstGeom>
          <a:solidFill>
            <a:srgbClr val="204D79"/>
          </a:solid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D218304-634D-059F-A165-7FA146AA4B36}"/>
              </a:ext>
            </a:extLst>
          </p:cNvPr>
          <p:cNvPicPr>
            <a:picLocks noChangeAspect="1"/>
          </p:cNvPicPr>
          <p:nvPr/>
        </p:nvPicPr>
        <p:blipFill>
          <a:blip r:embed="rId2"/>
          <a:stretch>
            <a:fillRect/>
          </a:stretch>
        </p:blipFill>
        <p:spPr>
          <a:xfrm>
            <a:off x="3862240" y="43992"/>
            <a:ext cx="8277520" cy="6770016"/>
          </a:xfrm>
          <a:prstGeom prst="rect">
            <a:avLst/>
          </a:prstGeom>
        </p:spPr>
      </p:pic>
      <p:sp>
        <p:nvSpPr>
          <p:cNvPr id="2" name="Rectangle 1">
            <a:extLst>
              <a:ext uri="{FF2B5EF4-FFF2-40B4-BE49-F238E27FC236}">
                <a16:creationId xmlns:a16="http://schemas.microsoft.com/office/drawing/2014/main" id="{EA45158B-4467-B297-1039-F6DA7F1A01ED}"/>
              </a:ext>
            </a:extLst>
          </p:cNvPr>
          <p:cNvSpPr/>
          <p:nvPr/>
        </p:nvSpPr>
        <p:spPr>
          <a:xfrm>
            <a:off x="381000" y="2362200"/>
            <a:ext cx="2971800" cy="1752600"/>
          </a:xfrm>
          <a:prstGeom prst="rect">
            <a:avLst/>
          </a:prstGeom>
          <a:solidFill>
            <a:srgbClr val="4D327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mj-lt"/>
              </a:rPr>
              <a:t>Histograms</a:t>
            </a:r>
          </a:p>
        </p:txBody>
      </p:sp>
    </p:spTree>
    <p:extLst>
      <p:ext uri="{BB962C8B-B14F-4D97-AF65-F5344CB8AC3E}">
        <p14:creationId xmlns:p14="http://schemas.microsoft.com/office/powerpoint/2010/main" val="2526035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Histogram – Credit Score</a:t>
            </a:r>
            <a:endParaRPr spc="-10" dirty="0"/>
          </a:p>
        </p:txBody>
      </p:sp>
      <p:sp>
        <p:nvSpPr>
          <p:cNvPr id="45" name="object 45"/>
          <p:cNvSpPr txBox="1">
            <a:spLocks noGrp="1"/>
          </p:cNvSpPr>
          <p:nvPr>
            <p:ph type="sldNum" sz="quarter" idx="7"/>
          </p:nvPr>
        </p:nvSpPr>
        <p:spPr>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rgbClr val="898989"/>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6</a:t>
            </a:fld>
            <a:endParaRPr kumimoji="0" sz="1200" b="0" i="0" u="none" strike="noStrike" kern="0" cap="none" spc="-50" normalizeH="0" baseline="0" noProof="0" dirty="0">
              <a:ln>
                <a:noFill/>
              </a:ln>
              <a:solidFill>
                <a:srgbClr val="898989"/>
              </a:solidFill>
              <a:effectLst/>
              <a:uLnTx/>
              <a:uFillTx/>
              <a:latin typeface="Calibri"/>
              <a:cs typeface="Calibri"/>
            </a:endParaRPr>
          </a:p>
        </p:txBody>
      </p:sp>
      <p:grpSp>
        <p:nvGrpSpPr>
          <p:cNvPr id="46" name="object 3">
            <a:extLst>
              <a:ext uri="{FF2B5EF4-FFF2-40B4-BE49-F238E27FC236}">
                <a16:creationId xmlns:a16="http://schemas.microsoft.com/office/drawing/2014/main" id="{BE751F0C-38AE-C702-F974-03F6B1D70D0C}"/>
              </a:ext>
            </a:extLst>
          </p:cNvPr>
          <p:cNvGrpSpPr/>
          <p:nvPr/>
        </p:nvGrpSpPr>
        <p:grpSpPr>
          <a:xfrm>
            <a:off x="138112" y="1295400"/>
            <a:ext cx="6415088" cy="5142664"/>
            <a:chOff x="375046" y="1409217"/>
            <a:chExt cx="1985010" cy="1125855"/>
          </a:xfrm>
        </p:grpSpPr>
        <p:sp>
          <p:nvSpPr>
            <p:cNvPr id="47" name="object 4">
              <a:extLst>
                <a:ext uri="{FF2B5EF4-FFF2-40B4-BE49-F238E27FC236}">
                  <a16:creationId xmlns:a16="http://schemas.microsoft.com/office/drawing/2014/main" id="{7A1E74CB-D384-E855-D1AE-58B5DA1DE782}"/>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48" name="object 5">
              <a:extLst>
                <a:ext uri="{FF2B5EF4-FFF2-40B4-BE49-F238E27FC236}">
                  <a16:creationId xmlns:a16="http://schemas.microsoft.com/office/drawing/2014/main" id="{83A2965F-760C-07A4-2DD4-82D4A961BB1C}"/>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49" name="object 7">
            <a:extLst>
              <a:ext uri="{FF2B5EF4-FFF2-40B4-BE49-F238E27FC236}">
                <a16:creationId xmlns:a16="http://schemas.microsoft.com/office/drawing/2014/main" id="{02D067D0-C8F2-7CEC-9B24-D1A457A100AA}"/>
              </a:ext>
            </a:extLst>
          </p:cNvPr>
          <p:cNvSpPr/>
          <p:nvPr/>
        </p:nvSpPr>
        <p:spPr>
          <a:xfrm>
            <a:off x="152400" y="1295400"/>
            <a:ext cx="11697010" cy="5142664"/>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pic>
        <p:nvPicPr>
          <p:cNvPr id="55" name="Picture 54">
            <a:extLst>
              <a:ext uri="{FF2B5EF4-FFF2-40B4-BE49-F238E27FC236}">
                <a16:creationId xmlns:a16="http://schemas.microsoft.com/office/drawing/2014/main" id="{1B4AAB4C-5DE2-503F-9D36-C6BCF2933EA0}"/>
              </a:ext>
            </a:extLst>
          </p:cNvPr>
          <p:cNvPicPr>
            <a:picLocks noChangeAspect="1"/>
          </p:cNvPicPr>
          <p:nvPr/>
        </p:nvPicPr>
        <p:blipFill>
          <a:blip r:embed="rId2"/>
          <a:stretch>
            <a:fillRect/>
          </a:stretch>
        </p:blipFill>
        <p:spPr>
          <a:xfrm>
            <a:off x="224773" y="1401474"/>
            <a:ext cx="6215928" cy="4923126"/>
          </a:xfrm>
          <a:prstGeom prst="rect">
            <a:avLst/>
          </a:prstGeom>
        </p:spPr>
      </p:pic>
      <p:grpSp>
        <p:nvGrpSpPr>
          <p:cNvPr id="99" name="Group 98">
            <a:extLst>
              <a:ext uri="{FF2B5EF4-FFF2-40B4-BE49-F238E27FC236}">
                <a16:creationId xmlns:a16="http://schemas.microsoft.com/office/drawing/2014/main" id="{877A5544-F42C-48F7-89E8-6AFC5418598B}"/>
              </a:ext>
            </a:extLst>
          </p:cNvPr>
          <p:cNvGrpSpPr/>
          <p:nvPr/>
        </p:nvGrpSpPr>
        <p:grpSpPr>
          <a:xfrm>
            <a:off x="6684538" y="1397024"/>
            <a:ext cx="4959107" cy="1066800"/>
            <a:chOff x="2819400" y="1291986"/>
            <a:chExt cx="8946955" cy="668655"/>
          </a:xfrm>
        </p:grpSpPr>
        <p:grpSp>
          <p:nvGrpSpPr>
            <p:cNvPr id="100" name="object 13">
              <a:extLst>
                <a:ext uri="{FF2B5EF4-FFF2-40B4-BE49-F238E27FC236}">
                  <a16:creationId xmlns:a16="http://schemas.microsoft.com/office/drawing/2014/main" id="{2C5C5325-3E1D-A50D-9B3F-C60BF820D36D}"/>
                </a:ext>
              </a:extLst>
            </p:cNvPr>
            <p:cNvGrpSpPr/>
            <p:nvPr/>
          </p:nvGrpSpPr>
          <p:grpSpPr>
            <a:xfrm>
              <a:off x="2819400" y="1291986"/>
              <a:ext cx="8946955" cy="668655"/>
              <a:chOff x="1282179" y="3494230"/>
              <a:chExt cx="10544175" cy="668655"/>
            </a:xfrm>
          </p:grpSpPr>
          <p:sp>
            <p:nvSpPr>
              <p:cNvPr id="102" name="object 14">
                <a:extLst>
                  <a:ext uri="{FF2B5EF4-FFF2-40B4-BE49-F238E27FC236}">
                    <a16:creationId xmlns:a16="http://schemas.microsoft.com/office/drawing/2014/main" id="{1D996C9E-8528-7E9C-882B-900A79422429}"/>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endParaRPr>
              </a:p>
            </p:txBody>
          </p:sp>
          <p:sp>
            <p:nvSpPr>
              <p:cNvPr id="103" name="object 15">
                <a:extLst>
                  <a:ext uri="{FF2B5EF4-FFF2-40B4-BE49-F238E27FC236}">
                    <a16:creationId xmlns:a16="http://schemas.microsoft.com/office/drawing/2014/main" id="{EA5B5673-0663-EFAF-FAA7-3868CCD73D6F}"/>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endParaRPr>
              </a:p>
            </p:txBody>
          </p:sp>
        </p:grpSp>
        <p:sp>
          <p:nvSpPr>
            <p:cNvPr id="101" name="object 16">
              <a:extLst>
                <a:ext uri="{FF2B5EF4-FFF2-40B4-BE49-F238E27FC236}">
                  <a16:creationId xmlns:a16="http://schemas.microsoft.com/office/drawing/2014/main" id="{99E23B87-A1F4-906E-CC1C-B69C41DE734F}"/>
                </a:ext>
              </a:extLst>
            </p:cNvPr>
            <p:cNvSpPr txBox="1"/>
            <p:nvPr/>
          </p:nvSpPr>
          <p:spPr>
            <a:xfrm>
              <a:off x="2943478" y="1338720"/>
              <a:ext cx="8698795" cy="586768"/>
            </a:xfrm>
            <a:prstGeom prst="rect">
              <a:avLst/>
            </a:prstGeom>
          </p:spPr>
          <p:txBody>
            <a:bodyPr vert="horz" wrap="square" lIns="0" tIns="12700" rIns="0" bIns="0" rtlCol="0">
              <a:spAutoFit/>
            </a:bodyPr>
            <a:lstStyle/>
            <a:p>
              <a:pPr marL="12700" algn="l">
                <a:spcBef>
                  <a:spcPts val="100"/>
                </a:spcBef>
                <a:defRPr/>
              </a:pPr>
              <a:r>
                <a:rPr lang="en-US" sz="2000" b="0" i="0" u="none" strike="noStrike" dirty="0">
                  <a:solidFill>
                    <a:schemeClr val="tx1"/>
                  </a:solidFill>
                  <a:effectLst/>
                  <a:latin typeface="+mn-lt"/>
                </a:rPr>
                <a:t>The distribution exhibits a near-normal shape, suggesting balanced data distribution without significant skewness</a:t>
              </a:r>
            </a:p>
          </p:txBody>
        </p:sp>
      </p:grpSp>
      <p:grpSp>
        <p:nvGrpSpPr>
          <p:cNvPr id="104" name="Group 103">
            <a:extLst>
              <a:ext uri="{FF2B5EF4-FFF2-40B4-BE49-F238E27FC236}">
                <a16:creationId xmlns:a16="http://schemas.microsoft.com/office/drawing/2014/main" id="{EC738905-C6B1-BF65-E388-2A9D8BE5B147}"/>
              </a:ext>
            </a:extLst>
          </p:cNvPr>
          <p:cNvGrpSpPr/>
          <p:nvPr/>
        </p:nvGrpSpPr>
        <p:grpSpPr>
          <a:xfrm>
            <a:off x="6689012" y="2565450"/>
            <a:ext cx="4959107" cy="1066800"/>
            <a:chOff x="2819400" y="1291986"/>
            <a:chExt cx="8946955" cy="668655"/>
          </a:xfrm>
        </p:grpSpPr>
        <p:grpSp>
          <p:nvGrpSpPr>
            <p:cNvPr id="105" name="object 13">
              <a:extLst>
                <a:ext uri="{FF2B5EF4-FFF2-40B4-BE49-F238E27FC236}">
                  <a16:creationId xmlns:a16="http://schemas.microsoft.com/office/drawing/2014/main" id="{3F0F99B5-E595-4412-FEF2-05B5E2A9D366}"/>
                </a:ext>
              </a:extLst>
            </p:cNvPr>
            <p:cNvGrpSpPr/>
            <p:nvPr/>
          </p:nvGrpSpPr>
          <p:grpSpPr>
            <a:xfrm>
              <a:off x="2819400" y="1291986"/>
              <a:ext cx="8946955" cy="668655"/>
              <a:chOff x="1282179" y="3494230"/>
              <a:chExt cx="10544175" cy="668655"/>
            </a:xfrm>
          </p:grpSpPr>
          <p:sp>
            <p:nvSpPr>
              <p:cNvPr id="107" name="object 14">
                <a:extLst>
                  <a:ext uri="{FF2B5EF4-FFF2-40B4-BE49-F238E27FC236}">
                    <a16:creationId xmlns:a16="http://schemas.microsoft.com/office/drawing/2014/main" id="{0E00B84D-A61C-54EB-F52A-58436122EB3F}"/>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endParaRPr>
              </a:p>
            </p:txBody>
          </p:sp>
          <p:sp>
            <p:nvSpPr>
              <p:cNvPr id="108" name="object 15">
                <a:extLst>
                  <a:ext uri="{FF2B5EF4-FFF2-40B4-BE49-F238E27FC236}">
                    <a16:creationId xmlns:a16="http://schemas.microsoft.com/office/drawing/2014/main" id="{6D6CB087-C1FF-600C-457A-31D0C4C84FC1}"/>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endParaRPr>
              </a:p>
            </p:txBody>
          </p:sp>
        </p:grpSp>
        <p:sp>
          <p:nvSpPr>
            <p:cNvPr id="106" name="object 16">
              <a:extLst>
                <a:ext uri="{FF2B5EF4-FFF2-40B4-BE49-F238E27FC236}">
                  <a16:creationId xmlns:a16="http://schemas.microsoft.com/office/drawing/2014/main" id="{FC05A26A-D6B6-171F-A224-29453F2D7A68}"/>
                </a:ext>
              </a:extLst>
            </p:cNvPr>
            <p:cNvSpPr txBox="1"/>
            <p:nvPr/>
          </p:nvSpPr>
          <p:spPr>
            <a:xfrm>
              <a:off x="2943478" y="1338720"/>
              <a:ext cx="8698795" cy="586768"/>
            </a:xfrm>
            <a:prstGeom prst="rect">
              <a:avLst/>
            </a:prstGeom>
          </p:spPr>
          <p:txBody>
            <a:bodyPr vert="horz" wrap="square" lIns="0" tIns="12700" rIns="0" bIns="0" rtlCol="0">
              <a:spAutoFit/>
            </a:bodyPr>
            <a:lstStyle/>
            <a:p>
              <a:pPr algn="l"/>
              <a:r>
                <a:rPr lang="en-US" sz="2000" b="0" i="0" u="none" strike="noStrike" dirty="0">
                  <a:solidFill>
                    <a:schemeClr val="tx1"/>
                  </a:solidFill>
                  <a:effectLst/>
                  <a:latin typeface="+mn-lt"/>
                </a:rPr>
                <a:t>No conspicuous outliers are evident, minimizing the potential for distortion in the analysis.</a:t>
              </a:r>
            </a:p>
          </p:txBody>
        </p:sp>
      </p:grpSp>
      <p:grpSp>
        <p:nvGrpSpPr>
          <p:cNvPr id="109" name="Group 108">
            <a:extLst>
              <a:ext uri="{FF2B5EF4-FFF2-40B4-BE49-F238E27FC236}">
                <a16:creationId xmlns:a16="http://schemas.microsoft.com/office/drawing/2014/main" id="{6DF5CC04-E5CD-633E-5EE7-8D394B210EF0}"/>
              </a:ext>
            </a:extLst>
          </p:cNvPr>
          <p:cNvGrpSpPr/>
          <p:nvPr/>
        </p:nvGrpSpPr>
        <p:grpSpPr>
          <a:xfrm>
            <a:off x="6698659" y="3742541"/>
            <a:ext cx="4959107" cy="1066800"/>
            <a:chOff x="2819400" y="1291986"/>
            <a:chExt cx="8946955" cy="668655"/>
          </a:xfrm>
        </p:grpSpPr>
        <p:grpSp>
          <p:nvGrpSpPr>
            <p:cNvPr id="110" name="object 13">
              <a:extLst>
                <a:ext uri="{FF2B5EF4-FFF2-40B4-BE49-F238E27FC236}">
                  <a16:creationId xmlns:a16="http://schemas.microsoft.com/office/drawing/2014/main" id="{AE968342-10AF-69A7-D841-F13C0C10DA6B}"/>
                </a:ext>
              </a:extLst>
            </p:cNvPr>
            <p:cNvGrpSpPr/>
            <p:nvPr/>
          </p:nvGrpSpPr>
          <p:grpSpPr>
            <a:xfrm>
              <a:off x="2819400" y="1291986"/>
              <a:ext cx="8946955" cy="668655"/>
              <a:chOff x="1282179" y="3494230"/>
              <a:chExt cx="10544175" cy="668655"/>
            </a:xfrm>
          </p:grpSpPr>
          <p:sp>
            <p:nvSpPr>
              <p:cNvPr id="112" name="object 14">
                <a:extLst>
                  <a:ext uri="{FF2B5EF4-FFF2-40B4-BE49-F238E27FC236}">
                    <a16:creationId xmlns:a16="http://schemas.microsoft.com/office/drawing/2014/main" id="{335CB95A-99B0-5ADA-EF8D-97BDD621A83C}"/>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endParaRPr>
              </a:p>
            </p:txBody>
          </p:sp>
          <p:sp>
            <p:nvSpPr>
              <p:cNvPr id="113" name="object 15">
                <a:extLst>
                  <a:ext uri="{FF2B5EF4-FFF2-40B4-BE49-F238E27FC236}">
                    <a16:creationId xmlns:a16="http://schemas.microsoft.com/office/drawing/2014/main" id="{BA43719D-3A71-DE09-E745-2FB81110E699}"/>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endParaRPr>
              </a:p>
            </p:txBody>
          </p:sp>
        </p:grpSp>
        <p:sp>
          <p:nvSpPr>
            <p:cNvPr id="111" name="object 16">
              <a:extLst>
                <a:ext uri="{FF2B5EF4-FFF2-40B4-BE49-F238E27FC236}">
                  <a16:creationId xmlns:a16="http://schemas.microsoft.com/office/drawing/2014/main" id="{C9F54B55-6481-8502-1536-EBDD5D7C19FF}"/>
                </a:ext>
              </a:extLst>
            </p:cNvPr>
            <p:cNvSpPr txBox="1"/>
            <p:nvPr/>
          </p:nvSpPr>
          <p:spPr>
            <a:xfrm>
              <a:off x="2943478" y="1338720"/>
              <a:ext cx="8698795" cy="586768"/>
            </a:xfrm>
            <a:prstGeom prst="rect">
              <a:avLst/>
            </a:prstGeom>
          </p:spPr>
          <p:txBody>
            <a:bodyPr vert="horz" wrap="square" lIns="0" tIns="12700" rIns="0" bIns="0" rtlCol="0">
              <a:spAutoFit/>
            </a:bodyPr>
            <a:lstStyle/>
            <a:p>
              <a:pPr algn="l"/>
              <a:r>
                <a:rPr lang="en-US" sz="2000" b="0" i="0" u="none" strike="noStrike" dirty="0">
                  <a:solidFill>
                    <a:schemeClr val="tx1"/>
                  </a:solidFill>
                  <a:effectLst/>
                  <a:latin typeface="+mn-lt"/>
                </a:rPr>
                <a:t>The symmetrical spread of data points around the central tendency enhances dataset reliability.</a:t>
              </a:r>
            </a:p>
          </p:txBody>
        </p:sp>
      </p:grpSp>
      <p:grpSp>
        <p:nvGrpSpPr>
          <p:cNvPr id="114" name="Group 113">
            <a:extLst>
              <a:ext uri="{FF2B5EF4-FFF2-40B4-BE49-F238E27FC236}">
                <a16:creationId xmlns:a16="http://schemas.microsoft.com/office/drawing/2014/main" id="{2BE8C277-395F-1555-8A18-04D68EAAADE0}"/>
              </a:ext>
            </a:extLst>
          </p:cNvPr>
          <p:cNvGrpSpPr/>
          <p:nvPr/>
        </p:nvGrpSpPr>
        <p:grpSpPr>
          <a:xfrm>
            <a:off x="6708921" y="4890384"/>
            <a:ext cx="4959107" cy="1419366"/>
            <a:chOff x="2819400" y="1291986"/>
            <a:chExt cx="8946955" cy="668655"/>
          </a:xfrm>
        </p:grpSpPr>
        <p:grpSp>
          <p:nvGrpSpPr>
            <p:cNvPr id="115" name="object 13">
              <a:extLst>
                <a:ext uri="{FF2B5EF4-FFF2-40B4-BE49-F238E27FC236}">
                  <a16:creationId xmlns:a16="http://schemas.microsoft.com/office/drawing/2014/main" id="{5AEA2818-63AB-612A-9660-59FECBC750B2}"/>
                </a:ext>
              </a:extLst>
            </p:cNvPr>
            <p:cNvGrpSpPr/>
            <p:nvPr/>
          </p:nvGrpSpPr>
          <p:grpSpPr>
            <a:xfrm>
              <a:off x="2819400" y="1291986"/>
              <a:ext cx="8946955" cy="668655"/>
              <a:chOff x="1282179" y="3494230"/>
              <a:chExt cx="10544175" cy="668655"/>
            </a:xfrm>
          </p:grpSpPr>
          <p:sp>
            <p:nvSpPr>
              <p:cNvPr id="117" name="object 14">
                <a:extLst>
                  <a:ext uri="{FF2B5EF4-FFF2-40B4-BE49-F238E27FC236}">
                    <a16:creationId xmlns:a16="http://schemas.microsoft.com/office/drawing/2014/main" id="{C6AB498E-EEBB-2E33-8B9B-E2789E5FB443}"/>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endParaRPr>
              </a:p>
            </p:txBody>
          </p:sp>
          <p:sp>
            <p:nvSpPr>
              <p:cNvPr id="118" name="object 15">
                <a:extLst>
                  <a:ext uri="{FF2B5EF4-FFF2-40B4-BE49-F238E27FC236}">
                    <a16:creationId xmlns:a16="http://schemas.microsoft.com/office/drawing/2014/main" id="{C832B9E9-5487-E0CF-EC10-381DE9C44D66}"/>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endParaRPr>
              </a:p>
            </p:txBody>
          </p:sp>
        </p:grpSp>
        <p:sp>
          <p:nvSpPr>
            <p:cNvPr id="116" name="object 16">
              <a:extLst>
                <a:ext uri="{FF2B5EF4-FFF2-40B4-BE49-F238E27FC236}">
                  <a16:creationId xmlns:a16="http://schemas.microsoft.com/office/drawing/2014/main" id="{8D712A22-4C19-EC81-8502-715833CC2B4B}"/>
                </a:ext>
              </a:extLst>
            </p:cNvPr>
            <p:cNvSpPr txBox="1"/>
            <p:nvPr/>
          </p:nvSpPr>
          <p:spPr>
            <a:xfrm>
              <a:off x="2943478" y="1338720"/>
              <a:ext cx="8698795" cy="586008"/>
            </a:xfrm>
            <a:prstGeom prst="rect">
              <a:avLst/>
            </a:prstGeom>
          </p:spPr>
          <p:txBody>
            <a:bodyPr vert="horz" wrap="square" lIns="0" tIns="12700" rIns="0" bIns="0" rtlCol="0">
              <a:spAutoFit/>
            </a:bodyPr>
            <a:lstStyle/>
            <a:p>
              <a:pPr algn="l"/>
              <a:r>
                <a:rPr lang="en-US" sz="2000" b="0" i="0" u="none" strike="noStrike" dirty="0">
                  <a:solidFill>
                    <a:schemeClr val="tx1"/>
                  </a:solidFill>
                  <a:effectLst/>
                  <a:latin typeface="+mn-lt"/>
                </a:rPr>
                <a:t>The absence of outliers reinforces the credibility of statistical measures, supporting confident interpretations and rigorous analysis.</a:t>
              </a:r>
            </a:p>
          </p:txBody>
        </p:sp>
      </p:grpSp>
    </p:spTree>
    <p:extLst>
      <p:ext uri="{BB962C8B-B14F-4D97-AF65-F5344CB8AC3E}">
        <p14:creationId xmlns:p14="http://schemas.microsoft.com/office/powerpoint/2010/main" val="3045454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Histogram – Age</a:t>
            </a:r>
            <a:endParaRPr spc="-10" dirty="0"/>
          </a:p>
        </p:txBody>
      </p:sp>
      <p:sp>
        <p:nvSpPr>
          <p:cNvPr id="45" name="object 45"/>
          <p:cNvSpPr txBox="1">
            <a:spLocks noGrp="1"/>
          </p:cNvSpPr>
          <p:nvPr>
            <p:ph type="sldNum" sz="quarter" idx="7"/>
          </p:nvPr>
        </p:nvSpPr>
        <p:spPr>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rgbClr val="898989"/>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7</a:t>
            </a:fld>
            <a:endParaRPr kumimoji="0" sz="1200" b="0" i="0" u="none" strike="noStrike" kern="0" cap="none" spc="-50" normalizeH="0" baseline="0" noProof="0" dirty="0">
              <a:ln>
                <a:noFill/>
              </a:ln>
              <a:solidFill>
                <a:srgbClr val="898989"/>
              </a:solidFill>
              <a:effectLst/>
              <a:uLnTx/>
              <a:uFillTx/>
              <a:latin typeface="Calibri"/>
              <a:cs typeface="Calibri"/>
            </a:endParaRPr>
          </a:p>
        </p:txBody>
      </p:sp>
      <p:grpSp>
        <p:nvGrpSpPr>
          <p:cNvPr id="46" name="object 3">
            <a:extLst>
              <a:ext uri="{FF2B5EF4-FFF2-40B4-BE49-F238E27FC236}">
                <a16:creationId xmlns:a16="http://schemas.microsoft.com/office/drawing/2014/main" id="{BE751F0C-38AE-C702-F974-03F6B1D70D0C}"/>
              </a:ext>
            </a:extLst>
          </p:cNvPr>
          <p:cNvGrpSpPr/>
          <p:nvPr/>
        </p:nvGrpSpPr>
        <p:grpSpPr>
          <a:xfrm>
            <a:off x="138112" y="1295400"/>
            <a:ext cx="6415088" cy="5142664"/>
            <a:chOff x="375046" y="1409217"/>
            <a:chExt cx="1985010" cy="1125855"/>
          </a:xfrm>
        </p:grpSpPr>
        <p:sp>
          <p:nvSpPr>
            <p:cNvPr id="47" name="object 4">
              <a:extLst>
                <a:ext uri="{FF2B5EF4-FFF2-40B4-BE49-F238E27FC236}">
                  <a16:creationId xmlns:a16="http://schemas.microsoft.com/office/drawing/2014/main" id="{7A1E74CB-D384-E855-D1AE-58B5DA1DE782}"/>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48" name="object 5">
              <a:extLst>
                <a:ext uri="{FF2B5EF4-FFF2-40B4-BE49-F238E27FC236}">
                  <a16:creationId xmlns:a16="http://schemas.microsoft.com/office/drawing/2014/main" id="{83A2965F-760C-07A4-2DD4-82D4A961BB1C}"/>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49" name="object 7">
            <a:extLst>
              <a:ext uri="{FF2B5EF4-FFF2-40B4-BE49-F238E27FC236}">
                <a16:creationId xmlns:a16="http://schemas.microsoft.com/office/drawing/2014/main" id="{02D067D0-C8F2-7CEC-9B24-D1A457A100AA}"/>
              </a:ext>
            </a:extLst>
          </p:cNvPr>
          <p:cNvSpPr/>
          <p:nvPr/>
        </p:nvSpPr>
        <p:spPr>
          <a:xfrm>
            <a:off x="152400" y="1295400"/>
            <a:ext cx="11697010" cy="5142664"/>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pic>
        <p:nvPicPr>
          <p:cNvPr id="3" name="Picture 2">
            <a:extLst>
              <a:ext uri="{FF2B5EF4-FFF2-40B4-BE49-F238E27FC236}">
                <a16:creationId xmlns:a16="http://schemas.microsoft.com/office/drawing/2014/main" id="{1E5347DF-625C-6C73-38D5-46CD64664830}"/>
              </a:ext>
            </a:extLst>
          </p:cNvPr>
          <p:cNvPicPr>
            <a:picLocks noChangeAspect="1"/>
          </p:cNvPicPr>
          <p:nvPr/>
        </p:nvPicPr>
        <p:blipFill>
          <a:blip r:embed="rId2"/>
          <a:stretch>
            <a:fillRect/>
          </a:stretch>
        </p:blipFill>
        <p:spPr>
          <a:xfrm>
            <a:off x="228600" y="1426672"/>
            <a:ext cx="6207489" cy="4897928"/>
          </a:xfrm>
          <a:prstGeom prst="rect">
            <a:avLst/>
          </a:prstGeom>
        </p:spPr>
      </p:pic>
      <p:grpSp>
        <p:nvGrpSpPr>
          <p:cNvPr id="4" name="Group 3">
            <a:extLst>
              <a:ext uri="{FF2B5EF4-FFF2-40B4-BE49-F238E27FC236}">
                <a16:creationId xmlns:a16="http://schemas.microsoft.com/office/drawing/2014/main" id="{4ADCACE0-6D5B-3AA5-7039-C89248E6D301}"/>
              </a:ext>
            </a:extLst>
          </p:cNvPr>
          <p:cNvGrpSpPr/>
          <p:nvPr/>
        </p:nvGrpSpPr>
        <p:grpSpPr>
          <a:xfrm>
            <a:off x="6689414" y="1432149"/>
            <a:ext cx="4959107" cy="1066800"/>
            <a:chOff x="2819400" y="1291986"/>
            <a:chExt cx="8946955" cy="668655"/>
          </a:xfrm>
        </p:grpSpPr>
        <p:grpSp>
          <p:nvGrpSpPr>
            <p:cNvPr id="5" name="object 13">
              <a:extLst>
                <a:ext uri="{FF2B5EF4-FFF2-40B4-BE49-F238E27FC236}">
                  <a16:creationId xmlns:a16="http://schemas.microsoft.com/office/drawing/2014/main" id="{4DA06D8E-0011-D494-87CE-23E0A39F7872}"/>
                </a:ext>
              </a:extLst>
            </p:cNvPr>
            <p:cNvGrpSpPr/>
            <p:nvPr/>
          </p:nvGrpSpPr>
          <p:grpSpPr>
            <a:xfrm>
              <a:off x="2819400" y="1291986"/>
              <a:ext cx="8946955" cy="668655"/>
              <a:chOff x="1282179" y="3494230"/>
              <a:chExt cx="10544175" cy="668655"/>
            </a:xfrm>
          </p:grpSpPr>
          <p:sp>
            <p:nvSpPr>
              <p:cNvPr id="7" name="object 14">
                <a:extLst>
                  <a:ext uri="{FF2B5EF4-FFF2-40B4-BE49-F238E27FC236}">
                    <a16:creationId xmlns:a16="http://schemas.microsoft.com/office/drawing/2014/main" id="{BE4A2596-DFC9-25E3-2738-0557FAC8121D}"/>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8" name="object 15">
                <a:extLst>
                  <a:ext uri="{FF2B5EF4-FFF2-40B4-BE49-F238E27FC236}">
                    <a16:creationId xmlns:a16="http://schemas.microsoft.com/office/drawing/2014/main" id="{EAB44F29-8345-46E7-6126-65FE4852DF29}"/>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6" name="object 16">
              <a:extLst>
                <a:ext uri="{FF2B5EF4-FFF2-40B4-BE49-F238E27FC236}">
                  <a16:creationId xmlns:a16="http://schemas.microsoft.com/office/drawing/2014/main" id="{2FA3FF91-3765-8600-823F-966BA18479ED}"/>
                </a:ext>
              </a:extLst>
            </p:cNvPr>
            <p:cNvSpPr txBox="1"/>
            <p:nvPr/>
          </p:nvSpPr>
          <p:spPr>
            <a:xfrm>
              <a:off x="2943478" y="1338720"/>
              <a:ext cx="8698795" cy="393858"/>
            </a:xfrm>
            <a:prstGeom prst="rect">
              <a:avLst/>
            </a:prstGeom>
          </p:spPr>
          <p:txBody>
            <a:bodyPr vert="horz" wrap="square" lIns="0" tIns="12700" rIns="0" bIns="0" rtlCol="0">
              <a:spAutoFit/>
            </a:bodyPr>
            <a:lstStyle/>
            <a:p>
              <a:pPr algn="l"/>
              <a:r>
                <a:rPr lang="en-US" sz="2000" b="0" i="0" u="none" strike="noStrike" dirty="0">
                  <a:solidFill>
                    <a:schemeClr val="tx1"/>
                  </a:solidFill>
                  <a:effectLst/>
                  <a:latin typeface="+mn-lt"/>
                </a:rPr>
                <a:t>The age histogram illustrates a slightly right-skewed distribution of age.</a:t>
              </a:r>
            </a:p>
          </p:txBody>
        </p:sp>
      </p:grpSp>
      <p:grpSp>
        <p:nvGrpSpPr>
          <p:cNvPr id="9" name="Group 8">
            <a:extLst>
              <a:ext uri="{FF2B5EF4-FFF2-40B4-BE49-F238E27FC236}">
                <a16:creationId xmlns:a16="http://schemas.microsoft.com/office/drawing/2014/main" id="{911F803A-1497-A5E8-DE31-596113797DCD}"/>
              </a:ext>
            </a:extLst>
          </p:cNvPr>
          <p:cNvGrpSpPr/>
          <p:nvPr/>
        </p:nvGrpSpPr>
        <p:grpSpPr>
          <a:xfrm>
            <a:off x="6698662" y="2667585"/>
            <a:ext cx="4959107" cy="1066800"/>
            <a:chOff x="2819400" y="1291986"/>
            <a:chExt cx="8946955" cy="668655"/>
          </a:xfrm>
        </p:grpSpPr>
        <p:grpSp>
          <p:nvGrpSpPr>
            <p:cNvPr id="10" name="object 13">
              <a:extLst>
                <a:ext uri="{FF2B5EF4-FFF2-40B4-BE49-F238E27FC236}">
                  <a16:creationId xmlns:a16="http://schemas.microsoft.com/office/drawing/2014/main" id="{06D6D63E-3FAA-B8FB-4814-A78E8218350B}"/>
                </a:ext>
              </a:extLst>
            </p:cNvPr>
            <p:cNvGrpSpPr/>
            <p:nvPr/>
          </p:nvGrpSpPr>
          <p:grpSpPr>
            <a:xfrm>
              <a:off x="2819400" y="1291986"/>
              <a:ext cx="8946955" cy="668655"/>
              <a:chOff x="1282179" y="3494230"/>
              <a:chExt cx="10544175" cy="668655"/>
            </a:xfrm>
          </p:grpSpPr>
          <p:sp>
            <p:nvSpPr>
              <p:cNvPr id="12" name="object 14">
                <a:extLst>
                  <a:ext uri="{FF2B5EF4-FFF2-40B4-BE49-F238E27FC236}">
                    <a16:creationId xmlns:a16="http://schemas.microsoft.com/office/drawing/2014/main" id="{7ACE2F67-BB12-95A5-11B8-7B52930C20C2}"/>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13" name="object 15">
                <a:extLst>
                  <a:ext uri="{FF2B5EF4-FFF2-40B4-BE49-F238E27FC236}">
                    <a16:creationId xmlns:a16="http://schemas.microsoft.com/office/drawing/2014/main" id="{CEEE5FA9-3B6C-B034-3C74-4B5122F65081}"/>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11" name="object 16">
              <a:extLst>
                <a:ext uri="{FF2B5EF4-FFF2-40B4-BE49-F238E27FC236}">
                  <a16:creationId xmlns:a16="http://schemas.microsoft.com/office/drawing/2014/main" id="{604826DB-B3C1-60DA-7484-5EFF302ABCAD}"/>
                </a:ext>
              </a:extLst>
            </p:cNvPr>
            <p:cNvSpPr txBox="1"/>
            <p:nvPr/>
          </p:nvSpPr>
          <p:spPr>
            <a:xfrm>
              <a:off x="2943478" y="1338720"/>
              <a:ext cx="8698795" cy="393858"/>
            </a:xfrm>
            <a:prstGeom prst="rect">
              <a:avLst/>
            </a:prstGeom>
          </p:spPr>
          <p:txBody>
            <a:bodyPr vert="horz" wrap="square" lIns="0" tIns="12700" rIns="0" bIns="0" rtlCol="0">
              <a:spAutoFit/>
            </a:bodyPr>
            <a:lstStyle/>
            <a:p>
              <a:pPr algn="l"/>
              <a:r>
                <a:rPr lang="en-US" sz="2000" b="0" i="0" u="none" strike="noStrike" dirty="0">
                  <a:solidFill>
                    <a:schemeClr val="tx1"/>
                  </a:solidFill>
                  <a:effectLst/>
                  <a:latin typeface="+mn-lt"/>
                </a:rPr>
                <a:t>Older customers are present, although the majority are younger.</a:t>
              </a:r>
            </a:p>
          </p:txBody>
        </p:sp>
      </p:grpSp>
      <p:grpSp>
        <p:nvGrpSpPr>
          <p:cNvPr id="14" name="Group 13">
            <a:extLst>
              <a:ext uri="{FF2B5EF4-FFF2-40B4-BE49-F238E27FC236}">
                <a16:creationId xmlns:a16="http://schemas.microsoft.com/office/drawing/2014/main" id="{E2D60A51-E08C-A3C9-4AFC-9B087D937DE8}"/>
              </a:ext>
            </a:extLst>
          </p:cNvPr>
          <p:cNvGrpSpPr/>
          <p:nvPr/>
        </p:nvGrpSpPr>
        <p:grpSpPr>
          <a:xfrm>
            <a:off x="6705381" y="3902241"/>
            <a:ext cx="4959107" cy="1066800"/>
            <a:chOff x="2819400" y="1291986"/>
            <a:chExt cx="8946955" cy="668655"/>
          </a:xfrm>
        </p:grpSpPr>
        <p:grpSp>
          <p:nvGrpSpPr>
            <p:cNvPr id="15" name="object 13">
              <a:extLst>
                <a:ext uri="{FF2B5EF4-FFF2-40B4-BE49-F238E27FC236}">
                  <a16:creationId xmlns:a16="http://schemas.microsoft.com/office/drawing/2014/main" id="{52385E39-0C4E-C716-D1FF-68D6C0D0854A}"/>
                </a:ext>
              </a:extLst>
            </p:cNvPr>
            <p:cNvGrpSpPr/>
            <p:nvPr/>
          </p:nvGrpSpPr>
          <p:grpSpPr>
            <a:xfrm>
              <a:off x="2819400" y="1291986"/>
              <a:ext cx="8946955" cy="668655"/>
              <a:chOff x="1282179" y="3494230"/>
              <a:chExt cx="10544175" cy="668655"/>
            </a:xfrm>
          </p:grpSpPr>
          <p:sp>
            <p:nvSpPr>
              <p:cNvPr id="17" name="object 14">
                <a:extLst>
                  <a:ext uri="{FF2B5EF4-FFF2-40B4-BE49-F238E27FC236}">
                    <a16:creationId xmlns:a16="http://schemas.microsoft.com/office/drawing/2014/main" id="{7E6A728B-744B-EB4A-2E21-9CD45A5BFBCD}"/>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18" name="object 15">
                <a:extLst>
                  <a:ext uri="{FF2B5EF4-FFF2-40B4-BE49-F238E27FC236}">
                    <a16:creationId xmlns:a16="http://schemas.microsoft.com/office/drawing/2014/main" id="{A5598FC2-06D5-E248-526B-7BDB9166DED5}"/>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16" name="object 16">
              <a:extLst>
                <a:ext uri="{FF2B5EF4-FFF2-40B4-BE49-F238E27FC236}">
                  <a16:creationId xmlns:a16="http://schemas.microsoft.com/office/drawing/2014/main" id="{03476488-A4FD-4FFC-C613-5F9A8D60BCA5}"/>
                </a:ext>
              </a:extLst>
            </p:cNvPr>
            <p:cNvSpPr txBox="1"/>
            <p:nvPr/>
          </p:nvSpPr>
          <p:spPr>
            <a:xfrm>
              <a:off x="2943478" y="1338720"/>
              <a:ext cx="8698795" cy="393858"/>
            </a:xfrm>
            <a:prstGeom prst="rect">
              <a:avLst/>
            </a:prstGeom>
          </p:spPr>
          <p:txBody>
            <a:bodyPr vert="horz" wrap="square" lIns="0" tIns="12700" rIns="0" bIns="0" rtlCol="0">
              <a:spAutoFit/>
            </a:bodyPr>
            <a:lstStyle/>
            <a:p>
              <a:pPr algn="l"/>
              <a:r>
                <a:rPr lang="en-US" sz="2000" b="0" i="0" u="none" strike="noStrike" dirty="0">
                  <a:solidFill>
                    <a:schemeClr val="tx1"/>
                  </a:solidFill>
                  <a:effectLst/>
                  <a:latin typeface="+mn-lt"/>
                </a:rPr>
                <a:t>The shape suggests that more individuals tend to be clustered toward the younger age range.</a:t>
              </a:r>
            </a:p>
          </p:txBody>
        </p:sp>
      </p:grpSp>
      <p:grpSp>
        <p:nvGrpSpPr>
          <p:cNvPr id="19" name="Group 18">
            <a:extLst>
              <a:ext uri="{FF2B5EF4-FFF2-40B4-BE49-F238E27FC236}">
                <a16:creationId xmlns:a16="http://schemas.microsoft.com/office/drawing/2014/main" id="{749C8EC8-A705-F2E2-2278-380B4062FFBA}"/>
              </a:ext>
            </a:extLst>
          </p:cNvPr>
          <p:cNvGrpSpPr/>
          <p:nvPr/>
        </p:nvGrpSpPr>
        <p:grpSpPr>
          <a:xfrm>
            <a:off x="6698661" y="5158755"/>
            <a:ext cx="4959107" cy="1066800"/>
            <a:chOff x="2819400" y="1291986"/>
            <a:chExt cx="8946955" cy="668655"/>
          </a:xfrm>
        </p:grpSpPr>
        <p:grpSp>
          <p:nvGrpSpPr>
            <p:cNvPr id="20" name="object 13">
              <a:extLst>
                <a:ext uri="{FF2B5EF4-FFF2-40B4-BE49-F238E27FC236}">
                  <a16:creationId xmlns:a16="http://schemas.microsoft.com/office/drawing/2014/main" id="{5A022B1B-0BF3-80CB-A9F6-3009A4770C2F}"/>
                </a:ext>
              </a:extLst>
            </p:cNvPr>
            <p:cNvGrpSpPr/>
            <p:nvPr/>
          </p:nvGrpSpPr>
          <p:grpSpPr>
            <a:xfrm>
              <a:off x="2819400" y="1291986"/>
              <a:ext cx="8946955" cy="668655"/>
              <a:chOff x="1282179" y="3494230"/>
              <a:chExt cx="10544175" cy="668655"/>
            </a:xfrm>
          </p:grpSpPr>
          <p:sp>
            <p:nvSpPr>
              <p:cNvPr id="22" name="object 14">
                <a:extLst>
                  <a:ext uri="{FF2B5EF4-FFF2-40B4-BE49-F238E27FC236}">
                    <a16:creationId xmlns:a16="http://schemas.microsoft.com/office/drawing/2014/main" id="{BD22ED44-AB6D-AA6C-EAB7-6A2E0CD2ED65}"/>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23" name="object 15">
                <a:extLst>
                  <a:ext uri="{FF2B5EF4-FFF2-40B4-BE49-F238E27FC236}">
                    <a16:creationId xmlns:a16="http://schemas.microsoft.com/office/drawing/2014/main" id="{DFC4F1E2-9661-DA25-BC74-6930D90F9642}"/>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21" name="object 16">
              <a:extLst>
                <a:ext uri="{FF2B5EF4-FFF2-40B4-BE49-F238E27FC236}">
                  <a16:creationId xmlns:a16="http://schemas.microsoft.com/office/drawing/2014/main" id="{1B70FB44-0D80-B8B2-32EB-CD4B4E97B279}"/>
                </a:ext>
              </a:extLst>
            </p:cNvPr>
            <p:cNvSpPr txBox="1"/>
            <p:nvPr/>
          </p:nvSpPr>
          <p:spPr>
            <a:xfrm>
              <a:off x="2943478" y="1338720"/>
              <a:ext cx="8698795" cy="393858"/>
            </a:xfrm>
            <a:prstGeom prst="rect">
              <a:avLst/>
            </a:prstGeom>
          </p:spPr>
          <p:txBody>
            <a:bodyPr vert="horz" wrap="square" lIns="0" tIns="12700" rIns="0" bIns="0" rtlCol="0">
              <a:spAutoFit/>
            </a:bodyPr>
            <a:lstStyle/>
            <a:p>
              <a:pPr algn="l"/>
              <a:r>
                <a:rPr lang="en-US" sz="2000" b="0" i="0" u="none" strike="noStrike" dirty="0">
                  <a:solidFill>
                    <a:schemeClr val="tx1"/>
                  </a:solidFill>
                  <a:effectLst/>
                  <a:latin typeface="+mn-lt"/>
                </a:rPr>
                <a:t>Overall, the distribution highlights varying age demographics among customers.</a:t>
              </a:r>
            </a:p>
          </p:txBody>
        </p:sp>
      </p:grpSp>
    </p:spTree>
    <p:extLst>
      <p:ext uri="{BB962C8B-B14F-4D97-AF65-F5344CB8AC3E}">
        <p14:creationId xmlns:p14="http://schemas.microsoft.com/office/powerpoint/2010/main" val="2335337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Histogram – Balance</a:t>
            </a:r>
            <a:endParaRPr spc="-10" dirty="0"/>
          </a:p>
        </p:txBody>
      </p:sp>
      <p:sp>
        <p:nvSpPr>
          <p:cNvPr id="45" name="object 45"/>
          <p:cNvSpPr txBox="1">
            <a:spLocks noGrp="1"/>
          </p:cNvSpPr>
          <p:nvPr>
            <p:ph type="sldNum" sz="quarter" idx="7"/>
          </p:nvPr>
        </p:nvSpPr>
        <p:spPr>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rgbClr val="898989"/>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8</a:t>
            </a:fld>
            <a:endParaRPr kumimoji="0" sz="1200" b="0" i="0" u="none" strike="noStrike" kern="0" cap="none" spc="-50" normalizeH="0" baseline="0" noProof="0" dirty="0">
              <a:ln>
                <a:noFill/>
              </a:ln>
              <a:solidFill>
                <a:srgbClr val="898989"/>
              </a:solidFill>
              <a:effectLst/>
              <a:uLnTx/>
              <a:uFillTx/>
              <a:latin typeface="Calibri"/>
              <a:cs typeface="Calibri"/>
            </a:endParaRPr>
          </a:p>
        </p:txBody>
      </p:sp>
      <p:grpSp>
        <p:nvGrpSpPr>
          <p:cNvPr id="46" name="object 3">
            <a:extLst>
              <a:ext uri="{FF2B5EF4-FFF2-40B4-BE49-F238E27FC236}">
                <a16:creationId xmlns:a16="http://schemas.microsoft.com/office/drawing/2014/main" id="{BE751F0C-38AE-C702-F974-03F6B1D70D0C}"/>
              </a:ext>
            </a:extLst>
          </p:cNvPr>
          <p:cNvGrpSpPr/>
          <p:nvPr/>
        </p:nvGrpSpPr>
        <p:grpSpPr>
          <a:xfrm>
            <a:off x="138112" y="1295400"/>
            <a:ext cx="6415088" cy="5142664"/>
            <a:chOff x="375046" y="1409217"/>
            <a:chExt cx="1985010" cy="1125855"/>
          </a:xfrm>
        </p:grpSpPr>
        <p:sp>
          <p:nvSpPr>
            <p:cNvPr id="47" name="object 4">
              <a:extLst>
                <a:ext uri="{FF2B5EF4-FFF2-40B4-BE49-F238E27FC236}">
                  <a16:creationId xmlns:a16="http://schemas.microsoft.com/office/drawing/2014/main" id="{7A1E74CB-D384-E855-D1AE-58B5DA1DE782}"/>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48" name="object 5">
              <a:extLst>
                <a:ext uri="{FF2B5EF4-FFF2-40B4-BE49-F238E27FC236}">
                  <a16:creationId xmlns:a16="http://schemas.microsoft.com/office/drawing/2014/main" id="{83A2965F-760C-07A4-2DD4-82D4A961BB1C}"/>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49" name="object 7">
            <a:extLst>
              <a:ext uri="{FF2B5EF4-FFF2-40B4-BE49-F238E27FC236}">
                <a16:creationId xmlns:a16="http://schemas.microsoft.com/office/drawing/2014/main" id="{02D067D0-C8F2-7CEC-9B24-D1A457A100AA}"/>
              </a:ext>
            </a:extLst>
          </p:cNvPr>
          <p:cNvSpPr/>
          <p:nvPr/>
        </p:nvSpPr>
        <p:spPr>
          <a:xfrm>
            <a:off x="152400" y="1295400"/>
            <a:ext cx="11697010" cy="5142664"/>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nvGrpSpPr>
          <p:cNvPr id="4" name="Group 3">
            <a:extLst>
              <a:ext uri="{FF2B5EF4-FFF2-40B4-BE49-F238E27FC236}">
                <a16:creationId xmlns:a16="http://schemas.microsoft.com/office/drawing/2014/main" id="{4ADCACE0-6D5B-3AA5-7039-C89248E6D301}"/>
              </a:ext>
            </a:extLst>
          </p:cNvPr>
          <p:cNvGrpSpPr/>
          <p:nvPr/>
        </p:nvGrpSpPr>
        <p:grpSpPr>
          <a:xfrm>
            <a:off x="6689414" y="1432149"/>
            <a:ext cx="4959107" cy="1066800"/>
            <a:chOff x="2819400" y="1291986"/>
            <a:chExt cx="8946955" cy="668655"/>
          </a:xfrm>
        </p:grpSpPr>
        <p:grpSp>
          <p:nvGrpSpPr>
            <p:cNvPr id="5" name="object 13">
              <a:extLst>
                <a:ext uri="{FF2B5EF4-FFF2-40B4-BE49-F238E27FC236}">
                  <a16:creationId xmlns:a16="http://schemas.microsoft.com/office/drawing/2014/main" id="{4DA06D8E-0011-D494-87CE-23E0A39F7872}"/>
                </a:ext>
              </a:extLst>
            </p:cNvPr>
            <p:cNvGrpSpPr/>
            <p:nvPr/>
          </p:nvGrpSpPr>
          <p:grpSpPr>
            <a:xfrm>
              <a:off x="2819400" y="1291986"/>
              <a:ext cx="8946955" cy="668655"/>
              <a:chOff x="1282179" y="3494230"/>
              <a:chExt cx="10544175" cy="668655"/>
            </a:xfrm>
          </p:grpSpPr>
          <p:sp>
            <p:nvSpPr>
              <p:cNvPr id="7" name="object 14">
                <a:extLst>
                  <a:ext uri="{FF2B5EF4-FFF2-40B4-BE49-F238E27FC236}">
                    <a16:creationId xmlns:a16="http://schemas.microsoft.com/office/drawing/2014/main" id="{BE4A2596-DFC9-25E3-2738-0557FAC8121D}"/>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8" name="object 15">
                <a:extLst>
                  <a:ext uri="{FF2B5EF4-FFF2-40B4-BE49-F238E27FC236}">
                    <a16:creationId xmlns:a16="http://schemas.microsoft.com/office/drawing/2014/main" id="{EAB44F29-8345-46E7-6126-65FE4852DF29}"/>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6" name="object 16">
              <a:extLst>
                <a:ext uri="{FF2B5EF4-FFF2-40B4-BE49-F238E27FC236}">
                  <a16:creationId xmlns:a16="http://schemas.microsoft.com/office/drawing/2014/main" id="{2FA3FF91-3765-8600-823F-966BA18479ED}"/>
                </a:ext>
              </a:extLst>
            </p:cNvPr>
            <p:cNvSpPr txBox="1"/>
            <p:nvPr/>
          </p:nvSpPr>
          <p:spPr>
            <a:xfrm>
              <a:off x="2943478" y="1338720"/>
              <a:ext cx="8698795" cy="393858"/>
            </a:xfrm>
            <a:prstGeom prst="rect">
              <a:avLst/>
            </a:prstGeom>
          </p:spPr>
          <p:txBody>
            <a:bodyPr vert="horz" wrap="square" lIns="0" tIns="12700" rIns="0" bIns="0" rtlCol="0">
              <a:spAutoFit/>
            </a:bodyPr>
            <a:lstStyle/>
            <a:p>
              <a:pPr algn="l"/>
              <a:r>
                <a:rPr lang="en-US" sz="2000" b="0" i="0" u="none" strike="noStrike" dirty="0">
                  <a:solidFill>
                    <a:schemeClr val="tx1"/>
                  </a:solidFill>
                  <a:effectLst/>
                  <a:latin typeface="+mn-lt"/>
                </a:rPr>
                <a:t>A peak at zero suggests that a significant portion of customers have no balance.</a:t>
              </a:r>
            </a:p>
          </p:txBody>
        </p:sp>
      </p:grpSp>
      <p:grpSp>
        <p:nvGrpSpPr>
          <p:cNvPr id="9" name="Group 8">
            <a:extLst>
              <a:ext uri="{FF2B5EF4-FFF2-40B4-BE49-F238E27FC236}">
                <a16:creationId xmlns:a16="http://schemas.microsoft.com/office/drawing/2014/main" id="{911F803A-1497-A5E8-DE31-596113797DCD}"/>
              </a:ext>
            </a:extLst>
          </p:cNvPr>
          <p:cNvGrpSpPr/>
          <p:nvPr/>
        </p:nvGrpSpPr>
        <p:grpSpPr>
          <a:xfrm>
            <a:off x="6698662" y="2667585"/>
            <a:ext cx="4959107" cy="1066800"/>
            <a:chOff x="2819400" y="1291986"/>
            <a:chExt cx="8946955" cy="668655"/>
          </a:xfrm>
        </p:grpSpPr>
        <p:grpSp>
          <p:nvGrpSpPr>
            <p:cNvPr id="10" name="object 13">
              <a:extLst>
                <a:ext uri="{FF2B5EF4-FFF2-40B4-BE49-F238E27FC236}">
                  <a16:creationId xmlns:a16="http://schemas.microsoft.com/office/drawing/2014/main" id="{06D6D63E-3FAA-B8FB-4814-A78E8218350B}"/>
                </a:ext>
              </a:extLst>
            </p:cNvPr>
            <p:cNvGrpSpPr/>
            <p:nvPr/>
          </p:nvGrpSpPr>
          <p:grpSpPr>
            <a:xfrm>
              <a:off x="2819400" y="1291986"/>
              <a:ext cx="8946955" cy="668655"/>
              <a:chOff x="1282179" y="3494230"/>
              <a:chExt cx="10544175" cy="668655"/>
            </a:xfrm>
          </p:grpSpPr>
          <p:sp>
            <p:nvSpPr>
              <p:cNvPr id="12" name="object 14">
                <a:extLst>
                  <a:ext uri="{FF2B5EF4-FFF2-40B4-BE49-F238E27FC236}">
                    <a16:creationId xmlns:a16="http://schemas.microsoft.com/office/drawing/2014/main" id="{7ACE2F67-BB12-95A5-11B8-7B52930C20C2}"/>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13" name="object 15">
                <a:extLst>
                  <a:ext uri="{FF2B5EF4-FFF2-40B4-BE49-F238E27FC236}">
                    <a16:creationId xmlns:a16="http://schemas.microsoft.com/office/drawing/2014/main" id="{CEEE5FA9-3B6C-B034-3C74-4B5122F65081}"/>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11" name="object 16">
              <a:extLst>
                <a:ext uri="{FF2B5EF4-FFF2-40B4-BE49-F238E27FC236}">
                  <a16:creationId xmlns:a16="http://schemas.microsoft.com/office/drawing/2014/main" id="{604826DB-B3C1-60DA-7484-5EFF302ABCAD}"/>
                </a:ext>
              </a:extLst>
            </p:cNvPr>
            <p:cNvSpPr txBox="1"/>
            <p:nvPr/>
          </p:nvSpPr>
          <p:spPr>
            <a:xfrm>
              <a:off x="2943478" y="1338720"/>
              <a:ext cx="8698795" cy="586768"/>
            </a:xfrm>
            <a:prstGeom prst="rect">
              <a:avLst/>
            </a:prstGeom>
          </p:spPr>
          <p:txBody>
            <a:bodyPr vert="horz" wrap="square" lIns="0" tIns="12700" rIns="0" bIns="0" rtlCol="0">
              <a:spAutoFit/>
            </a:bodyPr>
            <a:lstStyle/>
            <a:p>
              <a:pPr algn="l"/>
              <a:r>
                <a:rPr lang="en-US" sz="2000" b="0" i="0" u="none" strike="noStrike" dirty="0">
                  <a:solidFill>
                    <a:schemeClr val="tx1"/>
                  </a:solidFill>
                  <a:effectLst/>
                  <a:latin typeface="+mn-lt"/>
                </a:rPr>
                <a:t>The distribution reveals a fairly uniform spread of balances among the remaining customers.</a:t>
              </a:r>
            </a:p>
          </p:txBody>
        </p:sp>
      </p:grpSp>
      <p:grpSp>
        <p:nvGrpSpPr>
          <p:cNvPr id="14" name="Group 13">
            <a:extLst>
              <a:ext uri="{FF2B5EF4-FFF2-40B4-BE49-F238E27FC236}">
                <a16:creationId xmlns:a16="http://schemas.microsoft.com/office/drawing/2014/main" id="{E2D60A51-E08C-A3C9-4AFC-9B087D937DE8}"/>
              </a:ext>
            </a:extLst>
          </p:cNvPr>
          <p:cNvGrpSpPr/>
          <p:nvPr/>
        </p:nvGrpSpPr>
        <p:grpSpPr>
          <a:xfrm>
            <a:off x="6705381" y="3902241"/>
            <a:ext cx="4959107" cy="1066800"/>
            <a:chOff x="2819400" y="1291986"/>
            <a:chExt cx="8946955" cy="668655"/>
          </a:xfrm>
        </p:grpSpPr>
        <p:grpSp>
          <p:nvGrpSpPr>
            <p:cNvPr id="15" name="object 13">
              <a:extLst>
                <a:ext uri="{FF2B5EF4-FFF2-40B4-BE49-F238E27FC236}">
                  <a16:creationId xmlns:a16="http://schemas.microsoft.com/office/drawing/2014/main" id="{52385E39-0C4E-C716-D1FF-68D6C0D0854A}"/>
                </a:ext>
              </a:extLst>
            </p:cNvPr>
            <p:cNvGrpSpPr/>
            <p:nvPr/>
          </p:nvGrpSpPr>
          <p:grpSpPr>
            <a:xfrm>
              <a:off x="2819400" y="1291986"/>
              <a:ext cx="8946955" cy="668655"/>
              <a:chOff x="1282179" y="3494230"/>
              <a:chExt cx="10544175" cy="668655"/>
            </a:xfrm>
          </p:grpSpPr>
          <p:sp>
            <p:nvSpPr>
              <p:cNvPr id="17" name="object 14">
                <a:extLst>
                  <a:ext uri="{FF2B5EF4-FFF2-40B4-BE49-F238E27FC236}">
                    <a16:creationId xmlns:a16="http://schemas.microsoft.com/office/drawing/2014/main" id="{7E6A728B-744B-EB4A-2E21-9CD45A5BFBCD}"/>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18" name="object 15">
                <a:extLst>
                  <a:ext uri="{FF2B5EF4-FFF2-40B4-BE49-F238E27FC236}">
                    <a16:creationId xmlns:a16="http://schemas.microsoft.com/office/drawing/2014/main" id="{A5598FC2-06D5-E248-526B-7BDB9166DED5}"/>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16" name="object 16">
              <a:extLst>
                <a:ext uri="{FF2B5EF4-FFF2-40B4-BE49-F238E27FC236}">
                  <a16:creationId xmlns:a16="http://schemas.microsoft.com/office/drawing/2014/main" id="{03476488-A4FD-4FFC-C613-5F9A8D60BCA5}"/>
                </a:ext>
              </a:extLst>
            </p:cNvPr>
            <p:cNvSpPr txBox="1"/>
            <p:nvPr/>
          </p:nvSpPr>
          <p:spPr>
            <a:xfrm>
              <a:off x="2943478" y="1338720"/>
              <a:ext cx="8698795" cy="393858"/>
            </a:xfrm>
            <a:prstGeom prst="rect">
              <a:avLst/>
            </a:prstGeom>
          </p:spPr>
          <p:txBody>
            <a:bodyPr vert="horz" wrap="square" lIns="0" tIns="12700" rIns="0" bIns="0" rtlCol="0">
              <a:spAutoFit/>
            </a:bodyPr>
            <a:lstStyle/>
            <a:p>
              <a:pPr algn="l"/>
              <a:r>
                <a:rPr lang="en-US" sz="2000" b="0" i="0" u="none" strike="noStrike" dirty="0">
                  <a:solidFill>
                    <a:schemeClr val="tx1"/>
                  </a:solidFill>
                  <a:effectLst/>
                  <a:latin typeface="+mn-lt"/>
                </a:rPr>
                <a:t>Many customers exhibit zero balance, contributing to the large peak observed.</a:t>
              </a:r>
            </a:p>
          </p:txBody>
        </p:sp>
      </p:grpSp>
      <p:grpSp>
        <p:nvGrpSpPr>
          <p:cNvPr id="19" name="Group 18">
            <a:extLst>
              <a:ext uri="{FF2B5EF4-FFF2-40B4-BE49-F238E27FC236}">
                <a16:creationId xmlns:a16="http://schemas.microsoft.com/office/drawing/2014/main" id="{749C8EC8-A705-F2E2-2278-380B4062FFBA}"/>
              </a:ext>
            </a:extLst>
          </p:cNvPr>
          <p:cNvGrpSpPr/>
          <p:nvPr/>
        </p:nvGrpSpPr>
        <p:grpSpPr>
          <a:xfrm>
            <a:off x="6698661" y="5158755"/>
            <a:ext cx="4959107" cy="1066800"/>
            <a:chOff x="2819400" y="1291986"/>
            <a:chExt cx="8946955" cy="668655"/>
          </a:xfrm>
        </p:grpSpPr>
        <p:grpSp>
          <p:nvGrpSpPr>
            <p:cNvPr id="20" name="object 13">
              <a:extLst>
                <a:ext uri="{FF2B5EF4-FFF2-40B4-BE49-F238E27FC236}">
                  <a16:creationId xmlns:a16="http://schemas.microsoft.com/office/drawing/2014/main" id="{5A022B1B-0BF3-80CB-A9F6-3009A4770C2F}"/>
                </a:ext>
              </a:extLst>
            </p:cNvPr>
            <p:cNvGrpSpPr/>
            <p:nvPr/>
          </p:nvGrpSpPr>
          <p:grpSpPr>
            <a:xfrm>
              <a:off x="2819400" y="1291986"/>
              <a:ext cx="8946955" cy="668655"/>
              <a:chOff x="1282179" y="3494230"/>
              <a:chExt cx="10544175" cy="668655"/>
            </a:xfrm>
          </p:grpSpPr>
          <p:sp>
            <p:nvSpPr>
              <p:cNvPr id="22" name="object 14">
                <a:extLst>
                  <a:ext uri="{FF2B5EF4-FFF2-40B4-BE49-F238E27FC236}">
                    <a16:creationId xmlns:a16="http://schemas.microsoft.com/office/drawing/2014/main" id="{BD22ED44-AB6D-AA6C-EAB7-6A2E0CD2ED65}"/>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23" name="object 15">
                <a:extLst>
                  <a:ext uri="{FF2B5EF4-FFF2-40B4-BE49-F238E27FC236}">
                    <a16:creationId xmlns:a16="http://schemas.microsoft.com/office/drawing/2014/main" id="{DFC4F1E2-9661-DA25-BC74-6930D90F9642}"/>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21" name="object 16">
              <a:extLst>
                <a:ext uri="{FF2B5EF4-FFF2-40B4-BE49-F238E27FC236}">
                  <a16:creationId xmlns:a16="http://schemas.microsoft.com/office/drawing/2014/main" id="{1B70FB44-0D80-B8B2-32EB-CD4B4E97B279}"/>
                </a:ext>
              </a:extLst>
            </p:cNvPr>
            <p:cNvSpPr txBox="1"/>
            <p:nvPr/>
          </p:nvSpPr>
          <p:spPr>
            <a:xfrm>
              <a:off x="2943478" y="1338720"/>
              <a:ext cx="8698795" cy="586768"/>
            </a:xfrm>
            <a:prstGeom prst="rect">
              <a:avLst/>
            </a:prstGeom>
          </p:spPr>
          <p:txBody>
            <a:bodyPr vert="horz" wrap="square" lIns="0" tIns="12700" rIns="0" bIns="0" rtlCol="0">
              <a:spAutoFit/>
            </a:bodyPr>
            <a:lstStyle/>
            <a:p>
              <a:pPr algn="l"/>
              <a:r>
                <a:rPr lang="en-US" sz="2000" b="0" i="0" u="none" strike="noStrike" dirty="0">
                  <a:solidFill>
                    <a:schemeClr val="tx1"/>
                  </a:solidFill>
                  <a:effectLst/>
                  <a:latin typeface="+mn-lt"/>
                </a:rPr>
                <a:t>Beyond zero balance, the distribution displays relatively consistent balances among customers.</a:t>
              </a:r>
            </a:p>
          </p:txBody>
        </p:sp>
      </p:grpSp>
      <p:pic>
        <p:nvPicPr>
          <p:cNvPr id="24" name="Picture 23">
            <a:extLst>
              <a:ext uri="{FF2B5EF4-FFF2-40B4-BE49-F238E27FC236}">
                <a16:creationId xmlns:a16="http://schemas.microsoft.com/office/drawing/2014/main" id="{89DBAEF4-2D35-995F-1830-CA9B5314BF3F}"/>
              </a:ext>
            </a:extLst>
          </p:cNvPr>
          <p:cNvPicPr>
            <a:picLocks noChangeAspect="1"/>
          </p:cNvPicPr>
          <p:nvPr/>
        </p:nvPicPr>
        <p:blipFill>
          <a:blip r:embed="rId2"/>
          <a:stretch>
            <a:fillRect/>
          </a:stretch>
        </p:blipFill>
        <p:spPr>
          <a:xfrm>
            <a:off x="184284" y="1393203"/>
            <a:ext cx="6304240" cy="4947053"/>
          </a:xfrm>
          <a:prstGeom prst="rect">
            <a:avLst/>
          </a:prstGeom>
        </p:spPr>
      </p:pic>
    </p:spTree>
    <p:extLst>
      <p:ext uri="{BB962C8B-B14F-4D97-AF65-F5344CB8AC3E}">
        <p14:creationId xmlns:p14="http://schemas.microsoft.com/office/powerpoint/2010/main" val="820055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Histogram – Number of Products</a:t>
            </a:r>
            <a:endParaRPr spc="-10" dirty="0"/>
          </a:p>
        </p:txBody>
      </p:sp>
      <p:sp>
        <p:nvSpPr>
          <p:cNvPr id="45" name="object 45"/>
          <p:cNvSpPr txBox="1">
            <a:spLocks noGrp="1"/>
          </p:cNvSpPr>
          <p:nvPr>
            <p:ph type="sldNum" sz="quarter" idx="7"/>
          </p:nvPr>
        </p:nvSpPr>
        <p:spPr>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rgbClr val="898989"/>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9</a:t>
            </a:fld>
            <a:endParaRPr kumimoji="0" sz="1200" b="0" i="0" u="none" strike="noStrike" kern="0" cap="none" spc="-50" normalizeH="0" baseline="0" noProof="0" dirty="0">
              <a:ln>
                <a:noFill/>
              </a:ln>
              <a:solidFill>
                <a:srgbClr val="898989"/>
              </a:solidFill>
              <a:effectLst/>
              <a:uLnTx/>
              <a:uFillTx/>
              <a:latin typeface="Calibri"/>
              <a:cs typeface="Calibri"/>
            </a:endParaRPr>
          </a:p>
        </p:txBody>
      </p:sp>
      <p:grpSp>
        <p:nvGrpSpPr>
          <p:cNvPr id="46" name="object 3">
            <a:extLst>
              <a:ext uri="{FF2B5EF4-FFF2-40B4-BE49-F238E27FC236}">
                <a16:creationId xmlns:a16="http://schemas.microsoft.com/office/drawing/2014/main" id="{BE751F0C-38AE-C702-F974-03F6B1D70D0C}"/>
              </a:ext>
            </a:extLst>
          </p:cNvPr>
          <p:cNvGrpSpPr/>
          <p:nvPr/>
        </p:nvGrpSpPr>
        <p:grpSpPr>
          <a:xfrm>
            <a:off x="138112" y="1295400"/>
            <a:ext cx="6415088" cy="5142664"/>
            <a:chOff x="375046" y="1409217"/>
            <a:chExt cx="1985010" cy="1125855"/>
          </a:xfrm>
        </p:grpSpPr>
        <p:sp>
          <p:nvSpPr>
            <p:cNvPr id="47" name="object 4">
              <a:extLst>
                <a:ext uri="{FF2B5EF4-FFF2-40B4-BE49-F238E27FC236}">
                  <a16:creationId xmlns:a16="http://schemas.microsoft.com/office/drawing/2014/main" id="{7A1E74CB-D384-E855-D1AE-58B5DA1DE782}"/>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48" name="object 5">
              <a:extLst>
                <a:ext uri="{FF2B5EF4-FFF2-40B4-BE49-F238E27FC236}">
                  <a16:creationId xmlns:a16="http://schemas.microsoft.com/office/drawing/2014/main" id="{83A2965F-760C-07A4-2DD4-82D4A961BB1C}"/>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49" name="object 7">
            <a:extLst>
              <a:ext uri="{FF2B5EF4-FFF2-40B4-BE49-F238E27FC236}">
                <a16:creationId xmlns:a16="http://schemas.microsoft.com/office/drawing/2014/main" id="{02D067D0-C8F2-7CEC-9B24-D1A457A100AA}"/>
              </a:ext>
            </a:extLst>
          </p:cNvPr>
          <p:cNvSpPr/>
          <p:nvPr/>
        </p:nvSpPr>
        <p:spPr>
          <a:xfrm>
            <a:off x="152400" y="1295400"/>
            <a:ext cx="11697010" cy="5142664"/>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nvGrpSpPr>
          <p:cNvPr id="4" name="Group 3">
            <a:extLst>
              <a:ext uri="{FF2B5EF4-FFF2-40B4-BE49-F238E27FC236}">
                <a16:creationId xmlns:a16="http://schemas.microsoft.com/office/drawing/2014/main" id="{4ADCACE0-6D5B-3AA5-7039-C89248E6D301}"/>
              </a:ext>
            </a:extLst>
          </p:cNvPr>
          <p:cNvGrpSpPr/>
          <p:nvPr/>
        </p:nvGrpSpPr>
        <p:grpSpPr>
          <a:xfrm>
            <a:off x="6689414" y="1432149"/>
            <a:ext cx="4959107" cy="1066800"/>
            <a:chOff x="2819400" y="1291986"/>
            <a:chExt cx="8946955" cy="668655"/>
          </a:xfrm>
        </p:grpSpPr>
        <p:grpSp>
          <p:nvGrpSpPr>
            <p:cNvPr id="5" name="object 13">
              <a:extLst>
                <a:ext uri="{FF2B5EF4-FFF2-40B4-BE49-F238E27FC236}">
                  <a16:creationId xmlns:a16="http://schemas.microsoft.com/office/drawing/2014/main" id="{4DA06D8E-0011-D494-87CE-23E0A39F7872}"/>
                </a:ext>
              </a:extLst>
            </p:cNvPr>
            <p:cNvGrpSpPr/>
            <p:nvPr/>
          </p:nvGrpSpPr>
          <p:grpSpPr>
            <a:xfrm>
              <a:off x="2819400" y="1291986"/>
              <a:ext cx="8946955" cy="668655"/>
              <a:chOff x="1282179" y="3494230"/>
              <a:chExt cx="10544175" cy="668655"/>
            </a:xfrm>
          </p:grpSpPr>
          <p:sp>
            <p:nvSpPr>
              <p:cNvPr id="7" name="object 14">
                <a:extLst>
                  <a:ext uri="{FF2B5EF4-FFF2-40B4-BE49-F238E27FC236}">
                    <a16:creationId xmlns:a16="http://schemas.microsoft.com/office/drawing/2014/main" id="{BE4A2596-DFC9-25E3-2738-0557FAC8121D}"/>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8" name="object 15">
                <a:extLst>
                  <a:ext uri="{FF2B5EF4-FFF2-40B4-BE49-F238E27FC236}">
                    <a16:creationId xmlns:a16="http://schemas.microsoft.com/office/drawing/2014/main" id="{EAB44F29-8345-46E7-6126-65FE4852DF29}"/>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6" name="object 16">
              <a:extLst>
                <a:ext uri="{FF2B5EF4-FFF2-40B4-BE49-F238E27FC236}">
                  <a16:creationId xmlns:a16="http://schemas.microsoft.com/office/drawing/2014/main" id="{2FA3FF91-3765-8600-823F-966BA18479ED}"/>
                </a:ext>
              </a:extLst>
            </p:cNvPr>
            <p:cNvSpPr txBox="1"/>
            <p:nvPr/>
          </p:nvSpPr>
          <p:spPr>
            <a:xfrm>
              <a:off x="2943478" y="1338720"/>
              <a:ext cx="8698795" cy="393858"/>
            </a:xfrm>
            <a:prstGeom prst="rect">
              <a:avLst/>
            </a:prstGeom>
          </p:spPr>
          <p:txBody>
            <a:bodyPr vert="horz" wrap="square" lIns="0" tIns="12700" rIns="0" bIns="0" rtlCol="0">
              <a:spAutoFit/>
            </a:bodyPr>
            <a:lstStyle/>
            <a:p>
              <a:pPr algn="l"/>
              <a:r>
                <a:rPr lang="en-US" sz="2000" b="0" i="0" u="none" strike="noStrike" dirty="0">
                  <a:solidFill>
                    <a:schemeClr val="tx1"/>
                  </a:solidFill>
                  <a:effectLst/>
                  <a:latin typeface="+mn-lt"/>
                </a:rPr>
                <a:t>The majority of customers possess one or two products offered by the bank.</a:t>
              </a:r>
            </a:p>
          </p:txBody>
        </p:sp>
      </p:grpSp>
      <p:grpSp>
        <p:nvGrpSpPr>
          <p:cNvPr id="9" name="Group 8">
            <a:extLst>
              <a:ext uri="{FF2B5EF4-FFF2-40B4-BE49-F238E27FC236}">
                <a16:creationId xmlns:a16="http://schemas.microsoft.com/office/drawing/2014/main" id="{911F803A-1497-A5E8-DE31-596113797DCD}"/>
              </a:ext>
            </a:extLst>
          </p:cNvPr>
          <p:cNvGrpSpPr/>
          <p:nvPr/>
        </p:nvGrpSpPr>
        <p:grpSpPr>
          <a:xfrm>
            <a:off x="6698662" y="2667585"/>
            <a:ext cx="4959107" cy="1066800"/>
            <a:chOff x="2819400" y="1291986"/>
            <a:chExt cx="8946955" cy="668655"/>
          </a:xfrm>
        </p:grpSpPr>
        <p:grpSp>
          <p:nvGrpSpPr>
            <p:cNvPr id="10" name="object 13">
              <a:extLst>
                <a:ext uri="{FF2B5EF4-FFF2-40B4-BE49-F238E27FC236}">
                  <a16:creationId xmlns:a16="http://schemas.microsoft.com/office/drawing/2014/main" id="{06D6D63E-3FAA-B8FB-4814-A78E8218350B}"/>
                </a:ext>
              </a:extLst>
            </p:cNvPr>
            <p:cNvGrpSpPr/>
            <p:nvPr/>
          </p:nvGrpSpPr>
          <p:grpSpPr>
            <a:xfrm>
              <a:off x="2819400" y="1291986"/>
              <a:ext cx="8946955" cy="668655"/>
              <a:chOff x="1282179" y="3494230"/>
              <a:chExt cx="10544175" cy="668655"/>
            </a:xfrm>
          </p:grpSpPr>
          <p:sp>
            <p:nvSpPr>
              <p:cNvPr id="12" name="object 14">
                <a:extLst>
                  <a:ext uri="{FF2B5EF4-FFF2-40B4-BE49-F238E27FC236}">
                    <a16:creationId xmlns:a16="http://schemas.microsoft.com/office/drawing/2014/main" id="{7ACE2F67-BB12-95A5-11B8-7B52930C20C2}"/>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13" name="object 15">
                <a:extLst>
                  <a:ext uri="{FF2B5EF4-FFF2-40B4-BE49-F238E27FC236}">
                    <a16:creationId xmlns:a16="http://schemas.microsoft.com/office/drawing/2014/main" id="{CEEE5FA9-3B6C-B034-3C74-4B5122F65081}"/>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11" name="object 16">
              <a:extLst>
                <a:ext uri="{FF2B5EF4-FFF2-40B4-BE49-F238E27FC236}">
                  <a16:creationId xmlns:a16="http://schemas.microsoft.com/office/drawing/2014/main" id="{604826DB-B3C1-60DA-7484-5EFF302ABCAD}"/>
                </a:ext>
              </a:extLst>
            </p:cNvPr>
            <p:cNvSpPr txBox="1"/>
            <p:nvPr/>
          </p:nvSpPr>
          <p:spPr>
            <a:xfrm>
              <a:off x="2943478" y="1338720"/>
              <a:ext cx="8698795" cy="586768"/>
            </a:xfrm>
            <a:prstGeom prst="rect">
              <a:avLst/>
            </a:prstGeom>
          </p:spPr>
          <p:txBody>
            <a:bodyPr vert="horz" wrap="square" lIns="0" tIns="12700" rIns="0" bIns="0" rtlCol="0">
              <a:spAutoFit/>
            </a:bodyPr>
            <a:lstStyle/>
            <a:p>
              <a:pPr algn="l"/>
              <a:r>
                <a:rPr lang="en-US" sz="2000" b="0" i="0" u="none" strike="noStrike" dirty="0">
                  <a:solidFill>
                    <a:schemeClr val="tx1"/>
                  </a:solidFill>
                  <a:effectLst/>
                  <a:latin typeface="+mn-lt"/>
                </a:rPr>
                <a:t>A smaller proportion of customers hold three or four products, potentially representing outliers.</a:t>
              </a:r>
            </a:p>
          </p:txBody>
        </p:sp>
      </p:grpSp>
      <p:grpSp>
        <p:nvGrpSpPr>
          <p:cNvPr id="14" name="Group 13">
            <a:extLst>
              <a:ext uri="{FF2B5EF4-FFF2-40B4-BE49-F238E27FC236}">
                <a16:creationId xmlns:a16="http://schemas.microsoft.com/office/drawing/2014/main" id="{E2D60A51-E08C-A3C9-4AFC-9B087D937DE8}"/>
              </a:ext>
            </a:extLst>
          </p:cNvPr>
          <p:cNvGrpSpPr/>
          <p:nvPr/>
        </p:nvGrpSpPr>
        <p:grpSpPr>
          <a:xfrm>
            <a:off x="6705381" y="3902241"/>
            <a:ext cx="4959107" cy="1066800"/>
            <a:chOff x="2819400" y="1291986"/>
            <a:chExt cx="8946955" cy="668655"/>
          </a:xfrm>
        </p:grpSpPr>
        <p:grpSp>
          <p:nvGrpSpPr>
            <p:cNvPr id="15" name="object 13">
              <a:extLst>
                <a:ext uri="{FF2B5EF4-FFF2-40B4-BE49-F238E27FC236}">
                  <a16:creationId xmlns:a16="http://schemas.microsoft.com/office/drawing/2014/main" id="{52385E39-0C4E-C716-D1FF-68D6C0D0854A}"/>
                </a:ext>
              </a:extLst>
            </p:cNvPr>
            <p:cNvGrpSpPr/>
            <p:nvPr/>
          </p:nvGrpSpPr>
          <p:grpSpPr>
            <a:xfrm>
              <a:off x="2819400" y="1291986"/>
              <a:ext cx="8946955" cy="668655"/>
              <a:chOff x="1282179" y="3494230"/>
              <a:chExt cx="10544175" cy="668655"/>
            </a:xfrm>
          </p:grpSpPr>
          <p:sp>
            <p:nvSpPr>
              <p:cNvPr id="17" name="object 14">
                <a:extLst>
                  <a:ext uri="{FF2B5EF4-FFF2-40B4-BE49-F238E27FC236}">
                    <a16:creationId xmlns:a16="http://schemas.microsoft.com/office/drawing/2014/main" id="{7E6A728B-744B-EB4A-2E21-9CD45A5BFBCD}"/>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18" name="object 15">
                <a:extLst>
                  <a:ext uri="{FF2B5EF4-FFF2-40B4-BE49-F238E27FC236}">
                    <a16:creationId xmlns:a16="http://schemas.microsoft.com/office/drawing/2014/main" id="{A5598FC2-06D5-E248-526B-7BDB9166DED5}"/>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16" name="object 16">
              <a:extLst>
                <a:ext uri="{FF2B5EF4-FFF2-40B4-BE49-F238E27FC236}">
                  <a16:creationId xmlns:a16="http://schemas.microsoft.com/office/drawing/2014/main" id="{03476488-A4FD-4FFC-C613-5F9A8D60BCA5}"/>
                </a:ext>
              </a:extLst>
            </p:cNvPr>
            <p:cNvSpPr txBox="1"/>
            <p:nvPr/>
          </p:nvSpPr>
          <p:spPr>
            <a:xfrm>
              <a:off x="2943478" y="1338720"/>
              <a:ext cx="8698795" cy="393858"/>
            </a:xfrm>
            <a:prstGeom prst="rect">
              <a:avLst/>
            </a:prstGeom>
          </p:spPr>
          <p:txBody>
            <a:bodyPr vert="horz" wrap="square" lIns="0" tIns="12700" rIns="0" bIns="0" rtlCol="0">
              <a:spAutoFit/>
            </a:bodyPr>
            <a:lstStyle/>
            <a:p>
              <a:pPr algn="l"/>
              <a:r>
                <a:rPr lang="en-US" sz="2000" b="0" i="0" u="none" strike="noStrike" dirty="0">
                  <a:solidFill>
                    <a:schemeClr val="tx1"/>
                  </a:solidFill>
                  <a:effectLst/>
                  <a:latin typeface="+mn-lt"/>
                </a:rPr>
                <a:t>Most customers are concentrated within the range of one to two products.</a:t>
              </a:r>
            </a:p>
          </p:txBody>
        </p:sp>
      </p:grpSp>
      <p:grpSp>
        <p:nvGrpSpPr>
          <p:cNvPr id="19" name="Group 18">
            <a:extLst>
              <a:ext uri="{FF2B5EF4-FFF2-40B4-BE49-F238E27FC236}">
                <a16:creationId xmlns:a16="http://schemas.microsoft.com/office/drawing/2014/main" id="{749C8EC8-A705-F2E2-2278-380B4062FFBA}"/>
              </a:ext>
            </a:extLst>
          </p:cNvPr>
          <p:cNvGrpSpPr/>
          <p:nvPr/>
        </p:nvGrpSpPr>
        <p:grpSpPr>
          <a:xfrm>
            <a:off x="6698661" y="5158755"/>
            <a:ext cx="4959107" cy="1066800"/>
            <a:chOff x="2819400" y="1291986"/>
            <a:chExt cx="8946955" cy="668655"/>
          </a:xfrm>
        </p:grpSpPr>
        <p:grpSp>
          <p:nvGrpSpPr>
            <p:cNvPr id="20" name="object 13">
              <a:extLst>
                <a:ext uri="{FF2B5EF4-FFF2-40B4-BE49-F238E27FC236}">
                  <a16:creationId xmlns:a16="http://schemas.microsoft.com/office/drawing/2014/main" id="{5A022B1B-0BF3-80CB-A9F6-3009A4770C2F}"/>
                </a:ext>
              </a:extLst>
            </p:cNvPr>
            <p:cNvGrpSpPr/>
            <p:nvPr/>
          </p:nvGrpSpPr>
          <p:grpSpPr>
            <a:xfrm>
              <a:off x="2819400" y="1291986"/>
              <a:ext cx="8946955" cy="668655"/>
              <a:chOff x="1282179" y="3494230"/>
              <a:chExt cx="10544175" cy="668655"/>
            </a:xfrm>
          </p:grpSpPr>
          <p:sp>
            <p:nvSpPr>
              <p:cNvPr id="22" name="object 14">
                <a:extLst>
                  <a:ext uri="{FF2B5EF4-FFF2-40B4-BE49-F238E27FC236}">
                    <a16:creationId xmlns:a16="http://schemas.microsoft.com/office/drawing/2014/main" id="{BD22ED44-AB6D-AA6C-EAB7-6A2E0CD2ED65}"/>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23" name="object 15">
                <a:extLst>
                  <a:ext uri="{FF2B5EF4-FFF2-40B4-BE49-F238E27FC236}">
                    <a16:creationId xmlns:a16="http://schemas.microsoft.com/office/drawing/2014/main" id="{DFC4F1E2-9661-DA25-BC74-6930D90F9642}"/>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21" name="object 16">
              <a:extLst>
                <a:ext uri="{FF2B5EF4-FFF2-40B4-BE49-F238E27FC236}">
                  <a16:creationId xmlns:a16="http://schemas.microsoft.com/office/drawing/2014/main" id="{1B70FB44-0D80-B8B2-32EB-CD4B4E97B279}"/>
                </a:ext>
              </a:extLst>
            </p:cNvPr>
            <p:cNvSpPr txBox="1"/>
            <p:nvPr/>
          </p:nvSpPr>
          <p:spPr>
            <a:xfrm>
              <a:off x="2943478" y="1338720"/>
              <a:ext cx="8698795" cy="586768"/>
            </a:xfrm>
            <a:prstGeom prst="rect">
              <a:avLst/>
            </a:prstGeom>
          </p:spPr>
          <p:txBody>
            <a:bodyPr vert="horz" wrap="square" lIns="0" tIns="12700" rIns="0" bIns="0" rtlCol="0">
              <a:spAutoFit/>
            </a:bodyPr>
            <a:lstStyle/>
            <a:p>
              <a:pPr algn="l"/>
              <a:r>
                <a:rPr lang="en-US" sz="2000" b="0" i="0" u="none" strike="noStrike" dirty="0">
                  <a:solidFill>
                    <a:schemeClr val="tx1"/>
                  </a:solidFill>
                  <a:effectLst/>
                  <a:latin typeface="+mn-lt"/>
                </a:rPr>
                <a:t>The presence of fewer customers with three or four products suggests a deviation from the norm in the dataset.</a:t>
              </a:r>
            </a:p>
          </p:txBody>
        </p:sp>
      </p:grpSp>
      <p:pic>
        <p:nvPicPr>
          <p:cNvPr id="3" name="Picture 2">
            <a:extLst>
              <a:ext uri="{FF2B5EF4-FFF2-40B4-BE49-F238E27FC236}">
                <a16:creationId xmlns:a16="http://schemas.microsoft.com/office/drawing/2014/main" id="{55B010E9-DE75-ABAB-E581-9F21B58DF091}"/>
              </a:ext>
            </a:extLst>
          </p:cNvPr>
          <p:cNvPicPr>
            <a:picLocks noChangeAspect="1"/>
          </p:cNvPicPr>
          <p:nvPr/>
        </p:nvPicPr>
        <p:blipFill>
          <a:blip r:embed="rId2"/>
          <a:stretch>
            <a:fillRect/>
          </a:stretch>
        </p:blipFill>
        <p:spPr>
          <a:xfrm>
            <a:off x="184284" y="1372204"/>
            <a:ext cx="6304240" cy="5000596"/>
          </a:xfrm>
          <a:prstGeom prst="rect">
            <a:avLst/>
          </a:prstGeom>
        </p:spPr>
      </p:pic>
    </p:spTree>
    <p:extLst>
      <p:ext uri="{BB962C8B-B14F-4D97-AF65-F5344CB8AC3E}">
        <p14:creationId xmlns:p14="http://schemas.microsoft.com/office/powerpoint/2010/main" val="1571220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1760</TotalTime>
  <Words>2308</Words>
  <Application>Microsoft Macintosh PowerPoint</Application>
  <PresentationFormat>Widescreen</PresentationFormat>
  <Paragraphs>263</Paragraphs>
  <Slides>32</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32</vt:i4>
      </vt:variant>
    </vt:vector>
  </HeadingPairs>
  <TitlesOfParts>
    <vt:vector size="36" baseType="lpstr">
      <vt:lpstr>Arial</vt:lpstr>
      <vt:lpstr>Calibri</vt:lpstr>
      <vt:lpstr>Office Theme</vt:lpstr>
      <vt:lpstr>1_Office Theme</vt:lpstr>
      <vt:lpstr>PowerPoint Presentation</vt:lpstr>
      <vt:lpstr>Introduction</vt:lpstr>
      <vt:lpstr>About Dataset</vt:lpstr>
      <vt:lpstr>Variables of choice</vt:lpstr>
      <vt:lpstr>PowerPoint Presentation</vt:lpstr>
      <vt:lpstr>Histogram – Credit Score</vt:lpstr>
      <vt:lpstr>Histogram – Age</vt:lpstr>
      <vt:lpstr>Histogram – Balance</vt:lpstr>
      <vt:lpstr>Histogram – Number of Products</vt:lpstr>
      <vt:lpstr>Histogram – Is Active Member?</vt:lpstr>
      <vt:lpstr>PowerPoint Presentation</vt:lpstr>
      <vt:lpstr>Descriptive Statistics – Credit Score</vt:lpstr>
      <vt:lpstr>Descriptive Statistics – Age</vt:lpstr>
      <vt:lpstr>Descriptive Statistics – Balance</vt:lpstr>
      <vt:lpstr>Descriptive Statistics – Number of Products</vt:lpstr>
      <vt:lpstr>Descriptive Statistics – Active Member</vt:lpstr>
      <vt:lpstr>PowerPoint Presentation</vt:lpstr>
      <vt:lpstr>PMF – Number of Products</vt:lpstr>
      <vt:lpstr>PowerPoint Presentation</vt:lpstr>
      <vt:lpstr>Cumulative Distribution Function (DMF) – Age</vt:lpstr>
      <vt:lpstr>PowerPoint Presentation</vt:lpstr>
      <vt:lpstr>Analytical Distribution – Credit Score</vt:lpstr>
      <vt:lpstr>PowerPoint Presentation</vt:lpstr>
      <vt:lpstr>Scatter Plot – Credit Score vs Balance</vt:lpstr>
      <vt:lpstr>Scatter Plot – Age vs Balance</vt:lpstr>
      <vt:lpstr>PowerPoint Presentation</vt:lpstr>
      <vt:lpstr>Hypothesis Testing</vt:lpstr>
      <vt:lpstr>PowerPoint Presentation</vt:lpstr>
      <vt:lpstr>Regression Analysis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 510</dc:title>
  <dc:creator>Mike Eller</dc:creator>
  <cp:lastModifiedBy>Ramesh Talapaneni</cp:lastModifiedBy>
  <cp:revision>233</cp:revision>
  <dcterms:created xsi:type="dcterms:W3CDTF">2023-11-29T02:18:38Z</dcterms:created>
  <dcterms:modified xsi:type="dcterms:W3CDTF">2024-03-01T23:55:26Z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2023-02-19T00:00:00Z</vt:filetime>
  </property>
  <property fmtid="{D5CDD505-2E9C-101B-9397-08002B2CF9AE}" pid="3" name="Creator">
    <vt:lpwstr>Microsoft® PowerPoint® for Microsoft 365</vt:lpwstr>
  </property>
  <property fmtid="{D5CDD505-2E9C-101B-9397-08002B2CF9AE}" pid="4" name="LastSaved">
    <vt:filetime>2023-11-29T00:00:00Z</vt:filetime>
  </property>
  <property fmtid="{D5CDD505-2E9C-101B-9397-08002B2CF9AE}" pid="5" name="Producer">
    <vt:lpwstr>Microsoft® PowerPoint® for Microsoft 365</vt:lpwstr>
  </property>
</Properties>
</file>