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1" r:id="rId8"/>
    <p:sldId id="264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1"/>
    <p:restoredTop sz="94655"/>
  </p:normalViewPr>
  <p:slideViewPr>
    <p:cSldViewPr>
      <p:cViewPr varScale="1">
        <p:scale>
          <a:sx n="172" d="100"/>
          <a:sy n="172" d="100"/>
        </p:scale>
        <p:origin x="384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951195" cy="68564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64909" y="1681352"/>
            <a:ext cx="380365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23E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A41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23E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A41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23E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49021"/>
            <a:ext cx="12191999" cy="7089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1327403"/>
            <a:ext cx="10972800" cy="68580"/>
          </a:xfrm>
          <a:custGeom>
            <a:avLst/>
            <a:gdLst/>
            <a:ahLst/>
            <a:cxnLst/>
            <a:rect l="l" t="t" r="r" b="b"/>
            <a:pathLst>
              <a:path w="10972800" h="68580">
                <a:moveTo>
                  <a:pt x="0" y="68500"/>
                </a:moveTo>
                <a:lnTo>
                  <a:pt x="10972691" y="68500"/>
                </a:lnTo>
                <a:lnTo>
                  <a:pt x="10972691" y="0"/>
                </a:lnTo>
                <a:lnTo>
                  <a:pt x="0" y="0"/>
                </a:lnTo>
                <a:lnTo>
                  <a:pt x="0" y="68500"/>
                </a:lnTo>
                <a:close/>
              </a:path>
            </a:pathLst>
          </a:custGeom>
          <a:solidFill>
            <a:srgbClr val="CFA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23E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49021"/>
            <a:ext cx="12191999" cy="7089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1327403"/>
            <a:ext cx="10972800" cy="68580"/>
          </a:xfrm>
          <a:custGeom>
            <a:avLst/>
            <a:gdLst/>
            <a:ahLst/>
            <a:cxnLst/>
            <a:rect l="l" t="t" r="r" b="b"/>
            <a:pathLst>
              <a:path w="10972800" h="68580">
                <a:moveTo>
                  <a:pt x="0" y="68500"/>
                </a:moveTo>
                <a:lnTo>
                  <a:pt x="10972691" y="68500"/>
                </a:lnTo>
                <a:lnTo>
                  <a:pt x="10972691" y="0"/>
                </a:lnTo>
                <a:lnTo>
                  <a:pt x="0" y="0"/>
                </a:lnTo>
                <a:lnTo>
                  <a:pt x="0" y="68500"/>
                </a:lnTo>
                <a:close/>
              </a:path>
            </a:pathLst>
          </a:custGeom>
          <a:solidFill>
            <a:srgbClr val="CFA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149021"/>
            <a:ext cx="12191999" cy="7089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168605"/>
            <a:ext cx="10769600" cy="129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23E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659712"/>
            <a:ext cx="10793095" cy="2879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A41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93419" y="6420406"/>
            <a:ext cx="314959" cy="25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0800" y="3810000"/>
            <a:ext cx="5165091" cy="1602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en-US" sz="2000" dirty="0">
                <a:solidFill>
                  <a:srgbClr val="888888"/>
                </a:solidFill>
                <a:latin typeface="Arial"/>
                <a:cs typeface="Arial"/>
              </a:rPr>
              <a:t>Ramesh Talapaneni</a:t>
            </a:r>
          </a:p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en-US" sz="2000" dirty="0">
                <a:solidFill>
                  <a:srgbClr val="888888"/>
                </a:solidFill>
                <a:latin typeface="Arial"/>
                <a:cs typeface="Arial"/>
              </a:rPr>
              <a:t>August 08, 2024</a:t>
            </a:r>
          </a:p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en-US" sz="2000" dirty="0">
                <a:solidFill>
                  <a:srgbClr val="888888"/>
                </a:solidFill>
                <a:latin typeface="Arial"/>
                <a:cs typeface="Arial"/>
              </a:rPr>
              <a:t>Bellevue University – DSC 640</a:t>
            </a:r>
          </a:p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en-US" sz="2000" dirty="0">
                <a:solidFill>
                  <a:srgbClr val="888888"/>
                </a:solidFill>
                <a:latin typeface="Arial"/>
                <a:cs typeface="Arial"/>
              </a:rPr>
              <a:t>Instructor: Catherine Williams</a:t>
            </a:r>
          </a:p>
          <a:p>
            <a:pPr marL="12700" algn="r">
              <a:lnSpc>
                <a:spcPct val="100000"/>
              </a:lnSpc>
              <a:spcBef>
                <a:spcPts val="95"/>
              </a:spcBef>
            </a:pPr>
            <a:endParaRPr lang="en-US" sz="2000" dirty="0">
              <a:solidFill>
                <a:srgbClr val="888888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5029200" y="838200"/>
            <a:ext cx="6536691" cy="2324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5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Clear Skies Ahead: The Reliability of Modern Air Travel</a:t>
            </a:r>
            <a:endParaRPr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43811"/>
            <a:ext cx="10972800" cy="67310"/>
          </a:xfrm>
          <a:custGeom>
            <a:avLst/>
            <a:gdLst/>
            <a:ahLst/>
            <a:cxnLst/>
            <a:rect l="l" t="t" r="r" b="b"/>
            <a:pathLst>
              <a:path w="10972800" h="67309">
                <a:moveTo>
                  <a:pt x="0" y="66977"/>
                </a:moveTo>
                <a:lnTo>
                  <a:pt x="10972690" y="66978"/>
                </a:lnTo>
                <a:lnTo>
                  <a:pt x="10972690" y="0"/>
                </a:lnTo>
                <a:lnTo>
                  <a:pt x="0" y="0"/>
                </a:lnTo>
                <a:lnTo>
                  <a:pt x="0" y="66977"/>
                </a:lnTo>
                <a:close/>
              </a:path>
            </a:pathLst>
          </a:custGeom>
          <a:solidFill>
            <a:srgbClr val="CFA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168605"/>
            <a:ext cx="10769600" cy="950695"/>
          </a:xfrm>
          <a:prstGeom prst="rect">
            <a:avLst/>
          </a:prstGeom>
        </p:spPr>
        <p:txBody>
          <a:bodyPr vert="horz" wrap="square" lIns="0" tIns="179501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14"/>
              </a:spcBef>
            </a:pPr>
            <a:r>
              <a:rPr lang="en-US" sz="5000" spc="-10" dirty="0"/>
              <a:t>Introduction</a:t>
            </a:r>
            <a:endParaRPr sz="5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7F066-D34B-115B-0188-9ABF6CCB96F1}"/>
              </a:ext>
            </a:extLst>
          </p:cNvPr>
          <p:cNvSpPr txBox="1"/>
          <p:nvPr/>
        </p:nvSpPr>
        <p:spPr>
          <a:xfrm>
            <a:off x="586299" y="2438400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Airline travel has long been scrutinized for its safety, with public perceptions often shaped by rare but high-profile accidents.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data tells a compelling story of continuous improvement and rigorous safety measures that make air travel the safest mode of transport today.</a:t>
            </a:r>
          </a:p>
        </p:txBody>
      </p:sp>
      <p:pic>
        <p:nvPicPr>
          <p:cNvPr id="4" name="slide2" descr="Airline Safety">
            <a:extLst>
              <a:ext uri="{FF2B5EF4-FFF2-40B4-BE49-F238E27FC236}">
                <a16:creationId xmlns:a16="http://schemas.microsoft.com/office/drawing/2014/main" id="{00046622-52C5-D9BC-C719-F28EC263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98" y="1688900"/>
            <a:ext cx="5766241" cy="42546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43811"/>
            <a:ext cx="10972800" cy="67310"/>
          </a:xfrm>
          <a:custGeom>
            <a:avLst/>
            <a:gdLst/>
            <a:ahLst/>
            <a:cxnLst/>
            <a:rect l="l" t="t" r="r" b="b"/>
            <a:pathLst>
              <a:path w="10972800" h="67309">
                <a:moveTo>
                  <a:pt x="0" y="66977"/>
                </a:moveTo>
                <a:lnTo>
                  <a:pt x="10972690" y="66978"/>
                </a:lnTo>
                <a:lnTo>
                  <a:pt x="10972690" y="0"/>
                </a:lnTo>
                <a:lnTo>
                  <a:pt x="0" y="0"/>
                </a:lnTo>
                <a:lnTo>
                  <a:pt x="0" y="66977"/>
                </a:lnTo>
                <a:close/>
              </a:path>
            </a:pathLst>
          </a:custGeom>
          <a:solidFill>
            <a:srgbClr val="CFA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168605"/>
            <a:ext cx="10769600" cy="950695"/>
          </a:xfrm>
          <a:prstGeom prst="rect">
            <a:avLst/>
          </a:prstGeom>
        </p:spPr>
        <p:txBody>
          <a:bodyPr vert="horz" wrap="square" lIns="0" tIns="179501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14"/>
              </a:spcBef>
            </a:pPr>
            <a:r>
              <a:rPr lang="en-US" sz="5000" dirty="0"/>
              <a:t>Comparative Safety</a:t>
            </a:r>
            <a:endParaRPr sz="5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688340" y="1659712"/>
            <a:ext cx="106025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62108-766F-ECEE-6F6B-BCEAF0490178}"/>
              </a:ext>
            </a:extLst>
          </p:cNvPr>
          <p:cNvSpPr txBox="1"/>
          <p:nvPr/>
        </p:nvSpPr>
        <p:spPr>
          <a:xfrm>
            <a:off x="551946" y="2274838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different modes of transport, air travel stands out as the safest.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fatality rates for airlines are significantly lower than those for cars, trains, and buses, reinforcing the reliability and safety of flying.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comparison is crucial for public perception, helping to alleviate undue fears about air travel.</a:t>
            </a:r>
          </a:p>
        </p:txBody>
      </p:sp>
      <p:pic>
        <p:nvPicPr>
          <p:cNvPr id="9" name="Picture 8" descr="A red rectangle with green lines&#10;&#10;Description automatically generated">
            <a:extLst>
              <a:ext uri="{FF2B5EF4-FFF2-40B4-BE49-F238E27FC236}">
                <a16:creationId xmlns:a16="http://schemas.microsoft.com/office/drawing/2014/main" id="{B248BAFE-E0F7-1731-BCEB-7F86EB402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346" y="1807614"/>
            <a:ext cx="5800594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9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43811"/>
            <a:ext cx="10972800" cy="67310"/>
          </a:xfrm>
          <a:custGeom>
            <a:avLst/>
            <a:gdLst/>
            <a:ahLst/>
            <a:cxnLst/>
            <a:rect l="l" t="t" r="r" b="b"/>
            <a:pathLst>
              <a:path w="10972800" h="67309">
                <a:moveTo>
                  <a:pt x="0" y="66977"/>
                </a:moveTo>
                <a:lnTo>
                  <a:pt x="10972690" y="66978"/>
                </a:lnTo>
                <a:lnTo>
                  <a:pt x="10972690" y="0"/>
                </a:lnTo>
                <a:lnTo>
                  <a:pt x="0" y="0"/>
                </a:lnTo>
                <a:lnTo>
                  <a:pt x="0" y="66977"/>
                </a:lnTo>
                <a:close/>
              </a:path>
            </a:pathLst>
          </a:custGeom>
          <a:solidFill>
            <a:srgbClr val="CFA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168605"/>
            <a:ext cx="10769600" cy="950695"/>
          </a:xfrm>
          <a:prstGeom prst="rect">
            <a:avLst/>
          </a:prstGeom>
        </p:spPr>
        <p:txBody>
          <a:bodyPr vert="horz" wrap="square" lIns="0" tIns="179501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14"/>
              </a:spcBef>
            </a:pPr>
            <a:r>
              <a:rPr lang="en-US" sz="5000" spc="-10" dirty="0"/>
              <a:t>Focus on Critical Flight Phases</a:t>
            </a:r>
            <a:endParaRPr sz="5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AF010-BCE0-66E7-79C4-6B51DA4EFC05}"/>
              </a:ext>
            </a:extLst>
          </p:cNvPr>
          <p:cNvSpPr txBox="1"/>
          <p:nvPr/>
        </p:nvSpPr>
        <p:spPr>
          <a:xfrm>
            <a:off x="815586" y="2479238"/>
            <a:ext cx="510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closer look at the phases of flight reveals that most fatalities occur enroute and initial-climb.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critical phases have been the focus of intensified safety efforts, resulting in notable safety enhancements.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 emphasizes the importance of targeted safety measures to further mitigate risks during these times.</a:t>
            </a:r>
          </a:p>
        </p:txBody>
      </p:sp>
      <p:pic>
        <p:nvPicPr>
          <p:cNvPr id="11" name="Picture 10" descr="A pie chart with text and numbers&#10;&#10;Description automatically generated">
            <a:extLst>
              <a:ext uri="{FF2B5EF4-FFF2-40B4-BE49-F238E27FC236}">
                <a16:creationId xmlns:a16="http://schemas.microsoft.com/office/drawing/2014/main" id="{E5F4425E-3B82-4D48-825C-82FEBA21B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87" y="1895475"/>
            <a:ext cx="5346696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8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43811"/>
            <a:ext cx="10972800" cy="67310"/>
          </a:xfrm>
          <a:custGeom>
            <a:avLst/>
            <a:gdLst/>
            <a:ahLst/>
            <a:cxnLst/>
            <a:rect l="l" t="t" r="r" b="b"/>
            <a:pathLst>
              <a:path w="10972800" h="67309">
                <a:moveTo>
                  <a:pt x="0" y="66977"/>
                </a:moveTo>
                <a:lnTo>
                  <a:pt x="10972690" y="66978"/>
                </a:lnTo>
                <a:lnTo>
                  <a:pt x="10972690" y="0"/>
                </a:lnTo>
                <a:lnTo>
                  <a:pt x="0" y="0"/>
                </a:lnTo>
                <a:lnTo>
                  <a:pt x="0" y="66977"/>
                </a:lnTo>
                <a:close/>
              </a:path>
            </a:pathLst>
          </a:custGeom>
          <a:solidFill>
            <a:srgbClr val="CFA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168605"/>
            <a:ext cx="10769600" cy="950695"/>
          </a:xfrm>
          <a:prstGeom prst="rect">
            <a:avLst/>
          </a:prstGeom>
        </p:spPr>
        <p:txBody>
          <a:bodyPr vert="horz" wrap="square" lIns="0" tIns="179501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14"/>
              </a:spcBef>
            </a:pPr>
            <a:r>
              <a:rPr lang="en-US" sz="5000" spc="-10" dirty="0"/>
              <a:t>Historical Safety Improvement Trends</a:t>
            </a:r>
            <a:endParaRPr sz="5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36102-F74D-6FC9-3D50-2AB24C767464}"/>
              </a:ext>
            </a:extLst>
          </p:cNvPr>
          <p:cNvSpPr txBox="1"/>
          <p:nvPr/>
        </p:nvSpPr>
        <p:spPr>
          <a:xfrm>
            <a:off x="606743" y="2136338"/>
            <a:ext cx="510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2000 to 2020, airline safety has shown a consistent upward trend.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period saw a significant reduction in fatalities, attributed to enhanced safety protocols and technological advancements.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Despite occasional fluctuations, the overall trend highlights the aviation industry's dedication to passenger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graph with a line going up&#10;&#10;Description automatically generated">
            <a:extLst>
              <a:ext uri="{FF2B5EF4-FFF2-40B4-BE49-F238E27FC236}">
                <a16:creationId xmlns:a16="http://schemas.microsoft.com/office/drawing/2014/main" id="{11667118-9CDA-AE6B-360A-A037A4014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99" y="1905000"/>
            <a:ext cx="5890701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8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43811"/>
            <a:ext cx="10972800" cy="67310"/>
          </a:xfrm>
          <a:custGeom>
            <a:avLst/>
            <a:gdLst/>
            <a:ahLst/>
            <a:cxnLst/>
            <a:rect l="l" t="t" r="r" b="b"/>
            <a:pathLst>
              <a:path w="10972800" h="67309">
                <a:moveTo>
                  <a:pt x="0" y="66977"/>
                </a:moveTo>
                <a:lnTo>
                  <a:pt x="10972690" y="66978"/>
                </a:lnTo>
                <a:lnTo>
                  <a:pt x="10972690" y="0"/>
                </a:lnTo>
                <a:lnTo>
                  <a:pt x="0" y="0"/>
                </a:lnTo>
                <a:lnTo>
                  <a:pt x="0" y="66977"/>
                </a:lnTo>
                <a:close/>
              </a:path>
            </a:pathLst>
          </a:custGeom>
          <a:solidFill>
            <a:srgbClr val="CFA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168605"/>
            <a:ext cx="10769600" cy="950695"/>
          </a:xfrm>
          <a:prstGeom prst="rect">
            <a:avLst/>
          </a:prstGeom>
        </p:spPr>
        <p:txBody>
          <a:bodyPr vert="horz" wrap="square" lIns="0" tIns="179501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14"/>
              </a:spcBef>
            </a:pPr>
            <a:r>
              <a:rPr lang="en-US" sz="5000" spc="-10" dirty="0"/>
              <a:t>Global Safety Standards</a:t>
            </a:r>
            <a:endParaRPr sz="5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688340" y="1659712"/>
            <a:ext cx="106025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A617D-F3CA-D5B0-87AB-ACDF8EFAFF85}"/>
              </a:ext>
            </a:extLst>
          </p:cNvPr>
          <p:cNvSpPr txBox="1"/>
          <p:nvPr/>
        </p:nvSpPr>
        <p:spPr>
          <a:xfrm>
            <a:off x="609600" y="2551837"/>
            <a:ext cx="4895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Geographically, airline accidents occur worldwide, but most countries report low fatality numbers, indicating the effectiveness of global safety standards.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global perspective showcases the widespread commitment to aviation safety.</a:t>
            </a:r>
          </a:p>
        </p:txBody>
      </p:sp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7EC46D5-1CE3-CEFB-9B54-7761E69D0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89794"/>
            <a:ext cx="59436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7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43811"/>
            <a:ext cx="10972800" cy="67310"/>
          </a:xfrm>
          <a:custGeom>
            <a:avLst/>
            <a:gdLst/>
            <a:ahLst/>
            <a:cxnLst/>
            <a:rect l="l" t="t" r="r" b="b"/>
            <a:pathLst>
              <a:path w="10972800" h="67309">
                <a:moveTo>
                  <a:pt x="0" y="66977"/>
                </a:moveTo>
                <a:lnTo>
                  <a:pt x="10972690" y="66978"/>
                </a:lnTo>
                <a:lnTo>
                  <a:pt x="10972690" y="0"/>
                </a:lnTo>
                <a:lnTo>
                  <a:pt x="0" y="0"/>
                </a:lnTo>
                <a:lnTo>
                  <a:pt x="0" y="66977"/>
                </a:lnTo>
                <a:close/>
              </a:path>
            </a:pathLst>
          </a:custGeom>
          <a:solidFill>
            <a:srgbClr val="CFA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168605"/>
            <a:ext cx="10769600" cy="950695"/>
          </a:xfrm>
          <a:prstGeom prst="rect">
            <a:avLst/>
          </a:prstGeom>
        </p:spPr>
        <p:txBody>
          <a:bodyPr vert="horz" wrap="square" lIns="0" tIns="179501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14"/>
              </a:spcBef>
            </a:pPr>
            <a:r>
              <a:rPr lang="en-US" sz="5000" dirty="0"/>
              <a:t>Economic Impact of Aviation</a:t>
            </a:r>
            <a:endParaRPr sz="5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688340" y="1659712"/>
            <a:ext cx="106025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4DC8D-D1C0-DC26-23BB-01CED777E49D}"/>
              </a:ext>
            </a:extLst>
          </p:cNvPr>
          <p:cNvSpPr txBox="1"/>
          <p:nvPr/>
        </p:nvSpPr>
        <p:spPr>
          <a:xfrm>
            <a:off x="609600" y="2480461"/>
            <a:ext cx="510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economic impact of commercial aviation cannot be understated.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underscores the importance of maintaining rigorous safety standards, not just for the sake of passenger safety but also for the economic health of the industry.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Ensuring safety is paramount to sustaining the vital contributions of aviation to the global economy.</a:t>
            </a:r>
          </a:p>
        </p:txBody>
      </p:sp>
      <p:pic>
        <p:nvPicPr>
          <p:cNvPr id="7" name="Picture 6" descr="A graph of green rectangular shapes&#10;&#10;Description automatically generated">
            <a:extLst>
              <a:ext uri="{FF2B5EF4-FFF2-40B4-BE49-F238E27FC236}">
                <a16:creationId xmlns:a16="http://schemas.microsoft.com/office/drawing/2014/main" id="{BDEB6AEB-CC8E-DBBE-B8B2-677E9070D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804623"/>
            <a:ext cx="563626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1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43811"/>
            <a:ext cx="10972800" cy="67310"/>
          </a:xfrm>
          <a:custGeom>
            <a:avLst/>
            <a:gdLst/>
            <a:ahLst/>
            <a:cxnLst/>
            <a:rect l="l" t="t" r="r" b="b"/>
            <a:pathLst>
              <a:path w="10972800" h="67309">
                <a:moveTo>
                  <a:pt x="0" y="66977"/>
                </a:moveTo>
                <a:lnTo>
                  <a:pt x="10972690" y="66978"/>
                </a:lnTo>
                <a:lnTo>
                  <a:pt x="10972690" y="0"/>
                </a:lnTo>
                <a:lnTo>
                  <a:pt x="0" y="0"/>
                </a:lnTo>
                <a:lnTo>
                  <a:pt x="0" y="66977"/>
                </a:lnTo>
                <a:close/>
              </a:path>
            </a:pathLst>
          </a:custGeom>
          <a:solidFill>
            <a:srgbClr val="CFA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168605"/>
            <a:ext cx="10769600" cy="950695"/>
          </a:xfrm>
          <a:prstGeom prst="rect">
            <a:avLst/>
          </a:prstGeom>
        </p:spPr>
        <p:txBody>
          <a:bodyPr vert="horz" wrap="square" lIns="0" tIns="179501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14"/>
              </a:spcBef>
            </a:pPr>
            <a:r>
              <a:rPr lang="en-US" sz="5000" dirty="0"/>
              <a:t>Conclusion</a:t>
            </a:r>
            <a:endParaRPr sz="5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688340" y="1659712"/>
            <a:ext cx="106025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BE16D-1484-67B9-786F-BCDC8E4EC60F}"/>
              </a:ext>
            </a:extLst>
          </p:cNvPr>
          <p:cNvSpPr txBox="1"/>
          <p:nvPr/>
        </p:nvSpPr>
        <p:spPr>
          <a:xfrm>
            <a:off x="688340" y="2815884"/>
            <a:ext cx="49763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summary, the data on airline safety presents a reassuring narrative.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Continuous improvements, focused safety measures during critical flight phases, and the industry's global commitment highlight that air travel remains the safest and most reliable mode of transport.</a:t>
            </a:r>
          </a:p>
        </p:txBody>
      </p:sp>
      <p:pic>
        <p:nvPicPr>
          <p:cNvPr id="7" name="Picture 6" descr="A red and white airplane in the sky&#10;&#10;Description automatically generated">
            <a:extLst>
              <a:ext uri="{FF2B5EF4-FFF2-40B4-BE49-F238E27FC236}">
                <a16:creationId xmlns:a16="http://schemas.microsoft.com/office/drawing/2014/main" id="{F052749B-DEC1-26C1-31AB-8E677D316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789755"/>
            <a:ext cx="5941740" cy="40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0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2199</TotalTime>
  <Words>386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-webkit-standard</vt:lpstr>
      <vt:lpstr>Arial</vt:lpstr>
      <vt:lpstr>Office Theme</vt:lpstr>
      <vt:lpstr>Clear Skies Ahead: The Reliability of Modern Air Travel</vt:lpstr>
      <vt:lpstr>Introduction</vt:lpstr>
      <vt:lpstr>Comparative Safety</vt:lpstr>
      <vt:lpstr>Focus on Critical Flight Phases</vt:lpstr>
      <vt:lpstr>Historical Safety Improvement Trends</vt:lpstr>
      <vt:lpstr>Global Safety Standards</vt:lpstr>
      <vt:lpstr>Economic Impact of Aviation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510</dc:title>
  <dc:creator>Mike Eller</dc:creator>
  <cp:lastModifiedBy>Ramesh Talapaneni</cp:lastModifiedBy>
  <cp:revision>77</cp:revision>
  <dcterms:created xsi:type="dcterms:W3CDTF">2023-11-29T02:18:38Z</dcterms:created>
  <dcterms:modified xsi:type="dcterms:W3CDTF">2024-08-08T19:47:43Z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2023-11-29T00:00:00Z</vt:filetime>
  </property>
  <property fmtid="{D5CDD505-2E9C-101B-9397-08002B2CF9AE}" pid="5" name="Producer">
    <vt:lpwstr>Microsoft® PowerPoint® for Microsoft 365</vt:lpwstr>
  </property>
</Properties>
</file>