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Nunito SemiBold"/>
      <p:regular r:id="rId38"/>
      <p:bold r:id="rId39"/>
      <p:italic r:id="rId40"/>
      <p:boldItalic r:id="rId41"/>
    </p:embeddedFont>
    <p:embeddedFont>
      <p:font typeface="Roboto"/>
      <p:regular r:id="rId42"/>
      <p:bold r:id="rId43"/>
      <p:italic r:id="rId44"/>
      <p:boldItalic r:id="rId45"/>
    </p:embeddedFont>
    <p:embeddedFont>
      <p:font typeface="Nunito"/>
      <p:regular r:id="rId46"/>
      <p:bold r:id="rId47"/>
      <p:italic r:id="rId48"/>
      <p:boldItalic r:id="rId49"/>
    </p:embeddedFont>
    <p:embeddedFont>
      <p:font typeface="Barlow Light"/>
      <p:regular r:id="rId50"/>
      <p:bold r:id="rId51"/>
      <p:italic r:id="rId52"/>
      <p:boldItalic r:id="rId53"/>
    </p:embeddedFont>
    <p:embeddedFont>
      <p:font typeface="Nuni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67F83F-FCE3-4AED-9CD8-2E72E1FB234F}">
  <a:tblStyle styleId="{FA67F83F-FCE3-4AED-9CD8-2E72E1FB234F}"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F4F0"/>
          </a:solidFill>
        </a:fill>
      </a:tcStyle>
    </a:wholeTbl>
    <a:band1H>
      <a:tcTxStyle/>
      <a:tcStyle>
        <a:fill>
          <a:solidFill>
            <a:srgbClr val="D0E9E1"/>
          </a:solidFill>
        </a:fill>
      </a:tcStyle>
    </a:band1H>
    <a:band2H>
      <a:tcTxStyle/>
    </a:band2H>
    <a:band1V>
      <a:tcTxStyle/>
      <a:tcStyle>
        <a:fill>
          <a:solidFill>
            <a:srgbClr val="D0E9E1"/>
          </a:solidFill>
        </a:fill>
      </a:tcStyle>
    </a:band1V>
    <a:band2V>
      <a:tcTxStyle/>
    </a:band2V>
    <a:lastCol>
      <a:tcTxStyle b="on" i="off">
        <a:font>
          <a:latin typeface="Arial"/>
          <a:ea typeface="Arial"/>
          <a:cs typeface="Arial"/>
        </a:font>
        <a:srgbClr val="FFFFFF"/>
      </a:tcTxStyle>
      <a:tcStyle>
        <a:fill>
          <a:solidFill>
            <a:srgbClr val="57C3A7"/>
          </a:solidFill>
        </a:fill>
      </a:tcStyle>
    </a:lastCol>
    <a:firstCol>
      <a:tcTxStyle b="on" i="off">
        <a:font>
          <a:latin typeface="Arial"/>
          <a:ea typeface="Arial"/>
          <a:cs typeface="Arial"/>
        </a:font>
        <a:srgbClr val="FFFFFF"/>
      </a:tcTxStyle>
      <a:tcStyle>
        <a:fill>
          <a:solidFill>
            <a:srgbClr val="57C3A7"/>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57C3A7"/>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57C3A7"/>
          </a:solidFill>
        </a:fill>
      </a:tcStyle>
    </a:firstRow>
    <a:neCell>
      <a:tcTxStyle/>
    </a:neCell>
    <a:nwCell>
      <a:tcTxStyle/>
    </a:nwCell>
  </a:tblStyle>
  <a:tblStyle styleId="{1A155FA6-61C8-4C8F-8F12-0239C36123D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4F0"/>
          </a:solidFill>
        </a:fill>
      </a:tcStyle>
    </a:wholeTbl>
    <a:band1H>
      <a:tcTxStyle/>
      <a:tcStyle>
        <a:fill>
          <a:solidFill>
            <a:srgbClr val="D0E9E1"/>
          </a:solidFill>
        </a:fill>
      </a:tcStyle>
    </a:band1H>
    <a:band2H>
      <a:tcTxStyle/>
    </a:band2H>
    <a:band1V>
      <a:tcTxStyle/>
      <a:tcStyle>
        <a:fill>
          <a:solidFill>
            <a:srgbClr val="D0E9E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F7E1064-1DCB-482E-BA45-E3CA98802343}" styleName="Table_2">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DEF"/>
          </a:solidFill>
        </a:fill>
      </a:tcStyle>
    </a:wholeTbl>
    <a:band1H>
      <a:tcTxStyle/>
      <a:tcStyle>
        <a:fill>
          <a:solidFill>
            <a:srgbClr val="CBD9DE"/>
          </a:solidFill>
        </a:fill>
      </a:tcStyle>
    </a:band1H>
    <a:band2H>
      <a:tcTxStyle/>
    </a:band2H>
    <a:band1V>
      <a:tcTxStyle/>
      <a:tcStyle>
        <a:fill>
          <a:solidFill>
            <a:srgbClr val="CBD9DE"/>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italic.fntdata"/><Relationship Id="rId42" Type="http://schemas.openxmlformats.org/officeDocument/2006/relationships/font" Target="fonts/Roboto-regular.fntdata"/><Relationship Id="rId41" Type="http://schemas.openxmlformats.org/officeDocument/2006/relationships/font" Target="fonts/NunitoSemiBold-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Nuni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NunitoSemiBold-bold.fntdata"/><Relationship Id="rId38" Type="http://schemas.openxmlformats.org/officeDocument/2006/relationships/font" Target="fonts/NunitoSemiBold-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arlowLight-bold.fntdata"/><Relationship Id="rId50" Type="http://schemas.openxmlformats.org/officeDocument/2006/relationships/font" Target="fonts/BarlowLight-regular.fntdata"/><Relationship Id="rId53" Type="http://schemas.openxmlformats.org/officeDocument/2006/relationships/font" Target="fonts/BarlowLight-boldItalic.fntdata"/><Relationship Id="rId52" Type="http://schemas.openxmlformats.org/officeDocument/2006/relationships/font" Target="fonts/BarlowLight-italic.fntdata"/><Relationship Id="rId11" Type="http://schemas.openxmlformats.org/officeDocument/2006/relationships/slide" Target="slides/slide4.xml"/><Relationship Id="rId55" Type="http://schemas.openxmlformats.org/officeDocument/2006/relationships/font" Target="fonts/NunitoLight-bold.fntdata"/><Relationship Id="rId10" Type="http://schemas.openxmlformats.org/officeDocument/2006/relationships/slide" Target="slides/slide3.xml"/><Relationship Id="rId54" Type="http://schemas.openxmlformats.org/officeDocument/2006/relationships/font" Target="fonts/NunitoLight-regular.fntdata"/><Relationship Id="rId13" Type="http://schemas.openxmlformats.org/officeDocument/2006/relationships/slide" Target="slides/slide6.xml"/><Relationship Id="rId57" Type="http://schemas.openxmlformats.org/officeDocument/2006/relationships/font" Target="fonts/NunitoLight-boldItalic.fntdata"/><Relationship Id="rId12" Type="http://schemas.openxmlformats.org/officeDocument/2006/relationships/slide" Target="slides/slide5.xml"/><Relationship Id="rId56" Type="http://schemas.openxmlformats.org/officeDocument/2006/relationships/font" Target="fonts/NunitoLight-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relcheck.com/home/website-picture-4/"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126d7007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hello everyone, this is San Joaquin General Hospital</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we are from the IT department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I’m the product manager, Penny</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we are a rural hospital out of Fresno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with very limited resources, currently we have a legacy electronic record system, which doesn’t include a comprehensive reporting function</a:t>
            </a:r>
            <a:endParaRPr sz="1600"/>
          </a:p>
        </p:txBody>
      </p:sp>
      <p:sp>
        <p:nvSpPr>
          <p:cNvPr id="180" name="Google Shape;180;g7126d700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149a00111_9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spcBef>
                <a:spcPts val="0"/>
              </a:spcBef>
              <a:spcAft>
                <a:spcPts val="0"/>
              </a:spcAft>
              <a:buNone/>
            </a:pPr>
            <a:r>
              <a:t/>
            </a:r>
            <a:endParaRPr/>
          </a:p>
        </p:txBody>
      </p:sp>
      <p:sp>
        <p:nvSpPr>
          <p:cNvPr id="398" name="Google Shape;398;g8149a00111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146cbc0b2_1_10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433" name="Google Shape;433;g8146cbc0b2_1_10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8118c84358_0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Currently, due to our pour scheduling process, we </a:t>
            </a:r>
            <a:r>
              <a:rPr lang="en"/>
              <a:t>underperform</a:t>
            </a:r>
            <a:r>
              <a:rPr lang="en"/>
              <a:t> in benchmarks such as total number of surgeries and waiting time for the next surgery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the new system, we should be able to increase the number of surgery appointments through better scheduling, as comparable hospitals have already doneW.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 forecast that it can produce an increase in total surgery revenue of 5% in the first year, 11% in the second, and 22%</a:t>
            </a:r>
            <a:r>
              <a:rPr lang="en"/>
              <a:t> in the third.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creates an excellent monetary opportunity, especially compared to the relatively low investment.</a:t>
            </a:r>
            <a:endParaRPr/>
          </a:p>
        </p:txBody>
      </p:sp>
      <p:sp>
        <p:nvSpPr>
          <p:cNvPr id="470" name="Google Shape;470;g8118c84358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8118c84358_0_2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Finally, rural hospitals such as San Joaquin General are the lifeblood of the community.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saving lives isn’t just the job of the surgeon. It the job of everyone from scheduling admins to nurses to the facility teams.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Better staffed surgeries and easier scheduling processes give our customers the best opportunity for a full and healthy recovery.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 USED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Surgeons who are less stressed, </a:t>
            </a:r>
            <a:r>
              <a:rPr lang="en">
                <a:solidFill>
                  <a:schemeClr val="dk1"/>
                </a:solidFill>
              </a:rPr>
              <a:t>better staffed surgeries and an easier scheduling process for the customers (GIVES BETTER VALUE)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a noble profession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better service to the community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appointments, more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Better life quality for patients and better surgery for patients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482" name="Google Shape;482;g8118c84358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8149a0011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As Hippocrates once wrote “Healing is a matter of time, but it is sometimes also a matter of opportunity”.</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is our opportunity.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 USED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Surgeons who are less stressed, better staffed surgeries and an easier scheduling process for the customers (GIVES BETTER VALUE)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a noble profession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better service to the community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appointments, more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Better life quality for patients and better surgery for patients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495" name="Google Shape;495;g8149a001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812453285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124532851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a:t>
            </a:r>
            <a:endParaRPr/>
          </a:p>
        </p:txBody>
      </p:sp>
      <p:sp>
        <p:nvSpPr>
          <p:cNvPr id="507" name="Google Shape;507;g8124532851_0_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8149a00111_9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8149a00111_9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a:t>
            </a:r>
            <a:endParaRPr/>
          </a:p>
        </p:txBody>
      </p:sp>
      <p:sp>
        <p:nvSpPr>
          <p:cNvPr id="540" name="Google Shape;540;g8149a00111_9_6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8146cbc0b2_1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Notes:</a:t>
            </a:r>
            <a:endParaRPr/>
          </a:p>
          <a:p>
            <a:pPr indent="0" lvl="0" marL="0" rtl="0" algn="l">
              <a:lnSpc>
                <a:spcPct val="115000"/>
              </a:lnSpc>
              <a:spcBef>
                <a:spcPts val="0"/>
              </a:spcBef>
              <a:spcAft>
                <a:spcPts val="0"/>
              </a:spcAft>
              <a:buClr>
                <a:schemeClr val="dk1"/>
              </a:buClr>
              <a:buSzPts val="1100"/>
              <a:buFont typeface="Arial"/>
              <a:buNone/>
            </a:pPr>
            <a:r>
              <a:rPr b="1" lang="en">
                <a:latin typeface="Nunito"/>
                <a:ea typeface="Nunito"/>
                <a:cs typeface="Nunito"/>
                <a:sym typeface="Nunito"/>
              </a:rPr>
              <a:t>Gap 1:</a:t>
            </a:r>
            <a:r>
              <a:rPr lang="en">
                <a:latin typeface="Nunito"/>
                <a:ea typeface="Nunito"/>
                <a:cs typeface="Nunito"/>
                <a:sym typeface="Nunito"/>
              </a:rPr>
              <a:t> Scheduling Admin cannot access Employees and Facilities Schedules to see the available surgeon/room/operating room staff to better assist patient with scheduling a suitable time.</a:t>
            </a:r>
            <a:endParaRPr>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a:latin typeface="Nunito"/>
                <a:ea typeface="Nunito"/>
                <a:cs typeface="Nunito"/>
                <a:sym typeface="Nunito"/>
              </a:rPr>
              <a:t>Gap 2: </a:t>
            </a:r>
            <a:r>
              <a:rPr lang="en">
                <a:latin typeface="Nunito"/>
                <a:ea typeface="Nunito"/>
                <a:cs typeface="Nunito"/>
                <a:sym typeface="Nunito"/>
              </a:rPr>
              <a:t>Scheduling Admin reviews spreadsheets to match available surgeons and operating room staff. It’s very unclear and inefficient to match the best surgeon by comparing the information from three different spreadsheet</a:t>
            </a:r>
            <a:endParaRPr>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a:latin typeface="Nunito"/>
                <a:ea typeface="Nunito"/>
                <a:cs typeface="Nunito"/>
                <a:sym typeface="Nunito"/>
              </a:rPr>
              <a:t>Gap 4:</a:t>
            </a:r>
            <a:r>
              <a:rPr lang="en">
                <a:latin typeface="Nunito"/>
                <a:ea typeface="Nunito"/>
                <a:cs typeface="Nunito"/>
                <a:sym typeface="Nunito"/>
              </a:rPr>
              <a:t> Facility information is stored in a different database from the EHRS, which increase the burden for data retrieve and store.</a:t>
            </a:r>
            <a:endParaRPr>
              <a:latin typeface="Nunito"/>
              <a:ea typeface="Nunito"/>
              <a:cs typeface="Nunito"/>
              <a:sym typeface="Nunito"/>
            </a:endParaRPr>
          </a:p>
          <a:p>
            <a:pPr indent="0" lvl="0" marL="0" rtl="0" algn="l">
              <a:lnSpc>
                <a:spcPct val="115000"/>
              </a:lnSpc>
              <a:spcBef>
                <a:spcPts val="0"/>
              </a:spcBef>
              <a:spcAft>
                <a:spcPts val="0"/>
              </a:spcAft>
              <a:buNone/>
            </a:pPr>
            <a:r>
              <a:t/>
            </a:r>
            <a:endParaRPr/>
          </a:p>
        </p:txBody>
      </p:sp>
      <p:sp>
        <p:nvSpPr>
          <p:cNvPr id="572" name="Google Shape;572;g8146cbc0b2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8146cbc0b2_1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Notes:</a:t>
            </a:r>
            <a:endParaRPr/>
          </a:p>
          <a:p>
            <a:pPr indent="0" lvl="0" marL="0" rtl="0" algn="l">
              <a:lnSpc>
                <a:spcPct val="115000"/>
              </a:lnSpc>
              <a:spcBef>
                <a:spcPts val="0"/>
              </a:spcBef>
              <a:spcAft>
                <a:spcPts val="0"/>
              </a:spcAft>
              <a:buNone/>
            </a:pPr>
            <a:r>
              <a:rPr b="1" lang="en">
                <a:latin typeface="Nunito"/>
                <a:ea typeface="Nunito"/>
                <a:cs typeface="Nunito"/>
                <a:sym typeface="Nunito"/>
              </a:rPr>
              <a:t>Gap 1:</a:t>
            </a:r>
            <a:r>
              <a:rPr lang="en">
                <a:latin typeface="Nunito"/>
                <a:ea typeface="Nunito"/>
                <a:cs typeface="Nunito"/>
                <a:sym typeface="Nunito"/>
              </a:rPr>
              <a:t> Scheduling Admin cannot access Employees and Facilities Schedules to see the available surgeon/room/operating room staff to better assist patient with scheduling a suitable time.</a:t>
            </a:r>
            <a:endParaRPr>
              <a:latin typeface="Nunito"/>
              <a:ea typeface="Nunito"/>
              <a:cs typeface="Nunito"/>
              <a:sym typeface="Nunito"/>
            </a:endParaRPr>
          </a:p>
          <a:p>
            <a:pPr indent="0" lvl="0" marL="0" rtl="0" algn="l">
              <a:lnSpc>
                <a:spcPct val="115000"/>
              </a:lnSpc>
              <a:spcBef>
                <a:spcPts val="0"/>
              </a:spcBef>
              <a:spcAft>
                <a:spcPts val="0"/>
              </a:spcAft>
              <a:buNone/>
            </a:pPr>
            <a:r>
              <a:rPr b="1" lang="en">
                <a:latin typeface="Nunito"/>
                <a:ea typeface="Nunito"/>
                <a:cs typeface="Nunito"/>
                <a:sym typeface="Nunito"/>
              </a:rPr>
              <a:t>Gap 2: </a:t>
            </a:r>
            <a:r>
              <a:rPr lang="en">
                <a:latin typeface="Nunito"/>
                <a:ea typeface="Nunito"/>
                <a:cs typeface="Nunito"/>
                <a:sym typeface="Nunito"/>
              </a:rPr>
              <a:t>Scheduling Admin reviews spreadsheets to match available surgeons and operating room staff. It’s very unclear and inefficient to match the best surgeon by comparing the information from three different spreadsheet</a:t>
            </a:r>
            <a:endParaRPr>
              <a:latin typeface="Nunito"/>
              <a:ea typeface="Nunito"/>
              <a:cs typeface="Nunito"/>
              <a:sym typeface="Nunito"/>
            </a:endParaRPr>
          </a:p>
          <a:p>
            <a:pPr indent="0" lvl="0" marL="0" rtl="0" algn="l">
              <a:lnSpc>
                <a:spcPct val="115000"/>
              </a:lnSpc>
              <a:spcBef>
                <a:spcPts val="0"/>
              </a:spcBef>
              <a:spcAft>
                <a:spcPts val="0"/>
              </a:spcAft>
              <a:buNone/>
            </a:pPr>
            <a:r>
              <a:rPr b="1" lang="en">
                <a:latin typeface="Nunito"/>
                <a:ea typeface="Nunito"/>
                <a:cs typeface="Nunito"/>
                <a:sym typeface="Nunito"/>
              </a:rPr>
              <a:t>Gap 3: </a:t>
            </a:r>
            <a:r>
              <a:rPr lang="en">
                <a:latin typeface="Nunito"/>
                <a:ea typeface="Nunito"/>
                <a:cs typeface="Nunito"/>
                <a:sym typeface="Nunito"/>
              </a:rPr>
              <a:t>Scheduling Admin knows which surgeons perform which surgeries, but lacks the domain knowledge to efficiently schedule operating room staff. Nurse Unit Manager knows who to schedule.</a:t>
            </a:r>
            <a:endParaRPr>
              <a:latin typeface="Nunito"/>
              <a:ea typeface="Nunito"/>
              <a:cs typeface="Nunito"/>
              <a:sym typeface="Nunito"/>
            </a:endParaRPr>
          </a:p>
          <a:p>
            <a:pPr indent="0" lvl="0" marL="0" rtl="0" algn="l">
              <a:lnSpc>
                <a:spcPct val="115000"/>
              </a:lnSpc>
              <a:spcBef>
                <a:spcPts val="0"/>
              </a:spcBef>
              <a:spcAft>
                <a:spcPts val="0"/>
              </a:spcAft>
              <a:buNone/>
            </a:pPr>
            <a:r>
              <a:t/>
            </a:r>
            <a:endParaRPr/>
          </a:p>
        </p:txBody>
      </p:sp>
      <p:sp>
        <p:nvSpPr>
          <p:cNvPr id="602" name="Google Shape;602;g8146cbc0b2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8146cbc0b2_1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Notes:</a:t>
            </a:r>
            <a:endParaRPr>
              <a:latin typeface="Nunito"/>
              <a:ea typeface="Nunito"/>
              <a:cs typeface="Nunito"/>
              <a:sym typeface="Nunito"/>
            </a:endParaRPr>
          </a:p>
          <a:p>
            <a:pPr indent="0" lvl="0" marL="0" rtl="0" algn="l">
              <a:lnSpc>
                <a:spcPct val="115000"/>
              </a:lnSpc>
              <a:spcBef>
                <a:spcPts val="0"/>
              </a:spcBef>
              <a:spcAft>
                <a:spcPts val="0"/>
              </a:spcAft>
              <a:buNone/>
            </a:pPr>
            <a:r>
              <a:rPr b="1" lang="en">
                <a:latin typeface="Nunito"/>
                <a:ea typeface="Nunito"/>
                <a:cs typeface="Nunito"/>
                <a:sym typeface="Nunito"/>
              </a:rPr>
              <a:t>Gap 5: </a:t>
            </a:r>
            <a:r>
              <a:rPr lang="en">
                <a:latin typeface="Nunito"/>
                <a:ea typeface="Nunito"/>
                <a:cs typeface="Nunito"/>
                <a:sym typeface="Nunito"/>
              </a:rPr>
              <a:t>Scheduling Admin doesn’t have an efficient way of finding surgery information if asked. They must consult the bulky daily consolidated report</a:t>
            </a:r>
            <a:endParaRPr/>
          </a:p>
        </p:txBody>
      </p:sp>
      <p:sp>
        <p:nvSpPr>
          <p:cNvPr id="624" name="Google Shape;624;g8146cbc0b2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so sadly for a lot of our operation process, it’s still conducted in a manual fashion, for example, our scheduling process is all by excel</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so that brings a lot of mistakes such as double booking, mismatched facility or incorrect appointment info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so we’ve noticed some trouble under our surgery operations, which is our most common appointment and where our main profit come from</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there two major pain points.</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for our patients, when there’s scheduling mistakes, many patients will walk out of our hospital and never come back, that’s a loss of revenue to our practice forever</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what’s worse, the patient will leave a 1-star review on yelp and complaint about our service, this can easily scare away many dozens of potential patients who won’t even come to our hospital in the first place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on the surgeon side, unbalanced schedules means sometimes the staff is underutilized, but other times they are overworked</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and when the surgeon walks into a mismatched facility, that raises our risk of potential malpractice</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8146cbc0b2_1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640" name="Google Shape;640;g8146cbc0b2_1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8146cbc0b2_1_1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8146cbc0b2_1_1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spcBef>
                <a:spcPts val="0"/>
              </a:spcBef>
              <a:spcAft>
                <a:spcPts val="0"/>
              </a:spcAft>
              <a:buNone/>
            </a:pPr>
            <a:r>
              <a:t/>
            </a:r>
            <a:endParaRPr/>
          </a:p>
        </p:txBody>
      </p:sp>
      <p:sp>
        <p:nvSpPr>
          <p:cNvPr id="670" name="Google Shape;670;g8146cbc0b2_1_119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8146cbc0b2_1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698" name="Google Shape;698;g8146cbc0b2_1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8146cbc0b2_1_5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722" name="Google Shape;722;g8146cbc0b2_1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8146cbc0b2_1_5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51" name="Google Shape;751;g8146cbc0b2_1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8146cbc0b2_1_5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01" name="Google Shape;801;g8146cbc0b2_1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8146cbc0b2_1_6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11" name="Google Shape;811;g8146cbc0b2_1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8146cbc0b2_1_10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8146cbc0b2_1_10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8146cbc0b2_1_10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32" name="Google Shape;832;g8146cbc0b2_1_10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8146cbc0b2_1_6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43" name="Google Shape;843;g8146cbc0b2_1_6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126d7007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126d7007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what do we wanna change about it?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our hospital really needs 1 centralized platform that provides 3 functions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no.1, we need a reporting function that shows all of our staff schedules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no.2, it should allow us to make real-time booking in the system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lastly, it should allow us to track our staff utilization</a:t>
            </a:r>
            <a:endParaRPr sz="16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7146b56048_2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Backup: 0 min</a:t>
            </a:r>
            <a:endParaRPr/>
          </a:p>
        </p:txBody>
      </p:sp>
      <p:sp>
        <p:nvSpPr>
          <p:cNvPr id="903" name="Google Shape;903;g7146b56048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126f8bf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126f8bf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we plan to spread the work over a 1-year roadmap</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and each function will take us about 4 month to finish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now our architect will dive into our 1st milestone which is our reporting funciton</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126f8bff7_0_4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8126f8bff7_0_4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126f8bff7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8126f8bff7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129e9642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7129e9642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127a48be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127a48be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created  WireFramePro</a:t>
            </a:r>
            <a:endParaRPr/>
          </a:p>
          <a:p>
            <a:pPr indent="0" lvl="0" marL="0" rtl="0" algn="l">
              <a:spcBef>
                <a:spcPts val="0"/>
              </a:spcBef>
              <a:spcAft>
                <a:spcPts val="0"/>
              </a:spcAft>
              <a:buNone/>
            </a:pPr>
            <a:r>
              <a:rPr lang="en"/>
              <a:t>Picture from </a:t>
            </a:r>
            <a:r>
              <a:rPr lang="en" u="sng">
                <a:solidFill>
                  <a:schemeClr val="hlink"/>
                </a:solidFill>
                <a:hlinkClick r:id="rId2"/>
              </a:rPr>
              <a:t>https://www.strelcheck.com/home/website-picture-4/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146cbc0b2_1_8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Simple: 1 min</a:t>
            </a:r>
            <a:endParaRPr/>
          </a:p>
          <a:p>
            <a:pPr indent="0" lvl="0" marL="0" rtl="0" algn="l">
              <a:spcBef>
                <a:spcPts val="0"/>
              </a:spcBef>
              <a:spcAft>
                <a:spcPts val="0"/>
              </a:spcAft>
              <a:buNone/>
            </a:pPr>
            <a:r>
              <a:t/>
            </a:r>
            <a:endParaRPr/>
          </a:p>
        </p:txBody>
      </p:sp>
      <p:sp>
        <p:nvSpPr>
          <p:cNvPr id="388" name="Google Shape;388;g8146cbc0b2_1_8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bg>
      <p:bgPr>
        <a:solidFill>
          <a:schemeClr val="accent3"/>
        </a:solidFill>
      </p:bgPr>
    </p:bg>
    <p:spTree>
      <p:nvGrpSpPr>
        <p:cNvPr id="51" name="Shape 51"/>
        <p:cNvGrpSpPr/>
        <p:nvPr/>
      </p:nvGrpSpPr>
      <p:grpSpPr>
        <a:xfrm>
          <a:off x="0" y="0"/>
          <a:ext cx="0" cy="0"/>
          <a:chOff x="0" y="0"/>
          <a:chExt cx="0" cy="0"/>
        </a:xfrm>
      </p:grpSpPr>
      <p:sp>
        <p:nvSpPr>
          <p:cNvPr id="52" name="Google Shape;52;p14"/>
          <p:cNvSpPr/>
          <p:nvPr/>
        </p:nvSpPr>
        <p:spPr>
          <a:xfrm flipH="1">
            <a:off x="0" y="0"/>
            <a:ext cx="9144001" cy="5143500"/>
          </a:xfrm>
          <a:custGeom>
            <a:rect b="b" l="l" r="r" t="t"/>
            <a:pathLst>
              <a:path extrusionOk="0" h="6858000" w="12192001">
                <a:moveTo>
                  <a:pt x="12192001" y="0"/>
                </a:moveTo>
                <a:lnTo>
                  <a:pt x="3518686" y="0"/>
                </a:lnTo>
                <a:lnTo>
                  <a:pt x="0" y="3092154"/>
                </a:lnTo>
                <a:lnTo>
                  <a:pt x="0" y="6858000"/>
                </a:lnTo>
                <a:lnTo>
                  <a:pt x="5603032" y="6858000"/>
                </a:lnTo>
                <a:lnTo>
                  <a:pt x="12192001" y="1067740"/>
                </a:lnTo>
                <a:close/>
              </a:path>
            </a:pathLst>
          </a:cu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56" name="Shape 56"/>
        <p:cNvGrpSpPr/>
        <p:nvPr/>
      </p:nvGrpSpPr>
      <p:grpSpPr>
        <a:xfrm>
          <a:off x="0" y="0"/>
          <a:ext cx="0" cy="0"/>
          <a:chOff x="0" y="0"/>
          <a:chExt cx="0" cy="0"/>
        </a:xfrm>
      </p:grpSpPr>
      <p:sp>
        <p:nvSpPr>
          <p:cNvPr id="57" name="Google Shape;57;p16"/>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Images &amp; Contents Layout">
  <p:cSld name="3_Images &amp; Contents Layout">
    <p:spTree>
      <p:nvGrpSpPr>
        <p:cNvPr id="58" name="Shape 58"/>
        <p:cNvGrpSpPr/>
        <p:nvPr/>
      </p:nvGrpSpPr>
      <p:grpSpPr>
        <a:xfrm>
          <a:off x="0" y="0"/>
          <a:ext cx="0" cy="0"/>
          <a:chOff x="0" y="0"/>
          <a:chExt cx="0" cy="0"/>
        </a:xfrm>
      </p:grpSpPr>
      <p:sp>
        <p:nvSpPr>
          <p:cNvPr id="59" name="Google Shape;59;p17"/>
          <p:cNvSpPr/>
          <p:nvPr>
            <p:ph idx="2" type="pic"/>
          </p:nvPr>
        </p:nvSpPr>
        <p:spPr>
          <a:xfrm>
            <a:off x="0" y="0"/>
            <a:ext cx="9144000" cy="23511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0" name="Google Shape;60;p17"/>
          <p:cNvSpPr/>
          <p:nvPr>
            <p:ph idx="3" type="pic"/>
          </p:nvPr>
        </p:nvSpPr>
        <p:spPr>
          <a:xfrm>
            <a:off x="679217" y="1558700"/>
            <a:ext cx="172380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1" name="Google Shape;61;p17"/>
          <p:cNvSpPr/>
          <p:nvPr>
            <p:ph idx="4" type="pic"/>
          </p:nvPr>
        </p:nvSpPr>
        <p:spPr>
          <a:xfrm>
            <a:off x="4711771" y="1558700"/>
            <a:ext cx="172380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2" name="Google Shape;62;p17"/>
          <p:cNvSpPr/>
          <p:nvPr>
            <p:ph idx="5" type="pic"/>
          </p:nvPr>
        </p:nvSpPr>
        <p:spPr>
          <a:xfrm>
            <a:off x="2695494" y="1558700"/>
            <a:ext cx="172380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3" name="Google Shape;63;p17"/>
          <p:cNvSpPr/>
          <p:nvPr>
            <p:ph idx="6" type="pic"/>
          </p:nvPr>
        </p:nvSpPr>
        <p:spPr>
          <a:xfrm>
            <a:off x="6728048" y="1558700"/>
            <a:ext cx="172380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4" name="Google Shape;64;p17"/>
          <p:cNvSpPr txBox="1"/>
          <p:nvPr>
            <p:ph idx="1" type="body"/>
          </p:nvPr>
        </p:nvSpPr>
        <p:spPr>
          <a:xfrm>
            <a:off x="242647" y="254632"/>
            <a:ext cx="8679900" cy="5430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5" name="Google Shape;65;p17"/>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slide layout">
  <p:cSld name="Contents slide layout">
    <p:spTree>
      <p:nvGrpSpPr>
        <p:cNvPr id="66" name="Shape 66"/>
        <p:cNvGrpSpPr/>
        <p:nvPr/>
      </p:nvGrpSpPr>
      <p:grpSpPr>
        <a:xfrm>
          <a:off x="0" y="0"/>
          <a:ext cx="0" cy="0"/>
          <a:chOff x="0" y="0"/>
          <a:chExt cx="0" cy="0"/>
        </a:xfrm>
      </p:grpSpPr>
      <p:sp>
        <p:nvSpPr>
          <p:cNvPr id="67" name="Google Shape;67;p18"/>
          <p:cNvSpPr txBox="1"/>
          <p:nvPr>
            <p:ph idx="1" type="body"/>
          </p:nvPr>
        </p:nvSpPr>
        <p:spPr>
          <a:xfrm>
            <a:off x="242647" y="254632"/>
            <a:ext cx="8679900" cy="5430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8" name="Google Shape;68;p18"/>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solidFill>
                  <a:srgbClr val="262626"/>
                </a:solidFill>
              </a:defRPr>
            </a:lvl1pPr>
            <a:lvl2pPr lvl="1" rtl="0">
              <a:buNone/>
              <a:defRPr>
                <a:solidFill>
                  <a:srgbClr val="262626"/>
                </a:solidFill>
              </a:defRPr>
            </a:lvl2pPr>
            <a:lvl3pPr lvl="2" rtl="0">
              <a:buNone/>
              <a:defRPr>
                <a:solidFill>
                  <a:srgbClr val="262626"/>
                </a:solidFill>
              </a:defRPr>
            </a:lvl3pPr>
            <a:lvl4pPr lvl="3" rtl="0">
              <a:buNone/>
              <a:defRPr>
                <a:solidFill>
                  <a:srgbClr val="262626"/>
                </a:solidFill>
              </a:defRPr>
            </a:lvl4pPr>
            <a:lvl5pPr lvl="4" rtl="0">
              <a:buNone/>
              <a:defRPr>
                <a:solidFill>
                  <a:srgbClr val="262626"/>
                </a:solidFill>
              </a:defRPr>
            </a:lvl5pPr>
            <a:lvl6pPr lvl="5" rtl="0">
              <a:buNone/>
              <a:defRPr>
                <a:solidFill>
                  <a:srgbClr val="262626"/>
                </a:solidFill>
              </a:defRPr>
            </a:lvl6pPr>
            <a:lvl7pPr lvl="6" rtl="0">
              <a:buNone/>
              <a:defRPr>
                <a:solidFill>
                  <a:srgbClr val="262626"/>
                </a:solidFill>
              </a:defRPr>
            </a:lvl7pPr>
            <a:lvl8pPr lvl="7" rtl="0">
              <a:buNone/>
              <a:defRPr>
                <a:solidFill>
                  <a:srgbClr val="262626"/>
                </a:solidFill>
              </a:defRPr>
            </a:lvl8pPr>
            <a:lvl9pPr lvl="8" rtl="0">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s &amp; Contents Layout">
  <p:cSld name="Images &amp; Contents Layout">
    <p:spTree>
      <p:nvGrpSpPr>
        <p:cNvPr id="69" name="Shape 69"/>
        <p:cNvGrpSpPr/>
        <p:nvPr/>
      </p:nvGrpSpPr>
      <p:grpSpPr>
        <a:xfrm>
          <a:off x="0" y="0"/>
          <a:ext cx="0" cy="0"/>
          <a:chOff x="0" y="0"/>
          <a:chExt cx="0" cy="0"/>
        </a:xfrm>
      </p:grpSpPr>
      <p:sp>
        <p:nvSpPr>
          <p:cNvPr id="70" name="Google Shape;70;p19"/>
          <p:cNvSpPr/>
          <p:nvPr/>
        </p:nvSpPr>
        <p:spPr>
          <a:xfrm flipH="1">
            <a:off x="228" y="-1"/>
            <a:ext cx="2705700" cy="51435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71" name="Google Shape;71;p19"/>
          <p:cNvGrpSpPr/>
          <p:nvPr/>
        </p:nvGrpSpPr>
        <p:grpSpPr>
          <a:xfrm>
            <a:off x="4370521" y="1275812"/>
            <a:ext cx="4778020" cy="53949"/>
            <a:chOff x="3843032" y="6553286"/>
            <a:chExt cx="2066528" cy="87000"/>
          </a:xfrm>
        </p:grpSpPr>
        <p:sp>
          <p:nvSpPr>
            <p:cNvPr id="72" name="Google Shape;72;p19"/>
            <p:cNvSpPr/>
            <p:nvPr/>
          </p:nvSpPr>
          <p:spPr>
            <a:xfrm flipH="1" rot="10800000">
              <a:off x="3843032" y="6553286"/>
              <a:ext cx="413400" cy="87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 name="Google Shape;73;p19"/>
            <p:cNvSpPr/>
            <p:nvPr/>
          </p:nvSpPr>
          <p:spPr>
            <a:xfrm flipH="1" rot="10800000">
              <a:off x="4256314" y="6553286"/>
              <a:ext cx="413400" cy="870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 name="Google Shape;74;p19"/>
            <p:cNvSpPr/>
            <p:nvPr/>
          </p:nvSpPr>
          <p:spPr>
            <a:xfrm flipH="1" rot="10800000">
              <a:off x="4669596" y="6553286"/>
              <a:ext cx="413400" cy="87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9"/>
            <p:cNvSpPr/>
            <p:nvPr/>
          </p:nvSpPr>
          <p:spPr>
            <a:xfrm flipH="1" rot="10800000">
              <a:off x="5082878" y="6553286"/>
              <a:ext cx="413400" cy="87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6" name="Google Shape;76;p19"/>
            <p:cNvSpPr/>
            <p:nvPr/>
          </p:nvSpPr>
          <p:spPr>
            <a:xfrm flipH="1" rot="10800000">
              <a:off x="5496160" y="6553286"/>
              <a:ext cx="413400" cy="870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pic>
        <p:nvPicPr>
          <p:cNvPr descr="E:\002-KIMS BUSINESS\007-02-MaxPPT-Contents\150902-com-Global-Laptop\mo900.png" id="77" name="Google Shape;77;p19"/>
          <p:cNvPicPr preferRelativeResize="0"/>
          <p:nvPr/>
        </p:nvPicPr>
        <p:blipFill rotWithShape="1">
          <a:blip r:embed="rId2">
            <a:alphaModFix/>
          </a:blip>
          <a:srcRect b="0" l="18253" r="0" t="0"/>
          <a:stretch/>
        </p:blipFill>
        <p:spPr>
          <a:xfrm>
            <a:off x="-1" y="412333"/>
            <a:ext cx="3854750" cy="4731169"/>
          </a:xfrm>
          <a:prstGeom prst="rect">
            <a:avLst/>
          </a:prstGeom>
          <a:noFill/>
          <a:ln>
            <a:noFill/>
          </a:ln>
        </p:spPr>
      </p:pic>
      <p:sp>
        <p:nvSpPr>
          <p:cNvPr id="78" name="Google Shape;78;p19"/>
          <p:cNvSpPr/>
          <p:nvPr>
            <p:ph idx="2" type="pic"/>
          </p:nvPr>
        </p:nvSpPr>
        <p:spPr>
          <a:xfrm>
            <a:off x="1664449" y="785817"/>
            <a:ext cx="1781400" cy="2777400"/>
          </a:xfrm>
          <a:prstGeom prst="rect">
            <a:avLst/>
          </a:prstGeom>
          <a:solidFill>
            <a:srgbClr val="F2F2F2"/>
          </a:solidFill>
          <a:ln>
            <a:noFill/>
          </a:ln>
        </p:spPr>
        <p:txBody>
          <a:bodyPr anchorCtr="0" anchor="ctr" bIns="34275" lIns="189000" spcFirstLastPara="1" rIns="68575" wrap="square" tIns="162000">
            <a:noAutofit/>
          </a:bodyPr>
          <a:lstStyle>
            <a:lvl1pPr lvl="0" marR="0" rtl="0" algn="ctr">
              <a:lnSpc>
                <a:spcPct val="90000"/>
              </a:lnSpc>
              <a:spcBef>
                <a:spcPts val="800"/>
              </a:spcBef>
              <a:spcAft>
                <a:spcPts val="0"/>
              </a:spcAft>
              <a:buClr>
                <a:srgbClr val="3F3F3F"/>
              </a:buClr>
              <a:buSzPts val="1100"/>
              <a:buFont typeface="Arial"/>
              <a:buNone/>
              <a:defRPr b="0" i="0" sz="11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 name="Google Shape;79;p19"/>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Contents slide layout">
  <p:cSld name="5_Contents slide layout">
    <p:bg>
      <p:bgPr>
        <a:solidFill>
          <a:schemeClr val="lt1"/>
        </a:solidFill>
      </p:bgPr>
    </p:bg>
    <p:spTree>
      <p:nvGrpSpPr>
        <p:cNvPr id="80" name="Shape 80"/>
        <p:cNvGrpSpPr/>
        <p:nvPr/>
      </p:nvGrpSpPr>
      <p:grpSpPr>
        <a:xfrm>
          <a:off x="0" y="0"/>
          <a:ext cx="0" cy="0"/>
          <a:chOff x="0" y="0"/>
          <a:chExt cx="0" cy="0"/>
        </a:xfrm>
      </p:grpSpPr>
      <p:sp>
        <p:nvSpPr>
          <p:cNvPr id="81" name="Google Shape;81;p20"/>
          <p:cNvSpPr/>
          <p:nvPr>
            <p:ph idx="2" type="pic"/>
          </p:nvPr>
        </p:nvSpPr>
        <p:spPr>
          <a:xfrm>
            <a:off x="0" y="0"/>
            <a:ext cx="9144000" cy="5143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2" name="Google Shape;82;p20"/>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83" name="Shape 83"/>
        <p:cNvGrpSpPr/>
        <p:nvPr/>
      </p:nvGrpSpPr>
      <p:grpSpPr>
        <a:xfrm>
          <a:off x="0" y="0"/>
          <a:ext cx="0" cy="0"/>
          <a:chOff x="0" y="0"/>
          <a:chExt cx="0" cy="0"/>
        </a:xfrm>
      </p:grpSpPr>
      <p:sp>
        <p:nvSpPr>
          <p:cNvPr id="84" name="Google Shape;84;p21"/>
          <p:cNvSpPr/>
          <p:nvPr/>
        </p:nvSpPr>
        <p:spPr>
          <a:xfrm>
            <a:off x="0" y="0"/>
            <a:ext cx="9144000" cy="2914800"/>
          </a:xfrm>
          <a:prstGeom prst="rect">
            <a:avLst/>
          </a:prstGeom>
          <a:solidFill>
            <a:schemeClr val="accent1"/>
          </a:solidFill>
          <a:ln cap="flat" cmpd="sng" w="12700">
            <a:solidFill>
              <a:srgbClr val="3F8E7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D:\KBM-정애\014-Fullppt\PNG이미지\탭.png" id="85" name="Google Shape;85;p21"/>
          <p:cNvPicPr preferRelativeResize="0"/>
          <p:nvPr/>
        </p:nvPicPr>
        <p:blipFill rotWithShape="1">
          <a:blip r:embed="rId2">
            <a:alphaModFix/>
          </a:blip>
          <a:srcRect b="0" l="0" r="0" t="0"/>
          <a:stretch/>
        </p:blipFill>
        <p:spPr>
          <a:xfrm>
            <a:off x="6064914" y="1281984"/>
            <a:ext cx="2648012" cy="3261393"/>
          </a:xfrm>
          <a:prstGeom prst="rect">
            <a:avLst/>
          </a:prstGeom>
          <a:noFill/>
          <a:ln>
            <a:noFill/>
          </a:ln>
        </p:spPr>
      </p:pic>
      <p:pic>
        <p:nvPicPr>
          <p:cNvPr descr="D:\KBM-정애\014-Fullppt\PNG이미지\핸드폰.png" id="86" name="Google Shape;86;p21"/>
          <p:cNvPicPr preferRelativeResize="0"/>
          <p:nvPr/>
        </p:nvPicPr>
        <p:blipFill rotWithShape="1">
          <a:blip r:embed="rId3">
            <a:alphaModFix/>
          </a:blip>
          <a:srcRect b="0" l="0" r="0" t="0"/>
          <a:stretch/>
        </p:blipFill>
        <p:spPr>
          <a:xfrm>
            <a:off x="4657733" y="2444654"/>
            <a:ext cx="1995679" cy="2417793"/>
          </a:xfrm>
          <a:prstGeom prst="rect">
            <a:avLst/>
          </a:prstGeom>
          <a:noFill/>
          <a:ln>
            <a:noFill/>
          </a:ln>
        </p:spPr>
      </p:pic>
      <p:sp>
        <p:nvSpPr>
          <p:cNvPr id="87" name="Google Shape;87;p21"/>
          <p:cNvSpPr/>
          <p:nvPr>
            <p:ph idx="2" type="pic"/>
          </p:nvPr>
        </p:nvSpPr>
        <p:spPr>
          <a:xfrm>
            <a:off x="6495649" y="1618633"/>
            <a:ext cx="1836900" cy="23439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88" name="Google Shape;88;p21"/>
          <p:cNvSpPr/>
          <p:nvPr>
            <p:ph idx="3" type="pic"/>
          </p:nvPr>
        </p:nvSpPr>
        <p:spPr>
          <a:xfrm>
            <a:off x="5164932" y="2552554"/>
            <a:ext cx="1113300" cy="17481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89" name="Google Shape;89;p21"/>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Images &amp; Contents Layout">
  <p:cSld name="16_Images &amp; Contents Layout">
    <p:bg>
      <p:bgPr>
        <a:solidFill>
          <a:schemeClr val="lt1"/>
        </a:solidFill>
      </p:bgPr>
    </p:bg>
    <p:spTree>
      <p:nvGrpSpPr>
        <p:cNvPr id="90" name="Shape 90"/>
        <p:cNvGrpSpPr/>
        <p:nvPr/>
      </p:nvGrpSpPr>
      <p:grpSpPr>
        <a:xfrm>
          <a:off x="0" y="0"/>
          <a:ext cx="0" cy="0"/>
          <a:chOff x="0" y="0"/>
          <a:chExt cx="0" cy="0"/>
        </a:xfrm>
      </p:grpSpPr>
      <p:sp>
        <p:nvSpPr>
          <p:cNvPr id="91" name="Google Shape;91;p22"/>
          <p:cNvSpPr/>
          <p:nvPr>
            <p:ph idx="2" type="pic"/>
          </p:nvPr>
        </p:nvSpPr>
        <p:spPr>
          <a:xfrm>
            <a:off x="6854371" y="1"/>
            <a:ext cx="2147700" cy="29994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92" name="Google Shape;92;p22"/>
          <p:cNvSpPr/>
          <p:nvPr>
            <p:ph idx="3" type="pic"/>
          </p:nvPr>
        </p:nvSpPr>
        <p:spPr>
          <a:xfrm>
            <a:off x="4591596" y="2152546"/>
            <a:ext cx="2147700" cy="2991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93" name="Google Shape;93;p22"/>
          <p:cNvSpPr/>
          <p:nvPr/>
        </p:nvSpPr>
        <p:spPr>
          <a:xfrm>
            <a:off x="6854371" y="3086100"/>
            <a:ext cx="2147700" cy="2057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 name="Google Shape;94;p22"/>
          <p:cNvSpPr/>
          <p:nvPr/>
        </p:nvSpPr>
        <p:spPr>
          <a:xfrm>
            <a:off x="4591596" y="1"/>
            <a:ext cx="2147700" cy="2065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 name="Google Shape;95;p22"/>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3_Images &amp; Contents Layout">
  <p:cSld name="23_Images &amp; Contents Layout">
    <p:spTree>
      <p:nvGrpSpPr>
        <p:cNvPr id="96" name="Shape 96"/>
        <p:cNvGrpSpPr/>
        <p:nvPr/>
      </p:nvGrpSpPr>
      <p:grpSpPr>
        <a:xfrm>
          <a:off x="0" y="0"/>
          <a:ext cx="0" cy="0"/>
          <a:chOff x="0" y="0"/>
          <a:chExt cx="0" cy="0"/>
        </a:xfrm>
      </p:grpSpPr>
      <p:sp>
        <p:nvSpPr>
          <p:cNvPr id="97" name="Google Shape;97;p23"/>
          <p:cNvSpPr/>
          <p:nvPr>
            <p:ph idx="2" type="pic"/>
          </p:nvPr>
        </p:nvSpPr>
        <p:spPr>
          <a:xfrm>
            <a:off x="2796183" y="2011680"/>
            <a:ext cx="2700000" cy="31317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98" name="Google Shape;98;p23"/>
          <p:cNvSpPr/>
          <p:nvPr>
            <p:ph idx="3" type="pic"/>
          </p:nvPr>
        </p:nvSpPr>
        <p:spPr>
          <a:xfrm>
            <a:off x="0" y="2011680"/>
            <a:ext cx="2700000" cy="31317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grpSp>
        <p:nvGrpSpPr>
          <p:cNvPr id="99" name="Google Shape;99;p23"/>
          <p:cNvGrpSpPr/>
          <p:nvPr/>
        </p:nvGrpSpPr>
        <p:grpSpPr>
          <a:xfrm>
            <a:off x="8824968" y="0"/>
            <a:ext cx="319041" cy="5143500"/>
            <a:chOff x="11760629" y="0"/>
            <a:chExt cx="425388" cy="6858000"/>
          </a:xfrm>
        </p:grpSpPr>
        <p:sp>
          <p:nvSpPr>
            <p:cNvPr id="100" name="Google Shape;100;p23"/>
            <p:cNvSpPr/>
            <p:nvPr/>
          </p:nvSpPr>
          <p:spPr>
            <a:xfrm>
              <a:off x="11973317" y="0"/>
              <a:ext cx="2127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1" name="Google Shape;101;p23"/>
            <p:cNvSpPr/>
            <p:nvPr/>
          </p:nvSpPr>
          <p:spPr>
            <a:xfrm>
              <a:off x="11760629" y="0"/>
              <a:ext cx="212700" cy="685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02" name="Google Shape;102;p23"/>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Images &amp; Contents Layout">
  <p:cSld name="24_Images &amp; Contents Layout">
    <p:spTree>
      <p:nvGrpSpPr>
        <p:cNvPr id="103" name="Shape 103"/>
        <p:cNvGrpSpPr/>
        <p:nvPr/>
      </p:nvGrpSpPr>
      <p:grpSpPr>
        <a:xfrm>
          <a:off x="0" y="0"/>
          <a:ext cx="0" cy="0"/>
          <a:chOff x="0" y="0"/>
          <a:chExt cx="0" cy="0"/>
        </a:xfrm>
      </p:grpSpPr>
      <p:sp>
        <p:nvSpPr>
          <p:cNvPr id="104" name="Google Shape;104;p24"/>
          <p:cNvSpPr/>
          <p:nvPr/>
        </p:nvSpPr>
        <p:spPr>
          <a:xfrm>
            <a:off x="0" y="3526973"/>
            <a:ext cx="9144000" cy="1616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24"/>
          <p:cNvSpPr/>
          <p:nvPr>
            <p:ph idx="2" type="pic"/>
          </p:nvPr>
        </p:nvSpPr>
        <p:spPr>
          <a:xfrm>
            <a:off x="0" y="1045027"/>
            <a:ext cx="3045600" cy="24819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6" name="Google Shape;106;p24"/>
          <p:cNvSpPr/>
          <p:nvPr>
            <p:ph idx="3" type="pic"/>
          </p:nvPr>
        </p:nvSpPr>
        <p:spPr>
          <a:xfrm>
            <a:off x="3045600" y="1045027"/>
            <a:ext cx="3055800" cy="24819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7" name="Google Shape;107;p24"/>
          <p:cNvSpPr/>
          <p:nvPr>
            <p:ph idx="4" type="pic"/>
          </p:nvPr>
        </p:nvSpPr>
        <p:spPr>
          <a:xfrm>
            <a:off x="6098400" y="1045027"/>
            <a:ext cx="3045600" cy="24819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8" name="Google Shape;108;p24"/>
          <p:cNvSpPr txBox="1"/>
          <p:nvPr>
            <p:ph idx="1" type="body"/>
          </p:nvPr>
        </p:nvSpPr>
        <p:spPr>
          <a:xfrm>
            <a:off x="242647" y="254632"/>
            <a:ext cx="8679900" cy="5430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9" name="Google Shape;109;p24"/>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solidFill>
                  <a:srgbClr val="262626"/>
                </a:solidFill>
              </a:defRPr>
            </a:lvl1pPr>
            <a:lvl2pPr lvl="1" rtl="0">
              <a:buNone/>
              <a:defRPr>
                <a:solidFill>
                  <a:srgbClr val="262626"/>
                </a:solidFill>
              </a:defRPr>
            </a:lvl2pPr>
            <a:lvl3pPr lvl="2" rtl="0">
              <a:buNone/>
              <a:defRPr>
                <a:solidFill>
                  <a:srgbClr val="262626"/>
                </a:solidFill>
              </a:defRPr>
            </a:lvl3pPr>
            <a:lvl4pPr lvl="3" rtl="0">
              <a:buNone/>
              <a:defRPr>
                <a:solidFill>
                  <a:srgbClr val="262626"/>
                </a:solidFill>
              </a:defRPr>
            </a:lvl4pPr>
            <a:lvl5pPr lvl="4" rtl="0">
              <a:buNone/>
              <a:defRPr>
                <a:solidFill>
                  <a:srgbClr val="262626"/>
                </a:solidFill>
              </a:defRPr>
            </a:lvl5pPr>
            <a:lvl6pPr lvl="5" rtl="0">
              <a:buNone/>
              <a:defRPr>
                <a:solidFill>
                  <a:srgbClr val="262626"/>
                </a:solidFill>
              </a:defRPr>
            </a:lvl6pPr>
            <a:lvl7pPr lvl="6" rtl="0">
              <a:buNone/>
              <a:defRPr>
                <a:solidFill>
                  <a:srgbClr val="262626"/>
                </a:solidFill>
              </a:defRPr>
            </a:lvl7pPr>
            <a:lvl8pPr lvl="7" rtl="0">
              <a:buNone/>
              <a:defRPr>
                <a:solidFill>
                  <a:srgbClr val="262626"/>
                </a:solidFill>
              </a:defRPr>
            </a:lvl8pPr>
            <a:lvl9pPr lvl="8" rtl="0">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5_Images &amp; Contents Layout">
  <p:cSld name="25_Images &amp; Contents Layout">
    <p:spTree>
      <p:nvGrpSpPr>
        <p:cNvPr id="110" name="Shape 110"/>
        <p:cNvGrpSpPr/>
        <p:nvPr/>
      </p:nvGrpSpPr>
      <p:grpSpPr>
        <a:xfrm>
          <a:off x="0" y="0"/>
          <a:ext cx="0" cy="0"/>
          <a:chOff x="0" y="0"/>
          <a:chExt cx="0" cy="0"/>
        </a:xfrm>
      </p:grpSpPr>
      <p:sp>
        <p:nvSpPr>
          <p:cNvPr id="111" name="Google Shape;111;p25"/>
          <p:cNvSpPr/>
          <p:nvPr>
            <p:ph idx="2" type="pic"/>
          </p:nvPr>
        </p:nvSpPr>
        <p:spPr>
          <a:xfrm>
            <a:off x="0" y="0"/>
            <a:ext cx="4427400" cy="5143500"/>
          </a:xfrm>
          <a:prstGeom prst="rect">
            <a:avLst/>
          </a:prstGeom>
          <a:solidFill>
            <a:srgbClr val="F2F2F2"/>
          </a:solidFill>
          <a:ln>
            <a:noFill/>
          </a:ln>
        </p:spPr>
        <p:txBody>
          <a:bodyPr anchorCtr="0" anchor="ctr" bIns="34275" lIns="68575" spcFirstLastPara="1" rIns="68575" wrap="square" tIns="1431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2" name="Google Shape;112;p25"/>
          <p:cNvSpPr/>
          <p:nvPr>
            <p:ph idx="3" type="pic"/>
          </p:nvPr>
        </p:nvSpPr>
        <p:spPr>
          <a:xfrm>
            <a:off x="4861402" y="1094636"/>
            <a:ext cx="1928100" cy="1721400"/>
          </a:xfrm>
          <a:prstGeom prst="rect">
            <a:avLst/>
          </a:prstGeom>
          <a:solidFill>
            <a:srgbClr val="F2F2F2"/>
          </a:solidFill>
          <a:ln>
            <a:noFill/>
          </a:ln>
        </p:spPr>
        <p:txBody>
          <a:bodyPr anchorCtr="0" anchor="ctr" bIns="34275" lIns="68575" spcFirstLastPara="1" rIns="68575" wrap="square" tIns="270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3" name="Google Shape;113;p25"/>
          <p:cNvSpPr/>
          <p:nvPr>
            <p:ph idx="4" type="pic"/>
          </p:nvPr>
        </p:nvSpPr>
        <p:spPr>
          <a:xfrm>
            <a:off x="6787730" y="1094636"/>
            <a:ext cx="1928100" cy="1721400"/>
          </a:xfrm>
          <a:prstGeom prst="rect">
            <a:avLst/>
          </a:prstGeom>
          <a:solidFill>
            <a:srgbClr val="F2F2F2"/>
          </a:solidFill>
          <a:ln>
            <a:noFill/>
          </a:ln>
        </p:spPr>
        <p:txBody>
          <a:bodyPr anchorCtr="0" anchor="ctr" bIns="34275" lIns="68575" spcFirstLastPara="1" rIns="68575" wrap="square" tIns="270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4" name="Google Shape;114;p25"/>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Images &amp; Contents Layout">
  <p:cSld name="19_Images &amp; Contents Layout">
    <p:spTree>
      <p:nvGrpSpPr>
        <p:cNvPr id="115" name="Shape 115"/>
        <p:cNvGrpSpPr/>
        <p:nvPr/>
      </p:nvGrpSpPr>
      <p:grpSpPr>
        <a:xfrm>
          <a:off x="0" y="0"/>
          <a:ext cx="0" cy="0"/>
          <a:chOff x="0" y="0"/>
          <a:chExt cx="0" cy="0"/>
        </a:xfrm>
      </p:grpSpPr>
      <p:sp>
        <p:nvSpPr>
          <p:cNvPr id="116" name="Google Shape;116;p26"/>
          <p:cNvSpPr/>
          <p:nvPr>
            <p:ph idx="2" type="pic"/>
          </p:nvPr>
        </p:nvSpPr>
        <p:spPr>
          <a:xfrm>
            <a:off x="4355976" y="0"/>
            <a:ext cx="4788000" cy="5143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17" name="Google Shape;117;p26"/>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118" name="Shape 118"/>
        <p:cNvGrpSpPr/>
        <p:nvPr/>
      </p:nvGrpSpPr>
      <p:grpSpPr>
        <a:xfrm>
          <a:off x="0" y="0"/>
          <a:ext cx="0" cy="0"/>
          <a:chOff x="0" y="0"/>
          <a:chExt cx="0" cy="0"/>
        </a:xfrm>
      </p:grpSpPr>
      <p:sp>
        <p:nvSpPr>
          <p:cNvPr id="119" name="Google Shape;119;p27"/>
          <p:cNvSpPr/>
          <p:nvPr>
            <p:ph idx="2" type="pic"/>
          </p:nvPr>
        </p:nvSpPr>
        <p:spPr>
          <a:xfrm>
            <a:off x="3473150" y="-6269"/>
            <a:ext cx="2880000" cy="51498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20" name="Google Shape;120;p27"/>
          <p:cNvSpPr/>
          <p:nvPr/>
        </p:nvSpPr>
        <p:spPr>
          <a:xfrm rot="5400000">
            <a:off x="60" y="0"/>
            <a:ext cx="822900" cy="8229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1" name="Google Shape;121;p27"/>
          <p:cNvSpPr/>
          <p:nvPr/>
        </p:nvSpPr>
        <p:spPr>
          <a:xfrm>
            <a:off x="6334126" y="0"/>
            <a:ext cx="2809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27"/>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s &amp; Contents Layout">
  <p:cSld name="8_Images &amp; Contents Layout">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8"/>
          <p:cNvSpPr/>
          <p:nvPr/>
        </p:nvSpPr>
        <p:spPr>
          <a:xfrm>
            <a:off x="0" y="2449286"/>
            <a:ext cx="9144000" cy="2694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28"/>
          <p:cNvSpPr/>
          <p:nvPr>
            <p:ph idx="2" type="pic"/>
          </p:nvPr>
        </p:nvSpPr>
        <p:spPr>
          <a:xfrm>
            <a:off x="0" y="0"/>
            <a:ext cx="9144000" cy="2449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262626"/>
              </a:buClr>
              <a:buSzPts val="900"/>
              <a:buFont typeface="Arial"/>
              <a:buNone/>
              <a:defRPr b="0" i="0" sz="900" u="none" cap="none" strike="noStrike">
                <a:solidFill>
                  <a:srgbClr val="262626"/>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6" name="Google Shape;126;p28"/>
          <p:cNvSpPr/>
          <p:nvPr/>
        </p:nvSpPr>
        <p:spPr>
          <a:xfrm>
            <a:off x="0" y="2449286"/>
            <a:ext cx="9144000" cy="684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28"/>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ntents slide layout">
  <p:cSld name="3_Contents slide layout">
    <p:bg>
      <p:bgPr>
        <a:solidFill>
          <a:schemeClr val="accent3"/>
        </a:solidFill>
      </p:bgPr>
    </p:bg>
    <p:spTree>
      <p:nvGrpSpPr>
        <p:cNvPr id="128" name="Shape 128"/>
        <p:cNvGrpSpPr/>
        <p:nvPr/>
      </p:nvGrpSpPr>
      <p:grpSpPr>
        <a:xfrm>
          <a:off x="0" y="0"/>
          <a:ext cx="0" cy="0"/>
          <a:chOff x="0" y="0"/>
          <a:chExt cx="0" cy="0"/>
        </a:xfrm>
      </p:grpSpPr>
      <p:sp>
        <p:nvSpPr>
          <p:cNvPr id="129" name="Google Shape;129;p29"/>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NG sets layout">
  <p:cSld name="PNG sets layout">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30"/>
          <p:cNvSpPr txBox="1"/>
          <p:nvPr>
            <p:ph idx="1" type="body"/>
          </p:nvPr>
        </p:nvSpPr>
        <p:spPr>
          <a:xfrm>
            <a:off x="242647" y="249362"/>
            <a:ext cx="8679900" cy="5430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2" name="Google Shape;132;p30"/>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solidFill>
                  <a:srgbClr val="262626"/>
                </a:solidFill>
              </a:defRPr>
            </a:lvl1pPr>
            <a:lvl2pPr lvl="1" rtl="0">
              <a:buNone/>
              <a:defRPr>
                <a:solidFill>
                  <a:srgbClr val="262626"/>
                </a:solidFill>
              </a:defRPr>
            </a:lvl2pPr>
            <a:lvl3pPr lvl="2" rtl="0">
              <a:buNone/>
              <a:defRPr>
                <a:solidFill>
                  <a:srgbClr val="262626"/>
                </a:solidFill>
              </a:defRPr>
            </a:lvl3pPr>
            <a:lvl4pPr lvl="3" rtl="0">
              <a:buNone/>
              <a:defRPr>
                <a:solidFill>
                  <a:srgbClr val="262626"/>
                </a:solidFill>
              </a:defRPr>
            </a:lvl4pPr>
            <a:lvl5pPr lvl="4" rtl="0">
              <a:buNone/>
              <a:defRPr>
                <a:solidFill>
                  <a:srgbClr val="262626"/>
                </a:solidFill>
              </a:defRPr>
            </a:lvl5pPr>
            <a:lvl6pPr lvl="5" rtl="0">
              <a:buNone/>
              <a:defRPr>
                <a:solidFill>
                  <a:srgbClr val="262626"/>
                </a:solidFill>
              </a:defRPr>
            </a:lvl6pPr>
            <a:lvl7pPr lvl="6" rtl="0">
              <a:buNone/>
              <a:defRPr>
                <a:solidFill>
                  <a:srgbClr val="262626"/>
                </a:solidFill>
              </a:defRPr>
            </a:lvl7pPr>
            <a:lvl8pPr lvl="7" rtl="0">
              <a:buNone/>
              <a:defRPr>
                <a:solidFill>
                  <a:srgbClr val="262626"/>
                </a:solidFill>
              </a:defRPr>
            </a:lvl8pPr>
            <a:lvl9pPr lvl="8" rtl="0">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con sets layout">
  <p:cSld name="1_Icon sets layout">
    <p:spTree>
      <p:nvGrpSpPr>
        <p:cNvPr id="133" name="Shape 133"/>
        <p:cNvGrpSpPr/>
        <p:nvPr/>
      </p:nvGrpSpPr>
      <p:grpSpPr>
        <a:xfrm>
          <a:off x="0" y="0"/>
          <a:ext cx="0" cy="0"/>
          <a:chOff x="0" y="0"/>
          <a:chExt cx="0" cy="0"/>
        </a:xfrm>
      </p:grpSpPr>
      <p:sp>
        <p:nvSpPr>
          <p:cNvPr id="134" name="Google Shape;134;p31"/>
          <p:cNvSpPr txBox="1"/>
          <p:nvPr>
            <p:ph idx="1" type="body"/>
          </p:nvPr>
        </p:nvSpPr>
        <p:spPr>
          <a:xfrm>
            <a:off x="242647" y="92609"/>
            <a:ext cx="8679900" cy="5430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5" name="Google Shape;135;p31"/>
          <p:cNvSpPr/>
          <p:nvPr/>
        </p:nvSpPr>
        <p:spPr>
          <a:xfrm>
            <a:off x="265508" y="848693"/>
            <a:ext cx="2670600" cy="4052100"/>
          </a:xfrm>
          <a:prstGeom prst="roundRect">
            <a:avLst>
              <a:gd fmla="val 3968"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36" name="Google Shape;136;p31"/>
          <p:cNvSpPr/>
          <p:nvPr/>
        </p:nvSpPr>
        <p:spPr>
          <a:xfrm>
            <a:off x="398950" y="1010625"/>
            <a:ext cx="115500" cy="3761400"/>
          </a:xfrm>
          <a:prstGeom prst="roundRect">
            <a:avLst>
              <a:gd fmla="val 50000" name="adj"/>
            </a:avLst>
          </a:prstGeom>
          <a:solidFill>
            <a:schemeClr val="lt1">
              <a:alpha val="407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37" name="Google Shape;137;p31"/>
          <p:cNvSpPr/>
          <p:nvPr/>
        </p:nvSpPr>
        <p:spPr>
          <a:xfrm rot="5400000">
            <a:off x="2292957" y="957377"/>
            <a:ext cx="514200" cy="513900"/>
          </a:xfrm>
          <a:prstGeom prst="halfFrame">
            <a:avLst>
              <a:gd fmla="val 23728" name="adj1"/>
              <a:gd fmla="val 24642" name="adj2"/>
            </a:avLst>
          </a:prstGeom>
          <a:solidFill>
            <a:schemeClr val="lt1">
              <a:alpha val="2275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rgbClr val="262626"/>
              </a:solidFill>
              <a:latin typeface="Arial"/>
              <a:ea typeface="Arial"/>
              <a:cs typeface="Arial"/>
              <a:sym typeface="Arial"/>
            </a:endParaRPr>
          </a:p>
        </p:txBody>
      </p:sp>
      <p:sp>
        <p:nvSpPr>
          <p:cNvPr id="138" name="Google Shape;138;p31"/>
          <p:cNvSpPr txBox="1"/>
          <p:nvPr/>
        </p:nvSpPr>
        <p:spPr>
          <a:xfrm>
            <a:off x="533778" y="1227910"/>
            <a:ext cx="1674300" cy="3924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Resize without losing quality</a:t>
            </a:r>
            <a:endParaRPr b="1" sz="1100">
              <a:solidFill>
                <a:schemeClr val="lt1"/>
              </a:solidFill>
              <a:latin typeface="Arial"/>
              <a:ea typeface="Arial"/>
              <a:cs typeface="Arial"/>
              <a:sym typeface="Arial"/>
            </a:endParaRPr>
          </a:p>
        </p:txBody>
      </p:sp>
      <p:sp>
        <p:nvSpPr>
          <p:cNvPr id="139" name="Google Shape;139;p31"/>
          <p:cNvSpPr txBox="1"/>
          <p:nvPr/>
        </p:nvSpPr>
        <p:spPr>
          <a:xfrm>
            <a:off x="533778" y="1595597"/>
            <a:ext cx="1674300" cy="554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Change Fill Color &amp;</a:t>
            </a:r>
            <a:endParaRPr sz="1100"/>
          </a:p>
          <a:p>
            <a:pPr indent="0" lvl="0" marL="0" marR="0" rtl="0" algn="l">
              <a:spcBef>
                <a:spcPts val="0"/>
              </a:spcBef>
              <a:spcAft>
                <a:spcPts val="0"/>
              </a:spcAft>
              <a:buNone/>
            </a:pPr>
            <a:r>
              <a:rPr b="1" lang="en" sz="1100">
                <a:solidFill>
                  <a:schemeClr val="lt1"/>
                </a:solidFill>
                <a:latin typeface="Arial"/>
                <a:ea typeface="Arial"/>
                <a:cs typeface="Arial"/>
                <a:sym typeface="Arial"/>
              </a:rPr>
              <a:t>Line Color</a:t>
            </a:r>
            <a:endParaRPr b="1" sz="1100">
              <a:solidFill>
                <a:schemeClr val="lt1"/>
              </a:solidFill>
              <a:latin typeface="Arial"/>
              <a:ea typeface="Arial"/>
              <a:cs typeface="Arial"/>
              <a:sym typeface="Arial"/>
            </a:endParaRPr>
          </a:p>
        </p:txBody>
      </p:sp>
      <p:sp>
        <p:nvSpPr>
          <p:cNvPr id="140" name="Google Shape;140;p31"/>
          <p:cNvSpPr txBox="1"/>
          <p:nvPr/>
        </p:nvSpPr>
        <p:spPr>
          <a:xfrm>
            <a:off x="540922" y="4356328"/>
            <a:ext cx="1674000" cy="230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Arial"/>
                <a:ea typeface="Arial"/>
                <a:cs typeface="Arial"/>
                <a:sym typeface="Arial"/>
              </a:rPr>
              <a:t>www.allppt.com</a:t>
            </a:r>
            <a:endParaRPr sz="1100">
              <a:solidFill>
                <a:schemeClr val="lt1"/>
              </a:solidFill>
              <a:latin typeface="Arial"/>
              <a:ea typeface="Arial"/>
              <a:cs typeface="Arial"/>
              <a:sym typeface="Arial"/>
            </a:endParaRPr>
          </a:p>
        </p:txBody>
      </p:sp>
      <p:sp>
        <p:nvSpPr>
          <p:cNvPr id="141" name="Google Shape;141;p31"/>
          <p:cNvSpPr txBox="1"/>
          <p:nvPr/>
        </p:nvSpPr>
        <p:spPr>
          <a:xfrm>
            <a:off x="540922" y="3337743"/>
            <a:ext cx="2038200" cy="1038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2100">
                <a:solidFill>
                  <a:schemeClr val="lt1"/>
                </a:solidFill>
                <a:latin typeface="Arial"/>
                <a:ea typeface="Arial"/>
                <a:cs typeface="Arial"/>
                <a:sym typeface="Arial"/>
              </a:rPr>
              <a:t>FREE </a:t>
            </a:r>
            <a:endParaRPr sz="1100"/>
          </a:p>
          <a:p>
            <a:pPr indent="0" lvl="0" marL="0" marR="0" rtl="0" algn="l">
              <a:spcBef>
                <a:spcPts val="0"/>
              </a:spcBef>
              <a:spcAft>
                <a:spcPts val="0"/>
              </a:spcAft>
              <a:buNone/>
            </a:pPr>
            <a:r>
              <a:rPr b="1" lang="en" sz="2100">
                <a:solidFill>
                  <a:schemeClr val="lt1"/>
                </a:solidFill>
                <a:latin typeface="Arial"/>
                <a:ea typeface="Arial"/>
                <a:cs typeface="Arial"/>
                <a:sym typeface="Arial"/>
              </a:rPr>
              <a:t>PPT TEMPLATES</a:t>
            </a:r>
            <a:endParaRPr sz="1100"/>
          </a:p>
        </p:txBody>
      </p:sp>
      <p:sp>
        <p:nvSpPr>
          <p:cNvPr id="142" name="Google Shape;142;p31"/>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solidFill>
                  <a:srgbClr val="262626"/>
                </a:solidFill>
              </a:defRPr>
            </a:lvl1pPr>
            <a:lvl2pPr lvl="1" rtl="0">
              <a:buNone/>
              <a:defRPr>
                <a:solidFill>
                  <a:srgbClr val="262626"/>
                </a:solidFill>
              </a:defRPr>
            </a:lvl2pPr>
            <a:lvl3pPr lvl="2" rtl="0">
              <a:buNone/>
              <a:defRPr>
                <a:solidFill>
                  <a:srgbClr val="262626"/>
                </a:solidFill>
              </a:defRPr>
            </a:lvl3pPr>
            <a:lvl4pPr lvl="3" rtl="0">
              <a:buNone/>
              <a:defRPr>
                <a:solidFill>
                  <a:srgbClr val="262626"/>
                </a:solidFill>
              </a:defRPr>
            </a:lvl4pPr>
            <a:lvl5pPr lvl="4" rtl="0">
              <a:buNone/>
              <a:defRPr>
                <a:solidFill>
                  <a:srgbClr val="262626"/>
                </a:solidFill>
              </a:defRPr>
            </a:lvl5pPr>
            <a:lvl6pPr lvl="5" rtl="0">
              <a:buNone/>
              <a:defRPr>
                <a:solidFill>
                  <a:srgbClr val="262626"/>
                </a:solidFill>
              </a:defRPr>
            </a:lvl6pPr>
            <a:lvl7pPr lvl="6" rtl="0">
              <a:buNone/>
              <a:defRPr>
                <a:solidFill>
                  <a:srgbClr val="262626"/>
                </a:solidFill>
              </a:defRPr>
            </a:lvl7pPr>
            <a:lvl8pPr lvl="7" rtl="0">
              <a:buNone/>
              <a:defRPr>
                <a:solidFill>
                  <a:srgbClr val="262626"/>
                </a:solidFill>
              </a:defRPr>
            </a:lvl8pPr>
            <a:lvl9pPr lvl="8" rtl="0">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3" name="Shape 143"/>
        <p:cNvGrpSpPr/>
        <p:nvPr/>
      </p:nvGrpSpPr>
      <p:grpSpPr>
        <a:xfrm>
          <a:off x="0" y="0"/>
          <a:ext cx="0" cy="0"/>
          <a:chOff x="0" y="0"/>
          <a:chExt cx="0" cy="0"/>
        </a:xfrm>
      </p:grpSpPr>
      <p:sp>
        <p:nvSpPr>
          <p:cNvPr id="144" name="Google Shape;144;p32"/>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2"/>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2"/>
          <p:cNvSpPr txBox="1"/>
          <p:nvPr>
            <p:ph type="title"/>
          </p:nvPr>
        </p:nvSpPr>
        <p:spPr>
          <a:xfrm>
            <a:off x="457200" y="605600"/>
            <a:ext cx="5640900" cy="108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147" name="Google Shape;147;p32"/>
          <p:cNvSpPr txBox="1"/>
          <p:nvPr>
            <p:ph idx="12" type="sldNum"/>
          </p:nvPr>
        </p:nvSpPr>
        <p:spPr>
          <a:xfrm>
            <a:off x="8649025" y="4636750"/>
            <a:ext cx="456900" cy="468600"/>
          </a:xfrm>
          <a:prstGeom prst="rect">
            <a:avLst/>
          </a:prstGeom>
        </p:spPr>
        <p:txBody>
          <a:bodyPr anchorCtr="0" anchor="t"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48" name="Shape 148"/>
        <p:cNvGrpSpPr/>
        <p:nvPr/>
      </p:nvGrpSpPr>
      <p:grpSpPr>
        <a:xfrm>
          <a:off x="0" y="0"/>
          <a:ext cx="0" cy="0"/>
          <a:chOff x="0" y="0"/>
          <a:chExt cx="0" cy="0"/>
        </a:xfrm>
      </p:grpSpPr>
      <p:sp>
        <p:nvSpPr>
          <p:cNvPr id="149" name="Google Shape;149;p33"/>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3"/>
          <p:cNvSpPr txBox="1"/>
          <p:nvPr>
            <p:ph type="title"/>
          </p:nvPr>
        </p:nvSpPr>
        <p:spPr>
          <a:xfrm>
            <a:off x="457200" y="605600"/>
            <a:ext cx="5640900" cy="108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152" name="Google Shape;152;p33"/>
          <p:cNvSpPr txBox="1"/>
          <p:nvPr>
            <p:ph idx="1" type="body"/>
          </p:nvPr>
        </p:nvSpPr>
        <p:spPr>
          <a:xfrm>
            <a:off x="457200" y="1995750"/>
            <a:ext cx="2563500" cy="2679000"/>
          </a:xfrm>
          <a:prstGeom prst="rect">
            <a:avLst/>
          </a:prstGeom>
          <a:noFill/>
          <a:ln>
            <a:noFill/>
          </a:ln>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53" name="Google Shape;153;p33"/>
          <p:cNvSpPr txBox="1"/>
          <p:nvPr>
            <p:ph idx="2" type="body"/>
          </p:nvPr>
        </p:nvSpPr>
        <p:spPr>
          <a:xfrm>
            <a:off x="3290250" y="1995750"/>
            <a:ext cx="2563500" cy="2679000"/>
          </a:xfrm>
          <a:prstGeom prst="rect">
            <a:avLst/>
          </a:prstGeom>
          <a:noFill/>
          <a:ln>
            <a:noFill/>
          </a:ln>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54" name="Google Shape;154;p33"/>
          <p:cNvSpPr txBox="1"/>
          <p:nvPr>
            <p:ph idx="3" type="body"/>
          </p:nvPr>
        </p:nvSpPr>
        <p:spPr>
          <a:xfrm>
            <a:off x="6123300" y="1995750"/>
            <a:ext cx="2563500" cy="2679000"/>
          </a:xfrm>
          <a:prstGeom prst="rect">
            <a:avLst/>
          </a:prstGeom>
          <a:noFill/>
          <a:ln>
            <a:noFill/>
          </a:ln>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55" name="Google Shape;155;p33"/>
          <p:cNvSpPr txBox="1"/>
          <p:nvPr>
            <p:ph idx="12" type="sldNum"/>
          </p:nvPr>
        </p:nvSpPr>
        <p:spPr>
          <a:xfrm>
            <a:off x="8649025" y="4636750"/>
            <a:ext cx="456900" cy="468600"/>
          </a:xfrm>
          <a:prstGeom prst="rect">
            <a:avLst/>
          </a:prstGeom>
        </p:spPr>
        <p:txBody>
          <a:bodyPr anchorCtr="0" anchor="t"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6" name="Shape 156"/>
        <p:cNvGrpSpPr/>
        <p:nvPr/>
      </p:nvGrpSpPr>
      <p:grpSpPr>
        <a:xfrm>
          <a:off x="0" y="0"/>
          <a:ext cx="0" cy="0"/>
          <a:chOff x="0" y="0"/>
          <a:chExt cx="0" cy="0"/>
        </a:xfrm>
      </p:grpSpPr>
      <p:sp>
        <p:nvSpPr>
          <p:cNvPr id="157" name="Google Shape;157;p34"/>
          <p:cNvSpPr txBox="1"/>
          <p:nvPr>
            <p:ph type="ctrTitle"/>
          </p:nvPr>
        </p:nvSpPr>
        <p:spPr>
          <a:xfrm>
            <a:off x="1085850" y="2031025"/>
            <a:ext cx="4676700" cy="1159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158" name="Google Shape;158;p34"/>
          <p:cNvSpPr txBox="1"/>
          <p:nvPr>
            <p:ph idx="1" type="subTitle"/>
          </p:nvPr>
        </p:nvSpPr>
        <p:spPr>
          <a:xfrm>
            <a:off x="1085850" y="3287726"/>
            <a:ext cx="4676700" cy="383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9" name="Google Shape;159;p34"/>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4"/>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1" name="Shape 161"/>
        <p:cNvGrpSpPr/>
        <p:nvPr/>
      </p:nvGrpSpPr>
      <p:grpSpPr>
        <a:xfrm>
          <a:off x="0" y="0"/>
          <a:ext cx="0" cy="0"/>
          <a:chOff x="0" y="0"/>
          <a:chExt cx="0" cy="0"/>
        </a:xfrm>
      </p:grpSpPr>
      <p:sp>
        <p:nvSpPr>
          <p:cNvPr id="162" name="Google Shape;162;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3" name="Google Shape;163;p3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4" name="Google Shape;164;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5" name="Google Shape;165;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6" name="Google Shape;166;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3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6"/>
          <p:cNvSpPr txBox="1"/>
          <p:nvPr>
            <p:ph idx="12" type="sldNum"/>
          </p:nvPr>
        </p:nvSpPr>
        <p:spPr>
          <a:xfrm>
            <a:off x="8649025" y="4636750"/>
            <a:ext cx="456900" cy="468600"/>
          </a:xfrm>
          <a:prstGeom prst="rect">
            <a:avLst/>
          </a:prstGeom>
        </p:spPr>
        <p:txBody>
          <a:bodyPr anchorCtr="0" anchor="t"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70" name="Shape 170"/>
        <p:cNvGrpSpPr/>
        <p:nvPr/>
      </p:nvGrpSpPr>
      <p:grpSpPr>
        <a:xfrm>
          <a:off x="0" y="0"/>
          <a:ext cx="0" cy="0"/>
          <a:chOff x="0" y="0"/>
          <a:chExt cx="0" cy="0"/>
        </a:xfrm>
      </p:grpSpPr>
      <p:sp>
        <p:nvSpPr>
          <p:cNvPr id="171" name="Google Shape;171;p3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7"/>
          <p:cNvSpPr txBox="1"/>
          <p:nvPr>
            <p:ph type="title"/>
          </p:nvPr>
        </p:nvSpPr>
        <p:spPr>
          <a:xfrm>
            <a:off x="457200" y="605600"/>
            <a:ext cx="5640900" cy="108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sp>
        <p:nvSpPr>
          <p:cNvPr id="174" name="Google Shape;174;p37"/>
          <p:cNvSpPr txBox="1"/>
          <p:nvPr>
            <p:ph idx="1" type="body"/>
          </p:nvPr>
        </p:nvSpPr>
        <p:spPr>
          <a:xfrm>
            <a:off x="457200" y="1995750"/>
            <a:ext cx="5640900" cy="26409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5" name="Google Shape;175;p37"/>
          <p:cNvSpPr txBox="1"/>
          <p:nvPr>
            <p:ph idx="12" type="sldNum"/>
          </p:nvPr>
        </p:nvSpPr>
        <p:spPr>
          <a:xfrm>
            <a:off x="8649025" y="4636750"/>
            <a:ext cx="456900" cy="468600"/>
          </a:xfrm>
          <a:prstGeom prst="rect">
            <a:avLst/>
          </a:prstGeom>
        </p:spPr>
        <p:txBody>
          <a:bodyPr anchorCtr="0" anchor="t"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bg>
      <p:bgPr>
        <a:solidFill>
          <a:schemeClr val="accent3"/>
        </a:solidFill>
      </p:bgPr>
    </p:bg>
    <p:spTree>
      <p:nvGrpSpPr>
        <p:cNvPr id="176" name="Shape 176"/>
        <p:cNvGrpSpPr/>
        <p:nvPr/>
      </p:nvGrpSpPr>
      <p:grpSpPr>
        <a:xfrm>
          <a:off x="0" y="0"/>
          <a:ext cx="0" cy="0"/>
          <a:chOff x="0" y="0"/>
          <a:chExt cx="0" cy="0"/>
        </a:xfrm>
      </p:grpSpPr>
      <p:sp>
        <p:nvSpPr>
          <p:cNvPr id="177" name="Google Shape;177;p38"/>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11" Type="http://schemas.openxmlformats.org/officeDocument/2006/relationships/slideLayout" Target="../slideLayouts/slideLayout24.xml"/><Relationship Id="rId22" Type="http://schemas.openxmlformats.org/officeDocument/2006/relationships/slideLayout" Target="../slideLayouts/slideLayout35.xml"/><Relationship Id="rId10" Type="http://schemas.openxmlformats.org/officeDocument/2006/relationships/slideLayout" Target="../slideLayouts/slideLayout23.xml"/><Relationship Id="rId21" Type="http://schemas.openxmlformats.org/officeDocument/2006/relationships/slideLayout" Target="../slideLayouts/slideLayout34.xml"/><Relationship Id="rId13" Type="http://schemas.openxmlformats.org/officeDocument/2006/relationships/slideLayout" Target="../slideLayouts/slideLayout26.xml"/><Relationship Id="rId24" Type="http://schemas.openxmlformats.org/officeDocument/2006/relationships/theme" Target="../theme/theme2.xml"/><Relationship Id="rId12" Type="http://schemas.openxmlformats.org/officeDocument/2006/relationships/slideLayout" Target="../slideLayouts/slideLayout25.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19" Type="http://schemas.openxmlformats.org/officeDocument/2006/relationships/slideLayout" Target="../slideLayouts/slideLayout32.xml"/><Relationship Id="rId6" Type="http://schemas.openxmlformats.org/officeDocument/2006/relationships/slideLayout" Target="../slideLayouts/slideLayout19.xml"/><Relationship Id="rId18" Type="http://schemas.openxmlformats.org/officeDocument/2006/relationships/slideLayout" Target="../slideLayouts/slideLayout3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5"/>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lvl="0" rtl="0" algn="r">
              <a:buNone/>
              <a:defRPr sz="1000">
                <a:solidFill>
                  <a:schemeClr val="tx1"/>
                </a:solidFill>
              </a:defRPr>
            </a:lvl1pPr>
            <a:lvl2pPr lvl="1" rtl="0" algn="r">
              <a:buNone/>
              <a:defRPr sz="1000">
                <a:solidFill>
                  <a:schemeClr val="tx1"/>
                </a:solidFill>
              </a:defRPr>
            </a:lvl2pPr>
            <a:lvl3pPr lvl="2" rtl="0" algn="r">
              <a:buNone/>
              <a:defRPr sz="1000">
                <a:solidFill>
                  <a:schemeClr val="tx1"/>
                </a:solidFill>
              </a:defRPr>
            </a:lvl3pPr>
            <a:lvl4pPr lvl="3" rtl="0" algn="r">
              <a:buNone/>
              <a:defRPr sz="1000">
                <a:solidFill>
                  <a:schemeClr val="tx1"/>
                </a:solidFill>
              </a:defRPr>
            </a:lvl4pPr>
            <a:lvl5pPr lvl="4" rtl="0" algn="r">
              <a:buNone/>
              <a:defRPr sz="1000">
                <a:solidFill>
                  <a:schemeClr val="tx1"/>
                </a:solidFill>
              </a:defRPr>
            </a:lvl5pPr>
            <a:lvl6pPr lvl="5" rtl="0" algn="r">
              <a:buNone/>
              <a:defRPr sz="1000">
                <a:solidFill>
                  <a:schemeClr val="tx1"/>
                </a:solidFill>
              </a:defRPr>
            </a:lvl6pPr>
            <a:lvl7pPr lvl="6" rtl="0" algn="r">
              <a:buNone/>
              <a:defRPr sz="1000">
                <a:solidFill>
                  <a:schemeClr val="tx1"/>
                </a:solidFill>
              </a:defRPr>
            </a:lvl7pPr>
            <a:lvl8pPr lvl="7" rtl="0" algn="r">
              <a:buNone/>
              <a:defRPr sz="1000">
                <a:solidFill>
                  <a:schemeClr val="tx1"/>
                </a:solidFill>
              </a:defRPr>
            </a:lvl8pPr>
            <a:lvl9pPr lvl="8" rtl="0" algn="r">
              <a:buNone/>
              <a:defRPr sz="1000">
                <a:solidFill>
                  <a:schemeClr val="tx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 Id="rId3" Type="http://schemas.openxmlformats.org/officeDocument/2006/relationships/hyperlink" Target="https://www.energy.gov/sites/prod/files/cioprod/documents/riskasmt.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itq.ch/pdf/RM__ITProjekteV211.pdf" TargetMode="External"/><Relationship Id="rId10" Type="http://schemas.openxmlformats.org/officeDocument/2006/relationships/hyperlink" Target="https://www.clariontech.com/blog/how-caching-helps-in-improving-performance-of-the-application" TargetMode="External"/><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hyperlink" Target="https://www.smartsheet.com/all-risk-assessment-matrix-templates-you-need" TargetMode="External"/><Relationship Id="rId4" Type="http://schemas.openxmlformats.org/officeDocument/2006/relationships/hyperlink" Target="https://www.innoventsolutions.com/comparison-matrix.html" TargetMode="External"/><Relationship Id="rId9" Type="http://schemas.openxmlformats.org/officeDocument/2006/relationships/hyperlink" Target="https://www.beckershospitalreview.com/finance/average-cost-per-inpatient-day-across-50-states.html" TargetMode="External"/><Relationship Id="rId5" Type="http://schemas.openxmlformats.org/officeDocument/2006/relationships/hyperlink" Target="https://www.energy.gov/sites/prod/files/cioprod/documents/riskasmt.pdf" TargetMode="External"/><Relationship Id="rId6" Type="http://schemas.openxmlformats.org/officeDocument/2006/relationships/hyperlink" Target="https://www.debt.org/medical/hospital-surgery-costs/" TargetMode="External"/><Relationship Id="rId7" Type="http://schemas.openxmlformats.org/officeDocument/2006/relationships/hyperlink" Target="https://www.universityhealth.org/patient-visitor-information/for-patients/billing-information/outpatient-pricing/" TargetMode="External"/><Relationship Id="rId8" Type="http://schemas.openxmlformats.org/officeDocument/2006/relationships/hyperlink" Target="https://www.netapp.com/us/info/what-is-data-migration.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en.wikipedia.org/wiki/BIRT_Project" TargetMode="External"/><Relationship Id="rId5" Type="http://schemas.openxmlformats.org/officeDocument/2006/relationships/hyperlink" Target="https://www.iri.com/solutions/business-intelligence/bi-tool-acceleration/birt" TargetMode="External"/><Relationship Id="rId6" Type="http://schemas.openxmlformats.org/officeDocument/2006/relationships/hyperlink" Target="http://birtworld.blogspot.com/2011/08/birt-viewer-export-data.html" TargetMode="External"/><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181" name="Shape 181"/>
        <p:cNvGrpSpPr/>
        <p:nvPr/>
      </p:nvGrpSpPr>
      <p:grpSpPr>
        <a:xfrm>
          <a:off x="0" y="0"/>
          <a:ext cx="0" cy="0"/>
          <a:chOff x="0" y="0"/>
          <a:chExt cx="0" cy="0"/>
        </a:xfrm>
      </p:grpSpPr>
      <p:grpSp>
        <p:nvGrpSpPr>
          <p:cNvPr id="182" name="Google Shape;182;p39"/>
          <p:cNvGrpSpPr/>
          <p:nvPr/>
        </p:nvGrpSpPr>
        <p:grpSpPr>
          <a:xfrm>
            <a:off x="4629295" y="2097042"/>
            <a:ext cx="4176085" cy="2514755"/>
            <a:chOff x="4098364" y="1571681"/>
            <a:chExt cx="7302124" cy="4397194"/>
          </a:xfrm>
        </p:grpSpPr>
        <p:grpSp>
          <p:nvGrpSpPr>
            <p:cNvPr id="183" name="Google Shape;183;p39"/>
            <p:cNvGrpSpPr/>
            <p:nvPr/>
          </p:nvGrpSpPr>
          <p:grpSpPr>
            <a:xfrm>
              <a:off x="4910684" y="1571681"/>
              <a:ext cx="5616408" cy="3644394"/>
              <a:chOff x="5769768" y="3217068"/>
              <a:chExt cx="651510" cy="422754"/>
            </a:xfrm>
          </p:grpSpPr>
          <p:sp>
            <p:nvSpPr>
              <p:cNvPr id="184" name="Google Shape;184;p39"/>
              <p:cNvSpPr/>
              <p:nvPr/>
            </p:nvSpPr>
            <p:spPr>
              <a:xfrm>
                <a:off x="5769768" y="3217068"/>
                <a:ext cx="647700" cy="419100"/>
              </a:xfrm>
              <a:custGeom>
                <a:rect b="b" l="l" r="r" t="t"/>
                <a:pathLst>
                  <a:path extrusionOk="0" h="419100" w="6477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39"/>
              <p:cNvSpPr/>
              <p:nvPr/>
            </p:nvSpPr>
            <p:spPr>
              <a:xfrm>
                <a:off x="5773578" y="3220722"/>
                <a:ext cx="647700" cy="419100"/>
              </a:xfrm>
              <a:custGeom>
                <a:rect b="b" l="l" r="r" t="t"/>
                <a:pathLst>
                  <a:path extrusionOk="0" h="419100" w="6477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86" name="Google Shape;186;p39"/>
            <p:cNvSpPr/>
            <p:nvPr/>
          </p:nvSpPr>
          <p:spPr>
            <a:xfrm>
              <a:off x="5130280" y="1781416"/>
              <a:ext cx="5163645" cy="3278505"/>
            </a:xfrm>
            <a:custGeom>
              <a:rect b="b" l="l" r="r" t="t"/>
              <a:pathLst>
                <a:path extrusionOk="0" h="381000" w="600075">
                  <a:moveTo>
                    <a:pt x="7144" y="7144"/>
                  </a:moveTo>
                  <a:lnTo>
                    <a:pt x="597694" y="7144"/>
                  </a:lnTo>
                  <a:lnTo>
                    <a:pt x="597694" y="376714"/>
                  </a:lnTo>
                  <a:lnTo>
                    <a:pt x="7144" y="376714"/>
                  </a:lnTo>
                  <a:close/>
                </a:path>
              </a:pathLst>
            </a:custGeom>
            <a:solidFill>
              <a:srgbClr val="D8E5E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39"/>
            <p:cNvSpPr/>
            <p:nvPr/>
          </p:nvSpPr>
          <p:spPr>
            <a:xfrm>
              <a:off x="5210103" y="5108863"/>
              <a:ext cx="4999720" cy="245888"/>
            </a:xfrm>
            <a:custGeom>
              <a:rect b="b" l="l" r="r" t="t"/>
              <a:pathLst>
                <a:path extrusionOk="0" h="28575" w="58102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p39"/>
            <p:cNvSpPr/>
            <p:nvPr/>
          </p:nvSpPr>
          <p:spPr>
            <a:xfrm>
              <a:off x="5403495" y="5242756"/>
              <a:ext cx="4589907" cy="81900"/>
            </a:xfrm>
            <a:custGeom>
              <a:rect b="b" l="l" r="r" t="t"/>
              <a:pathLst>
                <a:path extrusionOk="0" h="120000" w="533400">
                  <a:moveTo>
                    <a:pt x="538318"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p39"/>
            <p:cNvSpPr/>
            <p:nvPr/>
          </p:nvSpPr>
          <p:spPr>
            <a:xfrm>
              <a:off x="5469061" y="5201782"/>
              <a:ext cx="4507944" cy="81900"/>
            </a:xfrm>
            <a:custGeom>
              <a:rect b="b" l="l" r="r" t="t"/>
              <a:pathLst>
                <a:path extrusionOk="0" h="120000" w="523875">
                  <a:moveTo>
                    <a:pt x="3965" y="5805"/>
                  </a:moveTo>
                  <a:lnTo>
                    <a:pt x="524031"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39"/>
            <p:cNvSpPr/>
            <p:nvPr/>
          </p:nvSpPr>
          <p:spPr>
            <a:xfrm>
              <a:off x="5354321" y="5291930"/>
              <a:ext cx="4753832" cy="81900"/>
            </a:xfrm>
            <a:custGeom>
              <a:rect b="b" l="l" r="r" t="t"/>
              <a:pathLst>
                <a:path extrusionOk="0" h="120000" w="552450">
                  <a:moveTo>
                    <a:pt x="550701"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p39"/>
            <p:cNvSpPr/>
            <p:nvPr/>
          </p:nvSpPr>
          <p:spPr>
            <a:xfrm>
              <a:off x="5424729" y="5180579"/>
              <a:ext cx="4344019" cy="81900"/>
            </a:xfrm>
            <a:custGeom>
              <a:rect b="b" l="l" r="r" t="t"/>
              <a:pathLst>
                <a:path extrusionOk="0" h="120000" w="504825">
                  <a:moveTo>
                    <a:pt x="1586" y="2322"/>
                  </a:moveTo>
                  <a:lnTo>
                    <a:pt x="511173" y="2322"/>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39"/>
            <p:cNvSpPr/>
            <p:nvPr/>
          </p:nvSpPr>
          <p:spPr>
            <a:xfrm>
              <a:off x="5269602" y="5117063"/>
              <a:ext cx="4917758" cy="245888"/>
            </a:xfrm>
            <a:custGeom>
              <a:rect b="b" l="l" r="r" t="t"/>
              <a:pathLst>
                <a:path extrusionOk="0" h="28575" w="571500">
                  <a:moveTo>
                    <a:pt x="32861" y="7144"/>
                  </a:moveTo>
                  <a:lnTo>
                    <a:pt x="7144" y="26194"/>
                  </a:lnTo>
                  <a:lnTo>
                    <a:pt x="566261" y="26194"/>
                  </a:lnTo>
                  <a:lnTo>
                    <a:pt x="541496" y="7144"/>
                  </a:lnTo>
                  <a:close/>
                </a:path>
              </a:pathLst>
            </a:custGeom>
            <a:solidFill>
              <a:srgbClr val="323334">
                <a:alpha val="5569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39"/>
            <p:cNvSpPr/>
            <p:nvPr/>
          </p:nvSpPr>
          <p:spPr>
            <a:xfrm>
              <a:off x="4105815" y="5559062"/>
              <a:ext cx="7294674" cy="409813"/>
            </a:xfrm>
            <a:custGeom>
              <a:rect b="b" l="l" r="r" t="t"/>
              <a:pathLst>
                <a:path extrusionOk="0" h="47625" w="8477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4" name="Google Shape;194;p39"/>
            <p:cNvSpPr/>
            <p:nvPr/>
          </p:nvSpPr>
          <p:spPr>
            <a:xfrm>
              <a:off x="4098364" y="5051498"/>
              <a:ext cx="7294674" cy="655701"/>
            </a:xfrm>
            <a:custGeom>
              <a:rect b="b" l="l" r="r" t="t"/>
              <a:pathLst>
                <a:path extrusionOk="0" h="76200" w="847725">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5" name="Google Shape;195;p39"/>
            <p:cNvSpPr/>
            <p:nvPr/>
          </p:nvSpPr>
          <p:spPr>
            <a:xfrm>
              <a:off x="6803481" y="5354734"/>
              <a:ext cx="1868662" cy="245888"/>
            </a:xfrm>
            <a:custGeom>
              <a:rect b="b" l="l" r="r" t="t"/>
              <a:pathLst>
                <a:path extrusionOk="0" h="28575" w="20955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39"/>
            <p:cNvSpPr/>
            <p:nvPr/>
          </p:nvSpPr>
          <p:spPr>
            <a:xfrm>
              <a:off x="5179454" y="5125255"/>
              <a:ext cx="4917758" cy="245888"/>
            </a:xfrm>
            <a:custGeom>
              <a:rect b="b" l="l" r="r" t="t"/>
              <a:pathLst>
                <a:path extrusionOk="0" h="28575" w="571500">
                  <a:moveTo>
                    <a:pt x="566261" y="30004"/>
                  </a:moveTo>
                  <a:lnTo>
                    <a:pt x="7144" y="30004"/>
                  </a:lnTo>
                  <a:lnTo>
                    <a:pt x="28099" y="7144"/>
                  </a:lnTo>
                  <a:lnTo>
                    <a:pt x="543401" y="7144"/>
                  </a:lnTo>
                  <a:close/>
                </a:path>
              </a:pathLst>
            </a:custGeom>
            <a:solidFill>
              <a:srgbClr val="57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7" name="Google Shape;197;p39"/>
            <p:cNvSpPr/>
            <p:nvPr/>
          </p:nvSpPr>
          <p:spPr>
            <a:xfrm>
              <a:off x="5146671" y="5125255"/>
              <a:ext cx="4917758" cy="245888"/>
            </a:xfrm>
            <a:custGeom>
              <a:rect b="b" l="l" r="r" t="t"/>
              <a:pathLst>
                <a:path extrusionOk="0" h="28575" w="571500">
                  <a:moveTo>
                    <a:pt x="571024" y="30004"/>
                  </a:moveTo>
                  <a:lnTo>
                    <a:pt x="7144" y="30004"/>
                  </a:lnTo>
                  <a:lnTo>
                    <a:pt x="28099" y="7144"/>
                  </a:lnTo>
                  <a:lnTo>
                    <a:pt x="548164" y="7144"/>
                  </a:lnTo>
                  <a:close/>
                </a:path>
              </a:pathLst>
            </a:custGeom>
            <a:solidFill>
              <a:srgbClr val="57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8" name="Google Shape;198;p39"/>
            <p:cNvSpPr/>
            <p:nvPr/>
          </p:nvSpPr>
          <p:spPr>
            <a:xfrm>
              <a:off x="7022398" y="1844838"/>
              <a:ext cx="3270662" cy="3197950"/>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273E44">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99" name="Google Shape;199;p39"/>
            <p:cNvGrpSpPr/>
            <p:nvPr/>
          </p:nvGrpSpPr>
          <p:grpSpPr>
            <a:xfrm>
              <a:off x="5370712" y="5206368"/>
              <a:ext cx="4572000" cy="149308"/>
              <a:chOff x="5370712" y="5206368"/>
              <a:chExt cx="4572000" cy="149308"/>
            </a:xfrm>
          </p:grpSpPr>
          <p:sp>
            <p:nvSpPr>
              <p:cNvPr id="200" name="Google Shape;200;p39"/>
              <p:cNvSpPr/>
              <p:nvPr/>
            </p:nvSpPr>
            <p:spPr>
              <a:xfrm>
                <a:off x="5370712" y="5337376"/>
                <a:ext cx="4572000" cy="18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1" name="Google Shape;201;p39"/>
              <p:cNvSpPr/>
              <p:nvPr/>
            </p:nvSpPr>
            <p:spPr>
              <a:xfrm>
                <a:off x="5416432" y="5293706"/>
                <a:ext cx="4480500" cy="18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2" name="Google Shape;202;p39"/>
              <p:cNvSpPr/>
              <p:nvPr/>
            </p:nvSpPr>
            <p:spPr>
              <a:xfrm>
                <a:off x="5462152" y="5250037"/>
                <a:ext cx="4389000" cy="18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3" name="Google Shape;203;p39"/>
              <p:cNvSpPr/>
              <p:nvPr/>
            </p:nvSpPr>
            <p:spPr>
              <a:xfrm>
                <a:off x="5507872" y="5206368"/>
                <a:ext cx="4297800" cy="18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204" name="Google Shape;204;p39"/>
            <p:cNvGrpSpPr/>
            <p:nvPr/>
          </p:nvGrpSpPr>
          <p:grpSpPr>
            <a:xfrm>
              <a:off x="7661271" y="1698418"/>
              <a:ext cx="114890" cy="114890"/>
              <a:chOff x="7627525" y="1132589"/>
              <a:chExt cx="234900" cy="234900"/>
            </a:xfrm>
          </p:grpSpPr>
          <p:sp>
            <p:nvSpPr>
              <p:cNvPr id="205" name="Google Shape;205;p39"/>
              <p:cNvSpPr/>
              <p:nvPr/>
            </p:nvSpPr>
            <p:spPr>
              <a:xfrm>
                <a:off x="7627525" y="1132589"/>
                <a:ext cx="234900" cy="234900"/>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6" name="Google Shape;206;p39"/>
              <p:cNvSpPr/>
              <p:nvPr/>
            </p:nvSpPr>
            <p:spPr>
              <a:xfrm>
                <a:off x="7656971" y="1162035"/>
                <a:ext cx="176100" cy="176100"/>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39"/>
              <p:cNvSpPr/>
              <p:nvPr/>
            </p:nvSpPr>
            <p:spPr>
              <a:xfrm>
                <a:off x="7683825" y="1188889"/>
                <a:ext cx="122100" cy="122100"/>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08" name="Google Shape;208;p39"/>
            <p:cNvSpPr/>
            <p:nvPr/>
          </p:nvSpPr>
          <p:spPr>
            <a:xfrm>
              <a:off x="7370377" y="5752599"/>
              <a:ext cx="748500" cy="88500"/>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9" name="Google Shape;209;p39"/>
            <p:cNvSpPr/>
            <p:nvPr/>
          </p:nvSpPr>
          <p:spPr>
            <a:xfrm>
              <a:off x="7133919" y="5752598"/>
              <a:ext cx="101400" cy="1014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210" name="Google Shape;210;p39"/>
          <p:cNvGrpSpPr/>
          <p:nvPr/>
        </p:nvGrpSpPr>
        <p:grpSpPr>
          <a:xfrm flipH="1">
            <a:off x="5697447" y="1071999"/>
            <a:ext cx="2137023" cy="3010929"/>
            <a:chOff x="6277020" y="2139413"/>
            <a:chExt cx="3233993" cy="4457994"/>
          </a:xfrm>
        </p:grpSpPr>
        <p:grpSp>
          <p:nvGrpSpPr>
            <p:cNvPr id="211" name="Google Shape;211;p39"/>
            <p:cNvGrpSpPr/>
            <p:nvPr/>
          </p:nvGrpSpPr>
          <p:grpSpPr>
            <a:xfrm>
              <a:off x="6277020" y="2139413"/>
              <a:ext cx="3233993" cy="4457994"/>
              <a:chOff x="6277020" y="2139413"/>
              <a:chExt cx="3233993" cy="4457994"/>
            </a:xfrm>
          </p:grpSpPr>
          <p:sp>
            <p:nvSpPr>
              <p:cNvPr id="212" name="Google Shape;212;p39"/>
              <p:cNvSpPr/>
              <p:nvPr/>
            </p:nvSpPr>
            <p:spPr>
              <a:xfrm>
                <a:off x="7099360" y="2194466"/>
                <a:ext cx="1045418" cy="1664925"/>
              </a:xfrm>
              <a:custGeom>
                <a:rect b="b" l="l" r="r" t="t"/>
                <a:pathLst>
                  <a:path extrusionOk="0" h="1664925" w="1045418">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3" name="Google Shape;213;p39"/>
              <p:cNvSpPr/>
              <p:nvPr/>
            </p:nvSpPr>
            <p:spPr>
              <a:xfrm>
                <a:off x="7251736" y="3408810"/>
                <a:ext cx="648546" cy="450110"/>
              </a:xfrm>
              <a:custGeom>
                <a:rect b="b" l="l" r="r" t="t"/>
                <a:pathLst>
                  <a:path extrusionOk="0" h="450110" w="648546">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4" name="Google Shape;214;p39"/>
              <p:cNvSpPr/>
              <p:nvPr/>
            </p:nvSpPr>
            <p:spPr>
              <a:xfrm>
                <a:off x="8924727" y="6462742"/>
                <a:ext cx="14519" cy="43559"/>
              </a:xfrm>
              <a:custGeom>
                <a:rect b="b" l="l" r="r" t="t"/>
                <a:pathLst>
                  <a:path extrusionOk="0" h="43559" w="1451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5" name="Google Shape;215;p39"/>
              <p:cNvSpPr/>
              <p:nvPr/>
            </p:nvSpPr>
            <p:spPr>
              <a:xfrm>
                <a:off x="8902315" y="6372764"/>
                <a:ext cx="14519" cy="24199"/>
              </a:xfrm>
              <a:custGeom>
                <a:rect b="b" l="l" r="r" t="t"/>
                <a:pathLst>
                  <a:path extrusionOk="0" h="24199" w="1451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6" name="Google Shape;216;p39"/>
              <p:cNvSpPr/>
              <p:nvPr/>
            </p:nvSpPr>
            <p:spPr>
              <a:xfrm>
                <a:off x="8921980" y="6431327"/>
                <a:ext cx="4839" cy="19359"/>
              </a:xfrm>
              <a:custGeom>
                <a:rect b="b" l="l" r="r" t="t"/>
                <a:pathLst>
                  <a:path extrusionOk="0" h="19359" w="4839">
                    <a:moveTo>
                      <a:pt x="3982" y="0"/>
                    </a:moveTo>
                    <a:cubicBezTo>
                      <a:pt x="5918" y="7744"/>
                      <a:pt x="10758" y="12584"/>
                      <a:pt x="8338" y="19360"/>
                    </a:cubicBezTo>
                    <a:cubicBezTo>
                      <a:pt x="110" y="15488"/>
                      <a:pt x="-3278" y="11132"/>
                      <a:pt x="3982" y="0"/>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39"/>
              <p:cNvSpPr/>
              <p:nvPr/>
            </p:nvSpPr>
            <p:spPr>
              <a:xfrm>
                <a:off x="7171701" y="3473664"/>
                <a:ext cx="982499" cy="1432610"/>
              </a:xfrm>
              <a:custGeom>
                <a:rect b="b" l="l" r="r" t="t"/>
                <a:pathLst>
                  <a:path extrusionOk="0" h="1432610" w="982499">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8" name="Google Shape;218;p39"/>
              <p:cNvSpPr/>
              <p:nvPr/>
            </p:nvSpPr>
            <p:spPr>
              <a:xfrm>
                <a:off x="7690572" y="3865948"/>
                <a:ext cx="469470" cy="1059937"/>
              </a:xfrm>
              <a:custGeom>
                <a:rect b="b" l="l" r="r" t="t"/>
                <a:pathLst>
                  <a:path extrusionOk="0" h="1059937" w="469470">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9" name="Google Shape;219;p39"/>
              <p:cNvSpPr/>
              <p:nvPr/>
            </p:nvSpPr>
            <p:spPr>
              <a:xfrm>
                <a:off x="8685419" y="5413012"/>
                <a:ext cx="29039" cy="24199"/>
              </a:xfrm>
              <a:custGeom>
                <a:rect b="b" l="l" r="r" t="t"/>
                <a:pathLst>
                  <a:path extrusionOk="0" h="24199" w="29039">
                    <a:moveTo>
                      <a:pt x="30007" y="25168"/>
                    </a:moveTo>
                    <a:cubicBezTo>
                      <a:pt x="16456" y="26136"/>
                      <a:pt x="4840" y="16456"/>
                      <a:pt x="0" y="0"/>
                    </a:cubicBezTo>
                    <a:cubicBezTo>
                      <a:pt x="10648" y="7260"/>
                      <a:pt x="21780" y="14520"/>
                      <a:pt x="30007" y="25168"/>
                    </a:cubicBezTo>
                    <a:close/>
                  </a:path>
                </a:pathLst>
              </a:custGeom>
              <a:solidFill>
                <a:srgbClr val="F1C1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0" name="Google Shape;220;p39"/>
              <p:cNvSpPr/>
              <p:nvPr/>
            </p:nvSpPr>
            <p:spPr>
              <a:xfrm>
                <a:off x="8105318" y="3015810"/>
                <a:ext cx="4800" cy="38719"/>
              </a:xfrm>
              <a:custGeom>
                <a:rect b="b" l="l" r="r" t="t"/>
                <a:pathLst>
                  <a:path extrusionOk="0" h="38719" w="120000">
                    <a:moveTo>
                      <a:pt x="114967" y="39687"/>
                    </a:moveTo>
                    <a:cubicBezTo>
                      <a:pt x="78967" y="39687"/>
                      <a:pt x="42967" y="39687"/>
                      <a:pt x="6967" y="39687"/>
                    </a:cubicBezTo>
                    <a:cubicBezTo>
                      <a:pt x="6967" y="26135"/>
                      <a:pt x="-41033" y="12584"/>
                      <a:pt x="114967" y="0"/>
                    </a:cubicBezTo>
                    <a:cubicBezTo>
                      <a:pt x="114967" y="13552"/>
                      <a:pt x="114967" y="26619"/>
                      <a:pt x="114967" y="39687"/>
                    </a:cubicBezTo>
                    <a:close/>
                  </a:path>
                </a:pathLst>
              </a:custGeom>
              <a:solidFill>
                <a:srgbClr val="271F1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1" name="Google Shape;221;p39"/>
              <p:cNvSpPr/>
              <p:nvPr/>
            </p:nvSpPr>
            <p:spPr>
              <a:xfrm>
                <a:off x="8264628" y="3025974"/>
                <a:ext cx="4839" cy="48398"/>
              </a:xfrm>
              <a:custGeom>
                <a:rect b="b" l="l" r="r" t="t"/>
                <a:pathLst>
                  <a:path extrusionOk="0" h="48398" w="4839">
                    <a:moveTo>
                      <a:pt x="5044" y="49367"/>
                    </a:moveTo>
                    <a:cubicBezTo>
                      <a:pt x="-3668" y="33395"/>
                      <a:pt x="1656" y="16456"/>
                      <a:pt x="1172" y="0"/>
                    </a:cubicBezTo>
                    <a:cubicBezTo>
                      <a:pt x="7464" y="15972"/>
                      <a:pt x="5528" y="32427"/>
                      <a:pt x="5044" y="49367"/>
                    </a:cubicBezTo>
                    <a:close/>
                  </a:path>
                </a:pathLst>
              </a:custGeom>
              <a:solidFill>
                <a:srgbClr val="14100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2" name="Google Shape;222;p39"/>
              <p:cNvSpPr/>
              <p:nvPr/>
            </p:nvSpPr>
            <p:spPr>
              <a:xfrm>
                <a:off x="7094544" y="3195491"/>
                <a:ext cx="4800" cy="4800"/>
              </a:xfrm>
              <a:custGeom>
                <a:rect b="b" l="l" r="r" t="t"/>
                <a:pathLst>
                  <a:path extrusionOk="0" h="120000" w="120000">
                    <a:moveTo>
                      <a:pt x="0" y="9000"/>
                    </a:moveTo>
                    <a:cubicBezTo>
                      <a:pt x="0" y="9000"/>
                      <a:pt x="0" y="-3000"/>
                      <a:pt x="0" y="9000"/>
                    </a:cubicBezTo>
                    <a:cubicBezTo>
                      <a:pt x="0" y="-3000"/>
                      <a:pt x="0" y="-3000"/>
                      <a:pt x="0" y="9000"/>
                    </a:cubicBezTo>
                    <a:lnTo>
                      <a:pt x="0" y="9000"/>
                    </a:lnTo>
                    <a:close/>
                  </a:path>
                </a:pathLst>
              </a:custGeom>
              <a:solidFill>
                <a:srgbClr val="08080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3" name="Google Shape;223;p39"/>
              <p:cNvSpPr/>
              <p:nvPr/>
            </p:nvSpPr>
            <p:spPr>
              <a:xfrm>
                <a:off x="7001382" y="2139413"/>
                <a:ext cx="1268053" cy="1418090"/>
              </a:xfrm>
              <a:custGeom>
                <a:rect b="b" l="l" r="r" t="t"/>
                <a:pathLst>
                  <a:path extrusionOk="0" h="1418090" w="1268053">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4" name="Google Shape;224;p39"/>
              <p:cNvSpPr/>
              <p:nvPr/>
            </p:nvSpPr>
            <p:spPr>
              <a:xfrm>
                <a:off x="6277020" y="3574080"/>
                <a:ext cx="3233993" cy="3023327"/>
              </a:xfrm>
              <a:custGeom>
                <a:rect b="b" l="l" r="r" t="t"/>
                <a:pathLst>
                  <a:path extrusionOk="0" h="3023327" w="3233993">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5" name="Google Shape;225;p39"/>
              <p:cNvSpPr/>
              <p:nvPr/>
            </p:nvSpPr>
            <p:spPr>
              <a:xfrm>
                <a:off x="8189378" y="2997346"/>
                <a:ext cx="696945" cy="1476169"/>
              </a:xfrm>
              <a:custGeom>
                <a:rect b="b" l="l" r="r" t="t"/>
                <a:pathLst>
                  <a:path extrusionOk="0" h="1476169" w="696945">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p39"/>
              <p:cNvSpPr/>
              <p:nvPr/>
            </p:nvSpPr>
            <p:spPr>
              <a:xfrm>
                <a:off x="8593853" y="5400576"/>
                <a:ext cx="430751" cy="513029"/>
              </a:xfrm>
              <a:custGeom>
                <a:rect b="b" l="l" r="r" t="t"/>
                <a:pathLst>
                  <a:path extrusionOk="0" h="513029" w="430751">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27" name="Google Shape;227;p39"/>
            <p:cNvGrpSpPr/>
            <p:nvPr/>
          </p:nvGrpSpPr>
          <p:grpSpPr>
            <a:xfrm>
              <a:off x="6431328" y="3449477"/>
              <a:ext cx="2166483" cy="1980290"/>
              <a:chOff x="6431328" y="3449477"/>
              <a:chExt cx="2166483" cy="1980290"/>
            </a:xfrm>
          </p:grpSpPr>
          <p:sp>
            <p:nvSpPr>
              <p:cNvPr id="228" name="Google Shape;228;p39"/>
              <p:cNvSpPr/>
              <p:nvPr/>
            </p:nvSpPr>
            <p:spPr>
              <a:xfrm flipH="1" rot="-1668567">
                <a:off x="8266885" y="4744746"/>
                <a:ext cx="268304" cy="335488"/>
              </a:xfrm>
              <a:custGeom>
                <a:rect b="b" l="l" r="r" t="t"/>
                <a:pathLst>
                  <a:path extrusionOk="0" h="188801" w="186130">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p39"/>
              <p:cNvSpPr/>
              <p:nvPr/>
            </p:nvSpPr>
            <p:spPr>
              <a:xfrm flipH="1" rot="-1668567">
                <a:off x="8310092" y="4795911"/>
                <a:ext cx="187828" cy="231539"/>
              </a:xfrm>
              <a:custGeom>
                <a:rect b="b" l="l" r="r" t="t"/>
                <a:pathLst>
                  <a:path extrusionOk="0" h="130302" w="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p39"/>
              <p:cNvSpPr/>
              <p:nvPr/>
            </p:nvSpPr>
            <p:spPr>
              <a:xfrm flipH="1" rot="-1670711">
                <a:off x="8044029" y="3607344"/>
                <a:ext cx="197985" cy="1200022"/>
              </a:xfrm>
              <a:custGeom>
                <a:rect b="b" l="l" r="r" t="t"/>
                <a:pathLst>
                  <a:path extrusionOk="0" h="1198955" w="197809">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231" name="Google Shape;231;p39"/>
              <p:cNvGrpSpPr/>
              <p:nvPr/>
            </p:nvGrpSpPr>
            <p:grpSpPr>
              <a:xfrm rot="-956199">
                <a:off x="6645007" y="3578672"/>
                <a:ext cx="1182083" cy="1721900"/>
                <a:chOff x="6769793" y="4185987"/>
                <a:chExt cx="1010177" cy="1471490"/>
              </a:xfrm>
            </p:grpSpPr>
            <p:sp>
              <p:nvSpPr>
                <p:cNvPr id="232" name="Google Shape;232;p39"/>
                <p:cNvSpPr/>
                <p:nvPr/>
              </p:nvSpPr>
              <p:spPr>
                <a:xfrm flipH="1" rot="-1665287">
                  <a:off x="7411093" y="4964530"/>
                  <a:ext cx="255911" cy="548381"/>
                </a:xfrm>
                <a:custGeom>
                  <a:rect b="b" l="l" r="r" t="t"/>
                  <a:pathLst>
                    <a:path extrusionOk="0" h="308610" w="144018">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p39"/>
                <p:cNvSpPr/>
                <p:nvPr/>
              </p:nvSpPr>
              <p:spPr>
                <a:xfrm flipH="1" rot="-1665287">
                  <a:off x="7124196" y="5091085"/>
                  <a:ext cx="134049" cy="548381"/>
                </a:xfrm>
                <a:custGeom>
                  <a:rect b="b" l="l" r="r" t="t"/>
                  <a:pathLst>
                    <a:path extrusionOk="0" h="308610" w="75438">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39"/>
                <p:cNvSpPr/>
                <p:nvPr/>
              </p:nvSpPr>
              <p:spPr>
                <a:xfrm flipH="1" rot="-1665287">
                  <a:off x="7505116" y="5519545"/>
                  <a:ext cx="48745" cy="48745"/>
                </a:xfrm>
                <a:custGeom>
                  <a:rect b="b" l="l" r="r" t="t"/>
                  <a:pathLst>
                    <a:path extrusionOk="0" h="27432" w="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39"/>
                <p:cNvSpPr/>
                <p:nvPr/>
              </p:nvSpPr>
              <p:spPr>
                <a:xfrm flipH="1" rot="-1665287">
                  <a:off x="7277513" y="5585864"/>
                  <a:ext cx="60931" cy="60931"/>
                </a:xfrm>
                <a:custGeom>
                  <a:rect b="b" l="l" r="r" t="t"/>
                  <a:pathLst>
                    <a:path extrusionOk="0" h="34290" w="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39"/>
                <p:cNvSpPr/>
                <p:nvPr/>
              </p:nvSpPr>
              <p:spPr>
                <a:xfrm flipH="1" rot="-1665287">
                  <a:off x="6910886" y="4294066"/>
                  <a:ext cx="653779" cy="767472"/>
                </a:xfrm>
                <a:custGeom>
                  <a:rect b="b" l="l" r="r" t="t"/>
                  <a:pathLst>
                    <a:path extrusionOk="0" h="431907" w="367924">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237" name="Google Shape;237;p39"/>
              <p:cNvSpPr/>
              <p:nvPr/>
            </p:nvSpPr>
            <p:spPr>
              <a:xfrm flipH="1" rot="-1673836">
                <a:off x="8352790" y="4851672"/>
                <a:ext cx="100256" cy="123712"/>
              </a:xfrm>
              <a:custGeom>
                <a:rect b="b" l="l" r="r" t="t"/>
                <a:pathLst>
                  <a:path extrusionOk="0" h="130302" w="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238" name="Google Shape;238;p39"/>
          <p:cNvSpPr txBox="1"/>
          <p:nvPr/>
        </p:nvSpPr>
        <p:spPr>
          <a:xfrm>
            <a:off x="549727" y="3670307"/>
            <a:ext cx="3615300" cy="284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1400">
              <a:solidFill>
                <a:schemeClr val="lt1"/>
              </a:solidFill>
              <a:latin typeface="Arial"/>
              <a:ea typeface="Arial"/>
              <a:cs typeface="Arial"/>
              <a:sym typeface="Arial"/>
            </a:endParaRPr>
          </a:p>
        </p:txBody>
      </p:sp>
      <p:grpSp>
        <p:nvGrpSpPr>
          <p:cNvPr id="239" name="Google Shape;239;p39"/>
          <p:cNvGrpSpPr/>
          <p:nvPr/>
        </p:nvGrpSpPr>
        <p:grpSpPr>
          <a:xfrm>
            <a:off x="465331" y="1280262"/>
            <a:ext cx="3711928" cy="3467623"/>
            <a:chOff x="235006" y="291357"/>
            <a:chExt cx="6266973" cy="6206592"/>
          </a:xfrm>
        </p:grpSpPr>
        <p:sp>
          <p:nvSpPr>
            <p:cNvPr id="240" name="Google Shape;240;p39"/>
            <p:cNvSpPr txBox="1"/>
            <p:nvPr/>
          </p:nvSpPr>
          <p:spPr>
            <a:xfrm>
              <a:off x="235006" y="291357"/>
              <a:ext cx="6155100" cy="1926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800"/>
                <a:buNone/>
              </a:pPr>
              <a:r>
                <a:rPr lang="en" sz="3600">
                  <a:solidFill>
                    <a:schemeClr val="lt1"/>
                  </a:solidFill>
                  <a:latin typeface="Nunito SemiBold"/>
                  <a:ea typeface="Nunito SemiBold"/>
                  <a:cs typeface="Nunito SemiBold"/>
                  <a:sym typeface="Nunito SemiBold"/>
                </a:rPr>
                <a:t>San Joaquin General Hospital</a:t>
              </a:r>
              <a:endParaRPr b="1" sz="5000">
                <a:solidFill>
                  <a:schemeClr val="lt1"/>
                </a:solidFill>
                <a:latin typeface="Arial"/>
                <a:ea typeface="Arial"/>
                <a:cs typeface="Arial"/>
                <a:sym typeface="Arial"/>
              </a:endParaRPr>
            </a:p>
          </p:txBody>
        </p:sp>
        <p:sp>
          <p:nvSpPr>
            <p:cNvPr id="241" name="Google Shape;241;p39"/>
            <p:cNvSpPr txBox="1"/>
            <p:nvPr/>
          </p:nvSpPr>
          <p:spPr>
            <a:xfrm>
              <a:off x="346880" y="3606249"/>
              <a:ext cx="6155100" cy="2891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800"/>
                <a:buNone/>
              </a:pPr>
              <a:r>
                <a:rPr lang="en">
                  <a:solidFill>
                    <a:schemeClr val="lt1"/>
                  </a:solidFill>
                  <a:latin typeface="Nunito SemiBold"/>
                  <a:ea typeface="Nunito SemiBold"/>
                  <a:cs typeface="Nunito SemiBold"/>
                  <a:sym typeface="Nunito SemiBold"/>
                </a:rPr>
                <a:t>IT team:</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SzPts val="800"/>
                <a:buNone/>
              </a:pPr>
              <a:r>
                <a:rPr lang="en">
                  <a:solidFill>
                    <a:schemeClr val="lt1"/>
                  </a:solidFill>
                  <a:latin typeface="Nunito SemiBold"/>
                  <a:ea typeface="Nunito SemiBold"/>
                  <a:cs typeface="Nunito SemiBold"/>
                  <a:sym typeface="Nunito SemiBold"/>
                </a:rPr>
                <a:t>Team Lead - </a:t>
              </a:r>
              <a:r>
                <a:rPr lang="en">
                  <a:solidFill>
                    <a:schemeClr val="lt1"/>
                  </a:solidFill>
                  <a:latin typeface="Nunito SemiBold"/>
                  <a:ea typeface="Nunito SemiBold"/>
                  <a:cs typeface="Nunito SemiBold"/>
                  <a:sym typeface="Nunito SemiBold"/>
                </a:rPr>
                <a:t>Brian Frank </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Clr>
                  <a:schemeClr val="dk1"/>
                </a:buClr>
                <a:buSzPts val="800"/>
                <a:buFont typeface="Arial"/>
                <a:buNone/>
              </a:pPr>
              <a:r>
                <a:rPr lang="en">
                  <a:solidFill>
                    <a:schemeClr val="lt1"/>
                  </a:solidFill>
                  <a:latin typeface="Nunito SemiBold"/>
                  <a:ea typeface="Nunito SemiBold"/>
                  <a:cs typeface="Nunito SemiBold"/>
                  <a:sym typeface="Nunito SemiBold"/>
                </a:rPr>
                <a:t>System Engineer - Yingqi Mou</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SzPts val="800"/>
                <a:buNone/>
              </a:pPr>
              <a:r>
                <a:rPr lang="en">
                  <a:solidFill>
                    <a:schemeClr val="lt1"/>
                  </a:solidFill>
                  <a:latin typeface="Nunito SemiBold"/>
                  <a:ea typeface="Nunito SemiBold"/>
                  <a:cs typeface="Nunito SemiBold"/>
                  <a:sym typeface="Nunito SemiBold"/>
                </a:rPr>
                <a:t>Software Engineer - </a:t>
              </a:r>
              <a:r>
                <a:rPr lang="en">
                  <a:solidFill>
                    <a:schemeClr val="lt1"/>
                  </a:solidFill>
                  <a:latin typeface="Nunito SemiBold"/>
                  <a:ea typeface="Nunito SemiBold"/>
                  <a:cs typeface="Nunito SemiBold"/>
                  <a:sym typeface="Nunito SemiBold"/>
                </a:rPr>
                <a:t>Xiaoke Hu</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Clr>
                  <a:schemeClr val="dk1"/>
                </a:buClr>
                <a:buSzPts val="800"/>
                <a:buFont typeface="Arial"/>
                <a:buNone/>
              </a:pPr>
              <a:r>
                <a:rPr lang="en">
                  <a:solidFill>
                    <a:schemeClr val="lt1"/>
                  </a:solidFill>
                  <a:latin typeface="Nunito SemiBold"/>
                  <a:ea typeface="Nunito SemiBold"/>
                  <a:cs typeface="Nunito SemiBold"/>
                  <a:sym typeface="Nunito SemiBold"/>
                </a:rPr>
                <a:t>Support Engineer - Rujuta Tamhankar </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SzPts val="800"/>
                <a:buNone/>
              </a:pPr>
              <a:r>
                <a:rPr lang="en">
                  <a:solidFill>
                    <a:schemeClr val="lt1"/>
                  </a:solidFill>
                  <a:latin typeface="Nunito SemiBold"/>
                  <a:ea typeface="Nunito SemiBold"/>
                  <a:cs typeface="Nunito SemiBold"/>
                  <a:sym typeface="Nunito SemiBold"/>
                </a:rPr>
                <a:t>QA Engineer - </a:t>
              </a:r>
              <a:r>
                <a:rPr lang="en">
                  <a:solidFill>
                    <a:schemeClr val="lt1"/>
                  </a:solidFill>
                  <a:latin typeface="Nunito SemiBold"/>
                  <a:ea typeface="Nunito SemiBold"/>
                  <a:cs typeface="Nunito SemiBold"/>
                  <a:sym typeface="Nunito SemiBold"/>
                </a:rPr>
                <a:t>Bharati Kandakumar </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SzPts val="800"/>
                <a:buNone/>
              </a:pPr>
              <a:r>
                <a:rPr lang="en">
                  <a:solidFill>
                    <a:schemeClr val="lt1"/>
                  </a:solidFill>
                  <a:latin typeface="Nunito SemiBold"/>
                  <a:ea typeface="Nunito SemiBold"/>
                  <a:cs typeface="Nunito SemiBold"/>
                  <a:sym typeface="Nunito SemiBold"/>
                </a:rPr>
                <a:t>Product Manager - </a:t>
              </a:r>
              <a:r>
                <a:rPr lang="en">
                  <a:solidFill>
                    <a:schemeClr val="lt1"/>
                  </a:solidFill>
                  <a:latin typeface="Nunito SemiBold"/>
                  <a:ea typeface="Nunito SemiBold"/>
                  <a:cs typeface="Nunito SemiBold"/>
                  <a:sym typeface="Nunito SemiBold"/>
                </a:rPr>
                <a:t>Penny Peng</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SzPts val="800"/>
                <a:buNone/>
              </a:pPr>
              <a:r>
                <a:rPr lang="en">
                  <a:solidFill>
                    <a:schemeClr val="lt1"/>
                  </a:solidFill>
                  <a:latin typeface="Nunito SemiBold"/>
                  <a:ea typeface="Nunito SemiBold"/>
                  <a:cs typeface="Nunito SemiBold"/>
                  <a:sym typeface="Nunito SemiBold"/>
                </a:rPr>
                <a:t>Data Analyst - </a:t>
              </a:r>
              <a:r>
                <a:rPr lang="en">
                  <a:solidFill>
                    <a:schemeClr val="lt1"/>
                  </a:solidFill>
                  <a:latin typeface="Nunito SemiBold"/>
                  <a:ea typeface="Nunito SemiBold"/>
                  <a:cs typeface="Nunito SemiBold"/>
                  <a:sym typeface="Nunito SemiBold"/>
                </a:rPr>
                <a:t>Mytreyi Reddy</a:t>
              </a:r>
              <a:endParaRPr>
                <a:solidFill>
                  <a:schemeClr val="lt1"/>
                </a:solidFill>
                <a:latin typeface="Nunito SemiBold"/>
                <a:ea typeface="Nunito SemiBold"/>
                <a:cs typeface="Nunito SemiBold"/>
                <a:sym typeface="Nunito SemiBold"/>
              </a:endParaRPr>
            </a:p>
            <a:p>
              <a:pPr indent="0" lvl="0" marL="0" rtl="0" algn="l">
                <a:lnSpc>
                  <a:spcPct val="90000"/>
                </a:lnSpc>
                <a:spcBef>
                  <a:spcPts val="0"/>
                </a:spcBef>
                <a:spcAft>
                  <a:spcPts val="0"/>
                </a:spcAft>
                <a:buSzPts val="800"/>
                <a:buNone/>
              </a:pPr>
              <a:r>
                <a:t/>
              </a:r>
              <a:endParaRPr b="1">
                <a:solidFill>
                  <a:schemeClr val="lt1"/>
                </a:solidFill>
              </a:endParaRPr>
            </a:p>
          </p:txBody>
        </p:sp>
      </p:grpSp>
      <p:sp>
        <p:nvSpPr>
          <p:cNvPr id="242" name="Google Shape;24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9"/>
          <p:cNvSpPr txBox="1"/>
          <p:nvPr/>
        </p:nvSpPr>
        <p:spPr>
          <a:xfrm>
            <a:off x="224775" y="4876875"/>
            <a:ext cx="8580900" cy="266700"/>
          </a:xfrm>
          <a:prstGeom prst="rect">
            <a:avLst/>
          </a:prstGeom>
          <a:noFill/>
          <a:ln>
            <a:noFill/>
          </a:ln>
        </p:spPr>
        <p:txBody>
          <a:bodyPr anchorCtr="0" anchor="b" bIns="68575" lIns="68575" spcFirstLastPara="1" rIns="68575" wrap="square" tIns="68575">
            <a:noAutofit/>
          </a:bodyPr>
          <a:lstStyle/>
          <a:p>
            <a:pPr indent="0" lvl="0" marL="0" marR="0" rtl="0" algn="r">
              <a:lnSpc>
                <a:spcPct val="115000"/>
              </a:lnSpc>
              <a:spcBef>
                <a:spcPts val="0"/>
              </a:spcBef>
              <a:spcAft>
                <a:spcPts val="0"/>
              </a:spcAft>
              <a:buNone/>
            </a:pPr>
            <a:r>
              <a:rPr lang="en" sz="700">
                <a:solidFill>
                  <a:srgbClr val="FFFFFF"/>
                </a:solidFill>
                <a:latin typeface="Nunito Light"/>
                <a:ea typeface="Nunito Light"/>
                <a:cs typeface="Nunito Light"/>
                <a:sym typeface="Nunito Light"/>
              </a:rPr>
              <a:t>Powerpoint Template from https://www.free-powerpoint-templates-design.com/</a:t>
            </a:r>
            <a:endParaRPr sz="700">
              <a:solidFill>
                <a:srgbClr val="FFFFFF"/>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99" name="Shape 399"/>
        <p:cNvGrpSpPr/>
        <p:nvPr/>
      </p:nvGrpSpPr>
      <p:grpSpPr>
        <a:xfrm>
          <a:off x="0" y="0"/>
          <a:ext cx="0" cy="0"/>
          <a:chOff x="0" y="0"/>
          <a:chExt cx="0" cy="0"/>
        </a:xfrm>
      </p:grpSpPr>
      <p:sp>
        <p:nvSpPr>
          <p:cNvPr id="400" name="Google Shape;400;p48"/>
          <p:cNvSpPr/>
          <p:nvPr/>
        </p:nvSpPr>
        <p:spPr>
          <a:xfrm>
            <a:off x="0" y="-2700"/>
            <a:ext cx="9144000" cy="715800"/>
          </a:xfrm>
          <a:prstGeom prst="rect">
            <a:avLst/>
          </a:pr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01" name="Google Shape;401;p48"/>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Release Map</a:t>
            </a:r>
            <a:endParaRPr sz="2700">
              <a:solidFill>
                <a:srgbClr val="FFFFFF"/>
              </a:solidFill>
              <a:latin typeface="Nunito"/>
              <a:ea typeface="Nunito"/>
              <a:cs typeface="Nunito"/>
              <a:sym typeface="Nunito"/>
            </a:endParaRPr>
          </a:p>
        </p:txBody>
      </p:sp>
      <p:sp>
        <p:nvSpPr>
          <p:cNvPr id="402" name="Google Shape;402;p48"/>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03" name="Google Shape;403;p48"/>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04" name="Google Shape;404;p48"/>
          <p:cNvSpPr txBox="1"/>
          <p:nvPr/>
        </p:nvSpPr>
        <p:spPr>
          <a:xfrm>
            <a:off x="162100" y="4196146"/>
            <a:ext cx="7636200" cy="3747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grpSp>
        <p:nvGrpSpPr>
          <p:cNvPr id="405" name="Google Shape;405;p48"/>
          <p:cNvGrpSpPr/>
          <p:nvPr/>
        </p:nvGrpSpPr>
        <p:grpSpPr>
          <a:xfrm>
            <a:off x="527090" y="1074389"/>
            <a:ext cx="8617020" cy="1428490"/>
            <a:chOff x="823125" y="1857799"/>
            <a:chExt cx="8333675" cy="1355175"/>
          </a:xfrm>
        </p:grpSpPr>
        <p:sp>
          <p:nvSpPr>
            <p:cNvPr id="406" name="Google Shape;406;p48"/>
            <p:cNvSpPr/>
            <p:nvPr/>
          </p:nvSpPr>
          <p:spPr>
            <a:xfrm>
              <a:off x="932600" y="3079474"/>
              <a:ext cx="8224200" cy="1335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48"/>
            <p:cNvGrpSpPr/>
            <p:nvPr/>
          </p:nvGrpSpPr>
          <p:grpSpPr>
            <a:xfrm>
              <a:off x="823125" y="1857799"/>
              <a:ext cx="2076000" cy="1354091"/>
              <a:chOff x="823125" y="1857799"/>
              <a:chExt cx="2076000" cy="1354091"/>
            </a:xfrm>
          </p:grpSpPr>
          <p:grpSp>
            <p:nvGrpSpPr>
              <p:cNvPr id="408" name="Google Shape;408;p48"/>
              <p:cNvGrpSpPr/>
              <p:nvPr/>
            </p:nvGrpSpPr>
            <p:grpSpPr>
              <a:xfrm>
                <a:off x="881025" y="2800065"/>
                <a:ext cx="92400" cy="411825"/>
                <a:chOff x="845575" y="2563700"/>
                <a:chExt cx="92400" cy="411825"/>
              </a:xfrm>
            </p:grpSpPr>
            <p:cxnSp>
              <p:nvCxnSpPr>
                <p:cNvPr id="409" name="Google Shape;409;p4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410" name="Google Shape;410;p4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48"/>
              <p:cNvSpPr txBox="1"/>
              <p:nvPr/>
            </p:nvSpPr>
            <p:spPr>
              <a:xfrm>
                <a:off x="823125" y="1857799"/>
                <a:ext cx="2076000" cy="94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latin typeface="Nunito"/>
                    <a:ea typeface="Nunito"/>
                    <a:cs typeface="Nunito"/>
                    <a:sym typeface="Nunito"/>
                  </a:rPr>
                  <a:t>Release 1.0</a:t>
                </a:r>
                <a:endParaRPr b="1" sz="1100">
                  <a:latin typeface="Nunito"/>
                  <a:ea typeface="Nunito"/>
                  <a:cs typeface="Nunito"/>
                  <a:sym typeface="Nunito"/>
                </a:endParaRPr>
              </a:p>
              <a:p>
                <a:pPr indent="0" lvl="0" marL="0" rtl="0" algn="l">
                  <a:spcBef>
                    <a:spcPts val="0"/>
                  </a:spcBef>
                  <a:spcAft>
                    <a:spcPts val="0"/>
                  </a:spcAft>
                  <a:buNone/>
                </a:pPr>
                <a:r>
                  <a:t/>
                </a:r>
                <a:endParaRPr b="1"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Contains the fundamental reporting platform that can access data and produce reports</a:t>
                </a:r>
                <a:endParaRPr b="1" sz="1100">
                  <a:latin typeface="Nunito"/>
                  <a:ea typeface="Nunito"/>
                  <a:cs typeface="Nunito"/>
                  <a:sym typeface="Nunito"/>
                </a:endParaRPr>
              </a:p>
            </p:txBody>
          </p:sp>
        </p:grpSp>
      </p:grpSp>
      <p:grpSp>
        <p:nvGrpSpPr>
          <p:cNvPr id="412" name="Google Shape;412;p48"/>
          <p:cNvGrpSpPr/>
          <p:nvPr/>
        </p:nvGrpSpPr>
        <p:grpSpPr>
          <a:xfrm>
            <a:off x="2543622" y="2361691"/>
            <a:ext cx="2146586" cy="1834370"/>
            <a:chOff x="2773350" y="2698025"/>
            <a:chExt cx="2076002" cy="1740224"/>
          </a:xfrm>
        </p:grpSpPr>
        <p:sp>
          <p:nvSpPr>
            <p:cNvPr id="413" name="Google Shape;413;p48"/>
            <p:cNvSpPr/>
            <p:nvPr/>
          </p:nvSpPr>
          <p:spPr>
            <a:xfrm>
              <a:off x="2890952" y="3079475"/>
              <a:ext cx="1958400" cy="13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48"/>
            <p:cNvGrpSpPr/>
            <p:nvPr/>
          </p:nvGrpSpPr>
          <p:grpSpPr>
            <a:xfrm>
              <a:off x="2773350" y="2698025"/>
              <a:ext cx="2076000" cy="1740224"/>
              <a:chOff x="2773350" y="2698025"/>
              <a:chExt cx="2076000" cy="1740224"/>
            </a:xfrm>
          </p:grpSpPr>
          <p:grpSp>
            <p:nvGrpSpPr>
              <p:cNvPr id="415" name="Google Shape;415;p48"/>
              <p:cNvGrpSpPr/>
              <p:nvPr/>
            </p:nvGrpSpPr>
            <p:grpSpPr>
              <a:xfrm rot="10800000">
                <a:off x="2849073" y="2698025"/>
                <a:ext cx="92400" cy="793267"/>
                <a:chOff x="2070100" y="2563700"/>
                <a:chExt cx="92400" cy="793267"/>
              </a:xfrm>
            </p:grpSpPr>
            <p:cxnSp>
              <p:nvCxnSpPr>
                <p:cNvPr id="416" name="Google Shape;416;p48"/>
                <p:cNvCxnSpPr/>
                <p:nvPr/>
              </p:nvCxnSpPr>
              <p:spPr>
                <a:xfrm>
                  <a:off x="2116373" y="2616267"/>
                  <a:ext cx="4200" cy="740700"/>
                </a:xfrm>
                <a:prstGeom prst="straightConnector1">
                  <a:avLst/>
                </a:prstGeom>
                <a:noFill/>
                <a:ln cap="flat" cmpd="sng" w="9525">
                  <a:solidFill>
                    <a:srgbClr val="000000"/>
                  </a:solidFill>
                  <a:prstDash val="solid"/>
                  <a:round/>
                  <a:headEnd len="sm" w="sm" type="none"/>
                  <a:tailEnd len="sm" w="sm" type="none"/>
                </a:ln>
              </p:spPr>
            </p:cxnSp>
            <p:sp>
              <p:nvSpPr>
                <p:cNvPr id="417" name="Google Shape;417;p4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8"/>
              <p:cNvSpPr txBox="1"/>
              <p:nvPr/>
            </p:nvSpPr>
            <p:spPr>
              <a:xfrm>
                <a:off x="2773350" y="3494449"/>
                <a:ext cx="2076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Release 1.X</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Minor releases will contain additional sets of reports as noted in the user stories for the persona</a:t>
                </a:r>
                <a:endParaRPr b="1" sz="1100">
                  <a:latin typeface="Roboto"/>
                  <a:ea typeface="Roboto"/>
                  <a:cs typeface="Roboto"/>
                  <a:sym typeface="Roboto"/>
                </a:endParaRPr>
              </a:p>
            </p:txBody>
          </p:sp>
        </p:grpSp>
      </p:grpSp>
      <p:grpSp>
        <p:nvGrpSpPr>
          <p:cNvPr id="419" name="Google Shape;419;p48"/>
          <p:cNvGrpSpPr/>
          <p:nvPr/>
        </p:nvGrpSpPr>
        <p:grpSpPr>
          <a:xfrm>
            <a:off x="4573333" y="2763574"/>
            <a:ext cx="2146586" cy="1834370"/>
            <a:chOff x="2773350" y="2698025"/>
            <a:chExt cx="2076002" cy="1740224"/>
          </a:xfrm>
        </p:grpSpPr>
        <p:sp>
          <p:nvSpPr>
            <p:cNvPr id="420" name="Google Shape;420;p48"/>
            <p:cNvSpPr/>
            <p:nvPr/>
          </p:nvSpPr>
          <p:spPr>
            <a:xfrm>
              <a:off x="2890952" y="3079475"/>
              <a:ext cx="1958400" cy="13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48"/>
            <p:cNvGrpSpPr/>
            <p:nvPr/>
          </p:nvGrpSpPr>
          <p:grpSpPr>
            <a:xfrm>
              <a:off x="2773350" y="2698025"/>
              <a:ext cx="2076000" cy="1740224"/>
              <a:chOff x="2773350" y="2698025"/>
              <a:chExt cx="2076000" cy="1740224"/>
            </a:xfrm>
          </p:grpSpPr>
          <p:grpSp>
            <p:nvGrpSpPr>
              <p:cNvPr id="422" name="Google Shape;422;p48"/>
              <p:cNvGrpSpPr/>
              <p:nvPr/>
            </p:nvGrpSpPr>
            <p:grpSpPr>
              <a:xfrm rot="10800000">
                <a:off x="2849073" y="2698025"/>
                <a:ext cx="92400" cy="793267"/>
                <a:chOff x="2070100" y="2563700"/>
                <a:chExt cx="92400" cy="793267"/>
              </a:xfrm>
            </p:grpSpPr>
            <p:cxnSp>
              <p:nvCxnSpPr>
                <p:cNvPr id="423" name="Google Shape;423;p48"/>
                <p:cNvCxnSpPr/>
                <p:nvPr/>
              </p:nvCxnSpPr>
              <p:spPr>
                <a:xfrm>
                  <a:off x="2116373" y="2616267"/>
                  <a:ext cx="4200" cy="740700"/>
                </a:xfrm>
                <a:prstGeom prst="straightConnector1">
                  <a:avLst/>
                </a:prstGeom>
                <a:noFill/>
                <a:ln cap="flat" cmpd="sng" w="9525">
                  <a:solidFill>
                    <a:srgbClr val="000000"/>
                  </a:solidFill>
                  <a:prstDash val="solid"/>
                  <a:round/>
                  <a:headEnd len="sm" w="sm" type="none"/>
                  <a:tailEnd len="sm" w="sm" type="none"/>
                </a:ln>
              </p:spPr>
            </p:cxnSp>
            <p:sp>
              <p:nvSpPr>
                <p:cNvPr id="424" name="Google Shape;424;p4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48"/>
              <p:cNvSpPr txBox="1"/>
              <p:nvPr/>
            </p:nvSpPr>
            <p:spPr>
              <a:xfrm>
                <a:off x="2773350" y="3494449"/>
                <a:ext cx="2076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Release 1.X.X</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DotDot releases will contain bug fixes, including data inconsistencies and report generation issues</a:t>
                </a:r>
                <a:endParaRPr b="1" sz="1100">
                  <a:latin typeface="Roboto"/>
                  <a:ea typeface="Roboto"/>
                  <a:cs typeface="Roboto"/>
                  <a:sym typeface="Roboto"/>
                </a:endParaRPr>
              </a:p>
            </p:txBody>
          </p:sp>
        </p:grpSp>
      </p:grpSp>
      <p:grpSp>
        <p:nvGrpSpPr>
          <p:cNvPr id="426" name="Google Shape;426;p48"/>
          <p:cNvGrpSpPr/>
          <p:nvPr/>
        </p:nvGrpSpPr>
        <p:grpSpPr>
          <a:xfrm>
            <a:off x="6620663" y="1074389"/>
            <a:ext cx="2146605" cy="1427350"/>
            <a:chOff x="823116" y="1857796"/>
            <a:chExt cx="1768500" cy="1354094"/>
          </a:xfrm>
        </p:grpSpPr>
        <p:grpSp>
          <p:nvGrpSpPr>
            <p:cNvPr id="427" name="Google Shape;427;p48"/>
            <p:cNvGrpSpPr/>
            <p:nvPr/>
          </p:nvGrpSpPr>
          <p:grpSpPr>
            <a:xfrm>
              <a:off x="881025" y="2800065"/>
              <a:ext cx="92400" cy="411825"/>
              <a:chOff x="845575" y="2563700"/>
              <a:chExt cx="92400" cy="411825"/>
            </a:xfrm>
          </p:grpSpPr>
          <p:cxnSp>
            <p:nvCxnSpPr>
              <p:cNvPr id="428" name="Google Shape;428;p4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429" name="Google Shape;429;p4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48"/>
            <p:cNvSpPr txBox="1"/>
            <p:nvPr/>
          </p:nvSpPr>
          <p:spPr>
            <a:xfrm>
              <a:off x="823116" y="1857796"/>
              <a:ext cx="1768500" cy="943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latin typeface="Nunito"/>
                  <a:ea typeface="Nunito"/>
                  <a:cs typeface="Nunito"/>
                  <a:sym typeface="Nunito"/>
                </a:rPr>
                <a:t>Release 2.0</a:t>
              </a:r>
              <a:endParaRPr b="1" sz="1100">
                <a:latin typeface="Nunito"/>
                <a:ea typeface="Nunito"/>
                <a:cs typeface="Nunito"/>
                <a:sym typeface="Nunito"/>
              </a:endParaRPr>
            </a:p>
            <a:p>
              <a:pPr indent="0" lvl="0" marL="0" rtl="0" algn="l">
                <a:spcBef>
                  <a:spcPts val="0"/>
                </a:spcBef>
                <a:spcAft>
                  <a:spcPts val="0"/>
                </a:spcAft>
                <a:buNone/>
              </a:pPr>
              <a:r>
                <a:t/>
              </a:r>
              <a:endParaRPr b="1"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Contains a the ability for users to enter data into the database and other systems</a:t>
              </a:r>
              <a:endParaRPr b="1" sz="1100">
                <a:latin typeface="Nunito"/>
                <a:ea typeface="Nunito"/>
                <a:cs typeface="Nunito"/>
                <a:sym typeface="Nuni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9"/>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36" name="Google Shape;436;p49"/>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37" name="Google Shape;437;p49"/>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38" name="Google Shape;438;p49"/>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sz="2700">
                <a:solidFill>
                  <a:srgbClr val="FFFFFF"/>
                </a:solidFill>
                <a:latin typeface="Nunito"/>
                <a:ea typeface="Nunito"/>
                <a:cs typeface="Nunito"/>
                <a:sym typeface="Nunito"/>
              </a:rPr>
              <a:t>Key Areas in Implementation </a:t>
            </a:r>
            <a:endParaRPr sz="2700">
              <a:solidFill>
                <a:srgbClr val="FFFFFF"/>
              </a:solidFill>
              <a:latin typeface="Nunito"/>
              <a:ea typeface="Nunito"/>
              <a:cs typeface="Nunito"/>
              <a:sym typeface="Nunito"/>
            </a:endParaRPr>
          </a:p>
        </p:txBody>
      </p:sp>
      <p:sp>
        <p:nvSpPr>
          <p:cNvPr id="439" name="Google Shape;439;p49"/>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40" name="Google Shape;440;p49"/>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41" name="Google Shape;441;p49"/>
          <p:cNvGrpSpPr/>
          <p:nvPr/>
        </p:nvGrpSpPr>
        <p:grpSpPr>
          <a:xfrm>
            <a:off x="271081" y="1394575"/>
            <a:ext cx="8609803" cy="922423"/>
            <a:chOff x="271081" y="1394575"/>
            <a:chExt cx="8609803" cy="922423"/>
          </a:xfrm>
        </p:grpSpPr>
        <p:sp>
          <p:nvSpPr>
            <p:cNvPr id="442" name="Google Shape;442;p49"/>
            <p:cNvSpPr/>
            <p:nvPr/>
          </p:nvSpPr>
          <p:spPr>
            <a:xfrm>
              <a:off x="477134" y="1438215"/>
              <a:ext cx="1843800" cy="8325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43" name="Google Shape;443;p49"/>
            <p:cNvSpPr/>
            <p:nvPr/>
          </p:nvSpPr>
          <p:spPr>
            <a:xfrm>
              <a:off x="774584" y="1399745"/>
              <a:ext cx="8106300" cy="914400"/>
            </a:xfrm>
            <a:prstGeom prst="roundRect">
              <a:avLst>
                <a:gd fmla="val 5329" name="adj"/>
              </a:avLst>
            </a:prstGeom>
            <a:solidFill>
              <a:srgbClr val="FFFFFF"/>
            </a:solidFill>
            <a:ln>
              <a:noFill/>
            </a:ln>
            <a:effectLst>
              <a:outerShdw blurRad="63500" sx="102000" rotWithShape="0" algn="ctr" sy="102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44" name="Google Shape;444;p49"/>
            <p:cNvSpPr/>
            <p:nvPr/>
          </p:nvSpPr>
          <p:spPr>
            <a:xfrm rot="5400000">
              <a:off x="329945" y="1379351"/>
              <a:ext cx="834938" cy="952666"/>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45" name="Google Shape;445;p49"/>
            <p:cNvSpPr/>
            <p:nvPr/>
          </p:nvSpPr>
          <p:spPr>
            <a:xfrm>
              <a:off x="4733826" y="1394575"/>
              <a:ext cx="4146162" cy="922423"/>
            </a:xfrm>
            <a:custGeom>
              <a:rect b="b" l="l" r="r" t="t"/>
              <a:pathLst>
                <a:path extrusionOk="0" h="1008113" w="5264968">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46" name="Google Shape;446;p49"/>
            <p:cNvSpPr txBox="1"/>
            <p:nvPr/>
          </p:nvSpPr>
          <p:spPr>
            <a:xfrm>
              <a:off x="1383074" y="1536825"/>
              <a:ext cx="3243600" cy="666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SzPts val="1100"/>
                <a:buNone/>
              </a:pPr>
              <a:r>
                <a:rPr lang="en" sz="1200">
                  <a:solidFill>
                    <a:srgbClr val="3F3F3F"/>
                  </a:solidFill>
                  <a:latin typeface="Nunito"/>
                  <a:ea typeface="Nunito"/>
                  <a:cs typeface="Nunito"/>
                  <a:sym typeface="Nunito"/>
                </a:rPr>
                <a:t>Patient Privacy and Data Security</a:t>
              </a:r>
              <a:endParaRPr sz="1200">
                <a:solidFill>
                  <a:srgbClr val="3F3F3F"/>
                </a:solidFill>
                <a:latin typeface="Nunito"/>
                <a:ea typeface="Nunito"/>
                <a:cs typeface="Nunito"/>
                <a:sym typeface="Nunito"/>
              </a:endParaRPr>
            </a:p>
          </p:txBody>
        </p:sp>
        <p:sp>
          <p:nvSpPr>
            <p:cNvPr id="447" name="Google Shape;447;p49"/>
            <p:cNvSpPr txBox="1"/>
            <p:nvPr/>
          </p:nvSpPr>
          <p:spPr>
            <a:xfrm>
              <a:off x="4888351" y="1536825"/>
              <a:ext cx="3888000" cy="666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SzPts val="1100"/>
                <a:buNone/>
              </a:pPr>
              <a:r>
                <a:rPr lang="en" sz="1200">
                  <a:latin typeface="Nunito"/>
                  <a:ea typeface="Nunito"/>
                  <a:cs typeface="Nunito"/>
                  <a:sym typeface="Nunito"/>
                </a:rPr>
                <a:t>Database access permissions are granted according to authorization level (based on persona). Database is only accessible via ethernet within the hospital network/premises.</a:t>
              </a:r>
              <a:endParaRPr sz="1200">
                <a:latin typeface="Nunito"/>
                <a:ea typeface="Nunito"/>
                <a:cs typeface="Nunito"/>
                <a:sym typeface="Nunito"/>
              </a:endParaRPr>
            </a:p>
          </p:txBody>
        </p:sp>
        <p:sp>
          <p:nvSpPr>
            <p:cNvPr id="448" name="Google Shape;448;p49"/>
            <p:cNvSpPr txBox="1"/>
            <p:nvPr/>
          </p:nvSpPr>
          <p:spPr>
            <a:xfrm>
              <a:off x="284895" y="1564961"/>
              <a:ext cx="957600" cy="50280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 sz="1800">
                  <a:solidFill>
                    <a:srgbClr val="FFFFFF"/>
                  </a:solidFill>
                  <a:latin typeface="Nunito"/>
                  <a:ea typeface="Nunito"/>
                  <a:cs typeface="Nunito"/>
                  <a:sym typeface="Nunito"/>
                </a:rPr>
                <a:t>1</a:t>
              </a:r>
              <a:endParaRPr b="1" sz="1800">
                <a:solidFill>
                  <a:srgbClr val="FFFFFF"/>
                </a:solidFill>
                <a:latin typeface="Nunito"/>
                <a:ea typeface="Nunito"/>
                <a:cs typeface="Nunito"/>
                <a:sym typeface="Nunito"/>
              </a:endParaRPr>
            </a:p>
          </p:txBody>
        </p:sp>
      </p:grpSp>
      <p:sp>
        <p:nvSpPr>
          <p:cNvPr id="449" name="Google Shape;449;p49"/>
          <p:cNvSpPr txBox="1"/>
          <p:nvPr/>
        </p:nvSpPr>
        <p:spPr>
          <a:xfrm>
            <a:off x="1396208" y="1100648"/>
            <a:ext cx="2103600" cy="22080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 sz="1200">
                <a:solidFill>
                  <a:srgbClr val="595959"/>
                </a:solidFill>
                <a:latin typeface="Nunito"/>
                <a:ea typeface="Nunito"/>
                <a:cs typeface="Nunito"/>
                <a:sym typeface="Nunito"/>
              </a:rPr>
              <a:t>Issue</a:t>
            </a:r>
            <a:endParaRPr b="1" sz="1200">
              <a:solidFill>
                <a:srgbClr val="595959"/>
              </a:solidFill>
              <a:latin typeface="Nunito"/>
              <a:ea typeface="Nunito"/>
              <a:cs typeface="Nunito"/>
              <a:sym typeface="Nunito"/>
            </a:endParaRPr>
          </a:p>
        </p:txBody>
      </p:sp>
      <p:sp>
        <p:nvSpPr>
          <p:cNvPr id="450" name="Google Shape;450;p49"/>
          <p:cNvSpPr txBox="1"/>
          <p:nvPr/>
        </p:nvSpPr>
        <p:spPr>
          <a:xfrm>
            <a:off x="5991626" y="1081425"/>
            <a:ext cx="2039100" cy="22080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 sz="1200">
                <a:solidFill>
                  <a:srgbClr val="595959"/>
                </a:solidFill>
                <a:latin typeface="Nunito"/>
                <a:ea typeface="Nunito"/>
                <a:cs typeface="Nunito"/>
                <a:sym typeface="Nunito"/>
              </a:rPr>
              <a:t>Mitigation</a:t>
            </a:r>
            <a:endParaRPr b="1" sz="1200">
              <a:solidFill>
                <a:srgbClr val="595959"/>
              </a:solidFill>
              <a:latin typeface="Nunito"/>
              <a:ea typeface="Nunito"/>
              <a:cs typeface="Nunito"/>
              <a:sym typeface="Nunito"/>
            </a:endParaRPr>
          </a:p>
        </p:txBody>
      </p:sp>
      <p:grpSp>
        <p:nvGrpSpPr>
          <p:cNvPr id="451" name="Google Shape;451;p49"/>
          <p:cNvGrpSpPr/>
          <p:nvPr/>
        </p:nvGrpSpPr>
        <p:grpSpPr>
          <a:xfrm>
            <a:off x="271081" y="2440805"/>
            <a:ext cx="8609803" cy="927464"/>
            <a:chOff x="271081" y="2445025"/>
            <a:chExt cx="8609803" cy="927464"/>
          </a:xfrm>
        </p:grpSpPr>
        <p:sp>
          <p:nvSpPr>
            <p:cNvPr id="452" name="Google Shape;452;p49"/>
            <p:cNvSpPr/>
            <p:nvPr/>
          </p:nvSpPr>
          <p:spPr>
            <a:xfrm>
              <a:off x="477135" y="2488933"/>
              <a:ext cx="1843800" cy="837000"/>
            </a:xfrm>
            <a:prstGeom prst="rect">
              <a:avLst/>
            </a:prstGeom>
            <a:solidFill>
              <a:srgbClr val="674E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53" name="Google Shape;453;p49"/>
            <p:cNvSpPr/>
            <p:nvPr/>
          </p:nvSpPr>
          <p:spPr>
            <a:xfrm>
              <a:off x="774584" y="2450220"/>
              <a:ext cx="8106300" cy="920100"/>
            </a:xfrm>
            <a:prstGeom prst="roundRect">
              <a:avLst>
                <a:gd fmla="val 5329" name="adj"/>
              </a:avLst>
            </a:prstGeom>
            <a:solidFill>
              <a:srgbClr val="FFFFFF"/>
            </a:solidFill>
            <a:ln>
              <a:noFill/>
            </a:ln>
            <a:effectLst>
              <a:outerShdw blurRad="63500" sx="102000" rotWithShape="0" algn="ctr" sy="102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54" name="Google Shape;454;p49"/>
            <p:cNvSpPr/>
            <p:nvPr/>
          </p:nvSpPr>
          <p:spPr>
            <a:xfrm rot="5400000">
              <a:off x="327586" y="2432428"/>
              <a:ext cx="839655" cy="952666"/>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rgbClr val="B4A7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55" name="Google Shape;455;p49"/>
            <p:cNvSpPr/>
            <p:nvPr/>
          </p:nvSpPr>
          <p:spPr>
            <a:xfrm>
              <a:off x="4728448" y="2445025"/>
              <a:ext cx="4146162" cy="927464"/>
            </a:xfrm>
            <a:custGeom>
              <a:rect b="b" l="l" r="r" t="t"/>
              <a:pathLst>
                <a:path extrusionOk="0" h="1008113" w="5264968">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rgbClr val="B4A7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56" name="Google Shape;456;p49"/>
            <p:cNvSpPr txBox="1"/>
            <p:nvPr/>
          </p:nvSpPr>
          <p:spPr>
            <a:xfrm>
              <a:off x="284895" y="2616481"/>
              <a:ext cx="957600" cy="50610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 sz="1800">
                  <a:solidFill>
                    <a:srgbClr val="FFFFFF"/>
                  </a:solidFill>
                  <a:latin typeface="Nunito"/>
                  <a:ea typeface="Nunito"/>
                  <a:cs typeface="Nunito"/>
                  <a:sym typeface="Nunito"/>
                </a:rPr>
                <a:t>2</a:t>
              </a:r>
              <a:endParaRPr b="1" sz="1800">
                <a:solidFill>
                  <a:srgbClr val="FFFFFF"/>
                </a:solidFill>
                <a:latin typeface="Nunito"/>
                <a:ea typeface="Nunito"/>
                <a:cs typeface="Nunito"/>
                <a:sym typeface="Nunito"/>
              </a:endParaRPr>
            </a:p>
          </p:txBody>
        </p:sp>
        <p:sp>
          <p:nvSpPr>
            <p:cNvPr id="457" name="Google Shape;457;p49"/>
            <p:cNvSpPr txBox="1"/>
            <p:nvPr/>
          </p:nvSpPr>
          <p:spPr>
            <a:xfrm>
              <a:off x="1383074" y="2574850"/>
              <a:ext cx="3243600" cy="670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SzPts val="1100"/>
                <a:buNone/>
              </a:pPr>
              <a:r>
                <a:rPr lang="en" sz="1200">
                  <a:solidFill>
                    <a:srgbClr val="3F3F3F"/>
                  </a:solidFill>
                  <a:latin typeface="Nunito"/>
                  <a:ea typeface="Nunito"/>
                  <a:cs typeface="Nunito"/>
                  <a:sym typeface="Nunito"/>
                </a:rPr>
                <a:t>Database Load Balancing / </a:t>
              </a:r>
              <a:endParaRPr sz="1200">
                <a:solidFill>
                  <a:srgbClr val="3F3F3F"/>
                </a:solidFill>
                <a:latin typeface="Nunito"/>
                <a:ea typeface="Nunito"/>
                <a:cs typeface="Nunito"/>
                <a:sym typeface="Nunito"/>
              </a:endParaRPr>
            </a:p>
            <a:p>
              <a:pPr indent="0" lvl="0" marL="0" marR="0" rtl="0" algn="l">
                <a:spcBef>
                  <a:spcPts val="0"/>
                </a:spcBef>
                <a:spcAft>
                  <a:spcPts val="0"/>
                </a:spcAft>
                <a:buSzPts val="1100"/>
                <a:buNone/>
              </a:pPr>
              <a:r>
                <a:rPr lang="en" sz="1200">
                  <a:solidFill>
                    <a:srgbClr val="3F3F3F"/>
                  </a:solidFill>
                  <a:latin typeface="Nunito"/>
                  <a:ea typeface="Nunito"/>
                  <a:cs typeface="Nunito"/>
                  <a:sym typeface="Nunito"/>
                </a:rPr>
                <a:t>Scale Management</a:t>
              </a:r>
              <a:endParaRPr sz="1200">
                <a:solidFill>
                  <a:srgbClr val="3F3F3F"/>
                </a:solidFill>
                <a:latin typeface="Nunito"/>
                <a:ea typeface="Nunito"/>
                <a:cs typeface="Nunito"/>
                <a:sym typeface="Nunito"/>
              </a:endParaRPr>
            </a:p>
          </p:txBody>
        </p:sp>
        <p:sp>
          <p:nvSpPr>
            <p:cNvPr id="458" name="Google Shape;458;p49"/>
            <p:cNvSpPr txBox="1"/>
            <p:nvPr/>
          </p:nvSpPr>
          <p:spPr>
            <a:xfrm>
              <a:off x="4888353" y="2574850"/>
              <a:ext cx="3888000" cy="670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1200">
                  <a:latin typeface="Nunito"/>
                  <a:ea typeface="Nunito"/>
                  <a:cs typeface="Nunito"/>
                  <a:sym typeface="Nunito"/>
                </a:rPr>
                <a:t>Our system will use cache to reduce latency and avoid network congestion. We plan to increase server capacity during scaling.</a:t>
              </a:r>
              <a:endParaRPr sz="1200">
                <a:latin typeface="Nunito"/>
                <a:ea typeface="Nunito"/>
                <a:cs typeface="Nunito"/>
                <a:sym typeface="Nunito"/>
              </a:endParaRPr>
            </a:p>
          </p:txBody>
        </p:sp>
      </p:grpSp>
      <p:sp>
        <p:nvSpPr>
          <p:cNvPr id="459" name="Google Shape;459;p49"/>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000">
                <a:latin typeface="Nunito Light"/>
                <a:ea typeface="Nunito Light"/>
                <a:cs typeface="Nunito Light"/>
                <a:sym typeface="Nunito Light"/>
              </a:rPr>
              <a:t>Complete risk plan and technical illustration</a:t>
            </a:r>
            <a:r>
              <a:rPr lang="en" sz="1000">
                <a:latin typeface="Nunito Light"/>
                <a:ea typeface="Nunito Light"/>
                <a:cs typeface="Nunito Light"/>
                <a:sym typeface="Nunito Light"/>
              </a:rPr>
              <a:t> are included in appendix</a:t>
            </a:r>
            <a:endParaRPr sz="1000">
              <a:latin typeface="Nunito Light"/>
              <a:ea typeface="Nunito Light"/>
              <a:cs typeface="Nunito Light"/>
              <a:sym typeface="Nunito Light"/>
            </a:endParaRPr>
          </a:p>
        </p:txBody>
      </p:sp>
      <p:grpSp>
        <p:nvGrpSpPr>
          <p:cNvPr id="460" name="Google Shape;460;p49"/>
          <p:cNvGrpSpPr/>
          <p:nvPr/>
        </p:nvGrpSpPr>
        <p:grpSpPr>
          <a:xfrm>
            <a:off x="271081" y="3492075"/>
            <a:ext cx="8609803" cy="927464"/>
            <a:chOff x="271081" y="3492075"/>
            <a:chExt cx="8609803" cy="927464"/>
          </a:xfrm>
        </p:grpSpPr>
        <p:sp>
          <p:nvSpPr>
            <p:cNvPr id="461" name="Google Shape;461;p49"/>
            <p:cNvSpPr/>
            <p:nvPr/>
          </p:nvSpPr>
          <p:spPr>
            <a:xfrm>
              <a:off x="477135" y="3535983"/>
              <a:ext cx="1843800" cy="837000"/>
            </a:xfrm>
            <a:prstGeom prst="rect">
              <a:avLst/>
            </a:prstGeom>
            <a:solidFill>
              <a:srgbClr val="A64D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62" name="Google Shape;462;p49"/>
            <p:cNvSpPr/>
            <p:nvPr/>
          </p:nvSpPr>
          <p:spPr>
            <a:xfrm>
              <a:off x="774584" y="3497270"/>
              <a:ext cx="8106300" cy="920100"/>
            </a:xfrm>
            <a:prstGeom prst="roundRect">
              <a:avLst>
                <a:gd fmla="val 5329" name="adj"/>
              </a:avLst>
            </a:prstGeom>
            <a:solidFill>
              <a:srgbClr val="FFFFFF"/>
            </a:solidFill>
            <a:ln>
              <a:noFill/>
            </a:ln>
            <a:effectLst>
              <a:outerShdw blurRad="63500" sx="102000" rotWithShape="0" algn="ctr" sy="102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63" name="Google Shape;463;p49"/>
            <p:cNvSpPr/>
            <p:nvPr/>
          </p:nvSpPr>
          <p:spPr>
            <a:xfrm rot="5400000">
              <a:off x="327586" y="3479478"/>
              <a:ext cx="839655" cy="952666"/>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rgbClr val="D5A6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64" name="Google Shape;464;p49"/>
            <p:cNvSpPr/>
            <p:nvPr/>
          </p:nvSpPr>
          <p:spPr>
            <a:xfrm>
              <a:off x="4728448" y="3492075"/>
              <a:ext cx="4146162" cy="927464"/>
            </a:xfrm>
            <a:custGeom>
              <a:rect b="b" l="l" r="r" t="t"/>
              <a:pathLst>
                <a:path extrusionOk="0" h="1008113" w="5264968">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rgbClr val="D5A6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465" name="Google Shape;465;p49"/>
            <p:cNvSpPr txBox="1"/>
            <p:nvPr/>
          </p:nvSpPr>
          <p:spPr>
            <a:xfrm>
              <a:off x="284895" y="3663531"/>
              <a:ext cx="957600" cy="50610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 sz="1800">
                  <a:solidFill>
                    <a:srgbClr val="FFFFFF"/>
                  </a:solidFill>
                  <a:latin typeface="Nunito"/>
                  <a:ea typeface="Nunito"/>
                  <a:cs typeface="Nunito"/>
                  <a:sym typeface="Nunito"/>
                </a:rPr>
                <a:t>3</a:t>
              </a:r>
              <a:endParaRPr b="1" sz="1800">
                <a:solidFill>
                  <a:srgbClr val="FFFFFF"/>
                </a:solidFill>
                <a:latin typeface="Nunito"/>
                <a:ea typeface="Nunito"/>
                <a:cs typeface="Nunito"/>
                <a:sym typeface="Nunito"/>
              </a:endParaRPr>
            </a:p>
          </p:txBody>
        </p:sp>
        <p:sp>
          <p:nvSpPr>
            <p:cNvPr id="466" name="Google Shape;466;p49"/>
            <p:cNvSpPr txBox="1"/>
            <p:nvPr/>
          </p:nvSpPr>
          <p:spPr>
            <a:xfrm>
              <a:off x="1383074" y="3621900"/>
              <a:ext cx="3243600" cy="670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SzPts val="1100"/>
                <a:buNone/>
              </a:pPr>
              <a:r>
                <a:rPr lang="en" sz="1200">
                  <a:solidFill>
                    <a:srgbClr val="3F3F3F"/>
                  </a:solidFill>
                  <a:latin typeface="Nunito"/>
                  <a:ea typeface="Nunito"/>
                  <a:cs typeface="Nunito"/>
                  <a:sym typeface="Nunito"/>
                </a:rPr>
                <a:t>User Acceptance</a:t>
              </a:r>
              <a:endParaRPr sz="1200">
                <a:solidFill>
                  <a:srgbClr val="3F3F3F"/>
                </a:solidFill>
                <a:latin typeface="Nunito"/>
                <a:ea typeface="Nunito"/>
                <a:cs typeface="Nunito"/>
                <a:sym typeface="Nunito"/>
              </a:endParaRPr>
            </a:p>
          </p:txBody>
        </p:sp>
        <p:sp>
          <p:nvSpPr>
            <p:cNvPr id="467" name="Google Shape;467;p49"/>
            <p:cNvSpPr txBox="1"/>
            <p:nvPr/>
          </p:nvSpPr>
          <p:spPr>
            <a:xfrm>
              <a:off x="4888353" y="3621900"/>
              <a:ext cx="3888000" cy="670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SzPts val="1100"/>
                <a:buNone/>
              </a:pPr>
              <a:r>
                <a:rPr lang="en" sz="1200">
                  <a:latin typeface="Nunito"/>
                  <a:ea typeface="Nunito"/>
                  <a:cs typeface="Nunito"/>
                  <a:sym typeface="Nunito"/>
                </a:rPr>
                <a:t>Pilot testing is planned before each release. Extensive user training is planned to include power-user to help lead training workshops. </a:t>
              </a:r>
              <a:endParaRPr sz="1200">
                <a:latin typeface="Nunito"/>
                <a:ea typeface="Nunito"/>
                <a:cs typeface="Nunito"/>
                <a:sym typeface="Nuni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0"/>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73" name="Google Shape;473;p50"/>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000">
                <a:latin typeface="Nunito Light"/>
                <a:ea typeface="Nunito Light"/>
                <a:cs typeface="Nunito Light"/>
                <a:sym typeface="Nunito Light"/>
              </a:rPr>
              <a:t>Underlying assumptions and calculations are included in appendix</a:t>
            </a:r>
            <a:endParaRPr sz="1000">
              <a:latin typeface="Nunito Light"/>
              <a:ea typeface="Nunito Light"/>
              <a:cs typeface="Nunito Light"/>
              <a:sym typeface="Nunito Light"/>
            </a:endParaRPr>
          </a:p>
        </p:txBody>
      </p:sp>
      <p:sp>
        <p:nvSpPr>
          <p:cNvPr id="474" name="Google Shape;474;p50"/>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5" name="Google Shape;475;p50"/>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sz="2700">
                <a:solidFill>
                  <a:srgbClr val="FFFFFF"/>
                </a:solidFill>
                <a:latin typeface="Nunito"/>
                <a:ea typeface="Nunito"/>
                <a:cs typeface="Nunito"/>
                <a:sym typeface="Nunito"/>
              </a:rPr>
              <a:t>Return on Investment</a:t>
            </a:r>
            <a:endParaRPr sz="2700">
              <a:solidFill>
                <a:srgbClr val="FFFFFF"/>
              </a:solidFill>
              <a:latin typeface="Nunito"/>
              <a:ea typeface="Nunito"/>
              <a:cs typeface="Nunito"/>
              <a:sym typeface="Nunito"/>
            </a:endParaRPr>
          </a:p>
        </p:txBody>
      </p:sp>
      <p:sp>
        <p:nvSpPr>
          <p:cNvPr id="476" name="Google Shape;476;p50"/>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77" name="Google Shape;477;p50"/>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pic>
        <p:nvPicPr>
          <p:cNvPr id="478" name="Google Shape;478;p50" title="Points scored"/>
          <p:cNvPicPr preferRelativeResize="0"/>
          <p:nvPr/>
        </p:nvPicPr>
        <p:blipFill>
          <a:blip r:embed="rId3">
            <a:alphaModFix/>
          </a:blip>
          <a:stretch>
            <a:fillRect/>
          </a:stretch>
        </p:blipFill>
        <p:spPr>
          <a:xfrm>
            <a:off x="4620100" y="1318025"/>
            <a:ext cx="4089075" cy="3032524"/>
          </a:xfrm>
          <a:prstGeom prst="rect">
            <a:avLst/>
          </a:prstGeom>
          <a:noFill/>
          <a:ln>
            <a:noFill/>
          </a:ln>
        </p:spPr>
      </p:pic>
      <p:pic>
        <p:nvPicPr>
          <p:cNvPr id="479" name="Google Shape;479;p50" title="Points scored"/>
          <p:cNvPicPr preferRelativeResize="0"/>
          <p:nvPr/>
        </p:nvPicPr>
        <p:blipFill>
          <a:blip r:embed="rId4">
            <a:alphaModFix/>
          </a:blip>
          <a:stretch>
            <a:fillRect/>
          </a:stretch>
        </p:blipFill>
        <p:spPr>
          <a:xfrm>
            <a:off x="495550" y="1318025"/>
            <a:ext cx="3814299" cy="3032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1"/>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85" name="Google Shape;485;p51"/>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86" name="Google Shape;486;p51"/>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7" name="Google Shape;487;p51"/>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sz="2700">
                <a:solidFill>
                  <a:srgbClr val="FFFFFF"/>
                </a:solidFill>
                <a:latin typeface="Nunito"/>
                <a:ea typeface="Nunito"/>
                <a:cs typeface="Nunito"/>
                <a:sym typeface="Nunito"/>
              </a:rPr>
              <a:t>A Value Proposition</a:t>
            </a:r>
            <a:endParaRPr sz="2700">
              <a:solidFill>
                <a:srgbClr val="FFFFFF"/>
              </a:solidFill>
              <a:latin typeface="Nunito"/>
              <a:ea typeface="Nunito"/>
              <a:cs typeface="Nunito"/>
              <a:sym typeface="Nunito"/>
            </a:endParaRPr>
          </a:p>
        </p:txBody>
      </p:sp>
      <p:sp>
        <p:nvSpPr>
          <p:cNvPr id="488" name="Google Shape;488;p51"/>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89" name="Google Shape;489;p51"/>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pic>
        <p:nvPicPr>
          <p:cNvPr id="490" name="Google Shape;490;p51"/>
          <p:cNvPicPr preferRelativeResize="0"/>
          <p:nvPr/>
        </p:nvPicPr>
        <p:blipFill rotWithShape="1">
          <a:blip r:embed="rId3">
            <a:alphaModFix/>
          </a:blip>
          <a:srcRect b="0" l="20442" r="20442" t="0"/>
          <a:stretch/>
        </p:blipFill>
        <p:spPr>
          <a:xfrm>
            <a:off x="809993" y="713100"/>
            <a:ext cx="3938100" cy="4430400"/>
          </a:xfrm>
          <a:prstGeom prst="snip1Rect">
            <a:avLst>
              <a:gd fmla="val 0" name="adj"/>
            </a:avLst>
          </a:prstGeom>
          <a:noFill/>
          <a:ln>
            <a:noFill/>
          </a:ln>
        </p:spPr>
      </p:pic>
      <p:sp>
        <p:nvSpPr>
          <p:cNvPr id="491" name="Google Shape;491;p51"/>
          <p:cNvSpPr txBox="1"/>
          <p:nvPr/>
        </p:nvSpPr>
        <p:spPr>
          <a:xfrm>
            <a:off x="810000" y="4768900"/>
            <a:ext cx="39381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700">
                <a:solidFill>
                  <a:srgbClr val="3A3F50"/>
                </a:solidFill>
                <a:latin typeface="Nunito Light"/>
                <a:ea typeface="Nunito Light"/>
                <a:cs typeface="Nunito Light"/>
                <a:sym typeface="Nunito Light"/>
              </a:rPr>
              <a:t>[4] </a:t>
            </a:r>
            <a:r>
              <a:rPr lang="en" sz="700">
                <a:solidFill>
                  <a:srgbClr val="3A3F50"/>
                </a:solidFill>
                <a:latin typeface="Nunito Light"/>
                <a:ea typeface="Nunito Light"/>
                <a:cs typeface="Nunito Light"/>
                <a:sym typeface="Nunito Light"/>
              </a:rPr>
              <a:t>Sasint. (n.d.). Nurse Caring for Patient in a Wheelchair. Retrieved from https://www.canva.com/photos/MADQ4wgczgI-nurse-caring-for-patient-in-a-wheelchair/</a:t>
            </a:r>
            <a:endParaRPr sz="700">
              <a:solidFill>
                <a:srgbClr val="3A3F50"/>
              </a:solidFill>
              <a:latin typeface="Nunito Light"/>
              <a:ea typeface="Nunito Light"/>
              <a:cs typeface="Nunito Light"/>
              <a:sym typeface="Nunito Light"/>
            </a:endParaRPr>
          </a:p>
        </p:txBody>
      </p:sp>
      <p:sp>
        <p:nvSpPr>
          <p:cNvPr id="492" name="Google Shape;492;p51"/>
          <p:cNvSpPr txBox="1"/>
          <p:nvPr>
            <p:ph idx="2" type="body"/>
          </p:nvPr>
        </p:nvSpPr>
        <p:spPr>
          <a:xfrm>
            <a:off x="4977825" y="1526175"/>
            <a:ext cx="3938100" cy="2425800"/>
          </a:xfrm>
          <a:prstGeom prst="rect">
            <a:avLst/>
          </a:prstGeom>
          <a:noFill/>
          <a:ln>
            <a:noFill/>
          </a:ln>
        </p:spPr>
        <p:txBody>
          <a:bodyPr anchorCtr="0" anchor="ctr" bIns="34275" lIns="68575" spcFirstLastPara="1" rIns="68575" wrap="square" tIns="34275">
            <a:noAutofit/>
          </a:bodyPr>
          <a:lstStyle/>
          <a:p>
            <a:pPr indent="-342900" lvl="0" marL="457200" rtl="0" algn="l">
              <a:lnSpc>
                <a:spcPct val="20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I</a:t>
            </a:r>
            <a:r>
              <a:rPr lang="en" sz="1800">
                <a:solidFill>
                  <a:schemeClr val="dk1"/>
                </a:solidFill>
                <a:latin typeface="Nunito"/>
                <a:ea typeface="Nunito"/>
                <a:cs typeface="Nunito"/>
                <a:sym typeface="Nunito"/>
              </a:rPr>
              <a:t>mprove Patient Satisfaction</a:t>
            </a:r>
            <a:endParaRPr sz="1800">
              <a:solidFill>
                <a:schemeClr val="dk1"/>
              </a:solidFill>
              <a:latin typeface="Nunito"/>
              <a:ea typeface="Nunito"/>
              <a:cs typeface="Nunito"/>
              <a:sym typeface="Nunito"/>
            </a:endParaRPr>
          </a:p>
          <a:p>
            <a:pPr indent="-342900" lvl="0" marL="457200" rtl="0" algn="l">
              <a:lnSpc>
                <a:spcPct val="20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Increase Operational Efficiency</a:t>
            </a:r>
            <a:endParaRPr sz="1800">
              <a:solidFill>
                <a:schemeClr val="dk1"/>
              </a:solidFill>
              <a:latin typeface="Nunito"/>
              <a:ea typeface="Nunito"/>
              <a:cs typeface="Nunito"/>
              <a:sym typeface="Nunito"/>
            </a:endParaRPr>
          </a:p>
          <a:p>
            <a:pPr indent="-342900" lvl="0" marL="457200" rtl="0" algn="l">
              <a:lnSpc>
                <a:spcPct val="20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Enhance Staff Utilization</a:t>
            </a:r>
            <a:endParaRPr sz="18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2"/>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98" name="Google Shape;498;p52"/>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499" name="Google Shape;499;p52"/>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0" name="Google Shape;500;p52"/>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sz="2700">
                <a:solidFill>
                  <a:srgbClr val="FFFFFF"/>
                </a:solidFill>
                <a:latin typeface="Nunito"/>
                <a:ea typeface="Nunito"/>
                <a:cs typeface="Nunito"/>
                <a:sym typeface="Nunito"/>
              </a:rPr>
              <a:t>A Value Proposition</a:t>
            </a:r>
            <a:endParaRPr sz="2700">
              <a:solidFill>
                <a:srgbClr val="FFFFFF"/>
              </a:solidFill>
              <a:latin typeface="Nunito"/>
              <a:ea typeface="Nunito"/>
              <a:cs typeface="Nunito"/>
              <a:sym typeface="Nunito"/>
            </a:endParaRPr>
          </a:p>
        </p:txBody>
      </p:sp>
      <p:sp>
        <p:nvSpPr>
          <p:cNvPr id="501" name="Google Shape;501;p52"/>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02" name="Google Shape;502;p52"/>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03" name="Google Shape;503;p52"/>
          <p:cNvSpPr txBox="1"/>
          <p:nvPr>
            <p:ph idx="2" type="body"/>
          </p:nvPr>
        </p:nvSpPr>
        <p:spPr>
          <a:xfrm>
            <a:off x="1102350" y="1438825"/>
            <a:ext cx="6939300" cy="2425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1100"/>
              <a:buNone/>
            </a:pPr>
            <a:r>
              <a:rPr lang="en" sz="2400">
                <a:latin typeface="Nunito"/>
                <a:ea typeface="Nunito"/>
                <a:cs typeface="Nunito"/>
                <a:sym typeface="Nunito"/>
              </a:rPr>
              <a:t>Healing is a matter of time, </a:t>
            </a:r>
            <a:endParaRPr sz="2400">
              <a:latin typeface="Nunito"/>
              <a:ea typeface="Nunito"/>
              <a:cs typeface="Nunito"/>
              <a:sym typeface="Nunito"/>
            </a:endParaRPr>
          </a:p>
          <a:p>
            <a:pPr indent="0" lvl="0" marL="0" rtl="0" algn="ctr">
              <a:lnSpc>
                <a:spcPct val="90000"/>
              </a:lnSpc>
              <a:spcBef>
                <a:spcPts val="0"/>
              </a:spcBef>
              <a:spcAft>
                <a:spcPts val="0"/>
              </a:spcAft>
              <a:buClr>
                <a:schemeClr val="dk1"/>
              </a:buClr>
              <a:buSzPts val="1100"/>
              <a:buNone/>
            </a:pPr>
            <a:r>
              <a:rPr lang="en" sz="2400">
                <a:latin typeface="Nunito"/>
                <a:ea typeface="Nunito"/>
                <a:cs typeface="Nunito"/>
                <a:sym typeface="Nunito"/>
              </a:rPr>
              <a:t>but it is sometimes also a </a:t>
            </a:r>
            <a:endParaRPr sz="2400">
              <a:latin typeface="Nunito"/>
              <a:ea typeface="Nunito"/>
              <a:cs typeface="Nunito"/>
              <a:sym typeface="Nunito"/>
            </a:endParaRPr>
          </a:p>
          <a:p>
            <a:pPr indent="0" lvl="0" marL="0" rtl="0" algn="ctr">
              <a:lnSpc>
                <a:spcPct val="90000"/>
              </a:lnSpc>
              <a:spcBef>
                <a:spcPts val="0"/>
              </a:spcBef>
              <a:spcAft>
                <a:spcPts val="0"/>
              </a:spcAft>
              <a:buClr>
                <a:schemeClr val="dk1"/>
              </a:buClr>
              <a:buSzPts val="1100"/>
              <a:buNone/>
            </a:pPr>
            <a:r>
              <a:rPr lang="en" sz="2400">
                <a:latin typeface="Nunito"/>
                <a:ea typeface="Nunito"/>
                <a:cs typeface="Nunito"/>
                <a:sym typeface="Nunito"/>
              </a:rPr>
              <a:t>matter of opportunity.</a:t>
            </a:r>
            <a:endParaRPr sz="2400">
              <a:latin typeface="Nunito"/>
              <a:ea typeface="Nunito"/>
              <a:cs typeface="Nunito"/>
              <a:sym typeface="Nunito"/>
            </a:endParaRPr>
          </a:p>
          <a:p>
            <a:pPr indent="0" lvl="0" marL="0" rtl="0" algn="ctr">
              <a:lnSpc>
                <a:spcPct val="90000"/>
              </a:lnSpc>
              <a:spcBef>
                <a:spcPts val="0"/>
              </a:spcBef>
              <a:spcAft>
                <a:spcPts val="0"/>
              </a:spcAft>
              <a:buClr>
                <a:schemeClr val="dk1"/>
              </a:buClr>
              <a:buSzPts val="1100"/>
              <a:buNone/>
            </a:pPr>
            <a:r>
              <a:t/>
            </a:r>
            <a:endParaRPr sz="2400">
              <a:latin typeface="Nunito"/>
              <a:ea typeface="Nunito"/>
              <a:cs typeface="Nunito"/>
              <a:sym typeface="Nunito"/>
            </a:endParaRPr>
          </a:p>
          <a:p>
            <a:pPr indent="0" lvl="0" marL="0" rtl="0" algn="ctr">
              <a:lnSpc>
                <a:spcPct val="90000"/>
              </a:lnSpc>
              <a:spcBef>
                <a:spcPts val="0"/>
              </a:spcBef>
              <a:spcAft>
                <a:spcPts val="0"/>
              </a:spcAft>
              <a:buClr>
                <a:schemeClr val="dk1"/>
              </a:buClr>
              <a:buSzPts val="1100"/>
              <a:buNone/>
            </a:pPr>
            <a:r>
              <a:rPr lang="en" sz="2400">
                <a:latin typeface="Nunito"/>
                <a:ea typeface="Nunito"/>
                <a:cs typeface="Nunito"/>
                <a:sym typeface="Nunito"/>
              </a:rPr>
              <a:t>~ Hippocrates</a:t>
            </a:r>
            <a:endParaRPr sz="24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508" name="Shape 508"/>
        <p:cNvGrpSpPr/>
        <p:nvPr/>
      </p:nvGrpSpPr>
      <p:grpSpPr>
        <a:xfrm>
          <a:off x="0" y="0"/>
          <a:ext cx="0" cy="0"/>
          <a:chOff x="0" y="0"/>
          <a:chExt cx="0" cy="0"/>
        </a:xfrm>
      </p:grpSpPr>
      <p:sp>
        <p:nvSpPr>
          <p:cNvPr id="509" name="Google Shape;509;p53"/>
          <p:cNvSpPr txBox="1"/>
          <p:nvPr>
            <p:ph idx="1" type="body"/>
          </p:nvPr>
        </p:nvSpPr>
        <p:spPr>
          <a:xfrm>
            <a:off x="232091" y="2300182"/>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b="1" lang="en" sz="5400">
                <a:solidFill>
                  <a:srgbClr val="FFFFFF"/>
                </a:solidFill>
                <a:latin typeface="Nunito"/>
                <a:ea typeface="Nunito"/>
                <a:cs typeface="Nunito"/>
                <a:sym typeface="Nunito"/>
              </a:rPr>
              <a:t>Q &amp; A</a:t>
            </a:r>
            <a:endParaRPr b="1" sz="5400">
              <a:solidFill>
                <a:srgbClr val="FFFFFF"/>
              </a:solidFill>
              <a:latin typeface="Nunito"/>
              <a:ea typeface="Nunito"/>
              <a:cs typeface="Nunito"/>
              <a:sym typeface="Nunito"/>
            </a:endParaRPr>
          </a:p>
        </p:txBody>
      </p:sp>
      <p:sp>
        <p:nvSpPr>
          <p:cNvPr id="510" name="Google Shape;510;p53"/>
          <p:cNvSpPr/>
          <p:nvPr/>
        </p:nvSpPr>
        <p:spPr>
          <a:xfrm rot="210748">
            <a:off x="5565646" y="1550502"/>
            <a:ext cx="3592446" cy="739383"/>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511" name="Google Shape;511;p53"/>
          <p:cNvGrpSpPr/>
          <p:nvPr/>
        </p:nvGrpSpPr>
        <p:grpSpPr>
          <a:xfrm>
            <a:off x="3875163" y="819392"/>
            <a:ext cx="2135397" cy="1105533"/>
            <a:chOff x="394498" y="4213077"/>
            <a:chExt cx="4289669" cy="2185712"/>
          </a:xfrm>
        </p:grpSpPr>
        <p:sp>
          <p:nvSpPr>
            <p:cNvPr id="512" name="Google Shape;512;p53"/>
            <p:cNvSpPr/>
            <p:nvPr/>
          </p:nvSpPr>
          <p:spPr>
            <a:xfrm>
              <a:off x="441750" y="4594260"/>
              <a:ext cx="4160972" cy="863156"/>
            </a:xfrm>
            <a:custGeom>
              <a:rect b="b" l="l" r="r" t="t"/>
              <a:pathLst>
                <a:path extrusionOk="0" h="1752600" w="8448675">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rgbClr val="FFFFFF"/>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3" name="Google Shape;513;p53"/>
            <p:cNvSpPr/>
            <p:nvPr/>
          </p:nvSpPr>
          <p:spPr>
            <a:xfrm>
              <a:off x="394498" y="5468157"/>
              <a:ext cx="4278249" cy="623911"/>
            </a:xfrm>
            <a:custGeom>
              <a:rect b="b" l="l" r="r" t="t"/>
              <a:pathLst>
                <a:path extrusionOk="0" h="1266825" w="868680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rgbClr val="FFFFFF"/>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4" name="Google Shape;514;p53"/>
            <p:cNvSpPr/>
            <p:nvPr/>
          </p:nvSpPr>
          <p:spPr>
            <a:xfrm>
              <a:off x="1173434" y="4213077"/>
              <a:ext cx="3344728" cy="333065"/>
            </a:xfrm>
            <a:custGeom>
              <a:rect b="b" l="l" r="r" t="t"/>
              <a:pathLst>
                <a:path extrusionOk="0" h="676275" w="679132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rgbClr val="FFFFFF"/>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5" name="Google Shape;515;p53"/>
            <p:cNvSpPr/>
            <p:nvPr/>
          </p:nvSpPr>
          <p:spPr>
            <a:xfrm>
              <a:off x="426750" y="5448890"/>
              <a:ext cx="4203192" cy="108966"/>
            </a:xfrm>
            <a:custGeom>
              <a:rect b="b" l="l" r="r" t="t"/>
              <a:pathLst>
                <a:path extrusionOk="0" h="209550" w="853440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6" name="Google Shape;516;p53"/>
            <p:cNvSpPr/>
            <p:nvPr/>
          </p:nvSpPr>
          <p:spPr>
            <a:xfrm>
              <a:off x="817696" y="5779569"/>
              <a:ext cx="619220" cy="619220"/>
            </a:xfrm>
            <a:custGeom>
              <a:rect b="b" l="l" r="r" t="t"/>
              <a:pathLst>
                <a:path extrusionOk="0" h="1257300" w="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7" name="Google Shape;517;p53"/>
            <p:cNvSpPr/>
            <p:nvPr/>
          </p:nvSpPr>
          <p:spPr>
            <a:xfrm>
              <a:off x="3505204" y="5779569"/>
              <a:ext cx="619220" cy="619220"/>
            </a:xfrm>
            <a:custGeom>
              <a:rect b="b" l="l" r="r" t="t"/>
              <a:pathLst>
                <a:path extrusionOk="0" h="1257300" w="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8" name="Google Shape;518;p53"/>
            <p:cNvSpPr/>
            <p:nvPr/>
          </p:nvSpPr>
          <p:spPr>
            <a:xfrm>
              <a:off x="885395" y="4963436"/>
              <a:ext cx="164187" cy="309610"/>
            </a:xfrm>
            <a:custGeom>
              <a:rect b="b" l="l" r="r" t="t"/>
              <a:pathLst>
                <a:path extrusionOk="0" h="628650" w="333375">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19" name="Google Shape;519;p53"/>
            <p:cNvSpPr/>
            <p:nvPr/>
          </p:nvSpPr>
          <p:spPr>
            <a:xfrm>
              <a:off x="4519980" y="5670476"/>
              <a:ext cx="164187" cy="295537"/>
            </a:xfrm>
            <a:custGeom>
              <a:rect b="b" l="l" r="r" t="t"/>
              <a:pathLst>
                <a:path extrusionOk="0" h="600075" w="3333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0" name="Google Shape;520;p53"/>
            <p:cNvSpPr/>
            <p:nvPr/>
          </p:nvSpPr>
          <p:spPr>
            <a:xfrm>
              <a:off x="1034974" y="4686200"/>
              <a:ext cx="548854" cy="539472"/>
            </a:xfrm>
            <a:custGeom>
              <a:rect b="b" l="l" r="r" t="t"/>
              <a:pathLst>
                <a:path extrusionOk="0" h="1095375" w="111442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1" name="Google Shape;521;p53"/>
            <p:cNvSpPr/>
            <p:nvPr/>
          </p:nvSpPr>
          <p:spPr>
            <a:xfrm>
              <a:off x="1943677" y="4837766"/>
              <a:ext cx="492339" cy="509327"/>
            </a:xfrm>
            <a:custGeom>
              <a:rect b="b" l="l" r="r" t="t"/>
              <a:pathLst>
                <a:path extrusionOk="0" h="509327" w="492339">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rgbClr val="57C3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2" name="Google Shape;522;p53"/>
            <p:cNvSpPr/>
            <p:nvPr/>
          </p:nvSpPr>
          <p:spPr>
            <a:xfrm>
              <a:off x="2582686" y="4872087"/>
              <a:ext cx="1804098" cy="224654"/>
            </a:xfrm>
            <a:custGeom>
              <a:rect b="b" l="l" r="r" t="t"/>
              <a:pathLst>
                <a:path extrusionOk="0" h="224654" w="1804098">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3" name="Google Shape;523;p53"/>
            <p:cNvSpPr/>
            <p:nvPr/>
          </p:nvSpPr>
          <p:spPr>
            <a:xfrm>
              <a:off x="3997472" y="4286353"/>
              <a:ext cx="187643" cy="187643"/>
            </a:xfrm>
            <a:custGeom>
              <a:rect b="b" l="l" r="r" t="t"/>
              <a:pathLst>
                <a:path extrusionOk="0" h="381000" w="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rgbClr val="57C3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4" name="Google Shape;524;p53"/>
            <p:cNvSpPr/>
            <p:nvPr/>
          </p:nvSpPr>
          <p:spPr>
            <a:xfrm>
              <a:off x="4231388" y="4286353"/>
              <a:ext cx="187643" cy="182951"/>
            </a:xfrm>
            <a:custGeom>
              <a:rect b="b" l="l" r="r" t="t"/>
              <a:pathLst>
                <a:path extrusionOk="0" h="371475" w="38100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5" name="Google Shape;525;p53"/>
            <p:cNvSpPr/>
            <p:nvPr/>
          </p:nvSpPr>
          <p:spPr>
            <a:xfrm>
              <a:off x="1341698" y="4286353"/>
              <a:ext cx="187642" cy="187643"/>
            </a:xfrm>
            <a:custGeom>
              <a:rect b="b" l="l" r="r" t="t"/>
              <a:pathLst>
                <a:path extrusionOk="0" h="381000" w="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rgbClr val="57C3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6" name="Google Shape;526;p53"/>
            <p:cNvSpPr/>
            <p:nvPr/>
          </p:nvSpPr>
          <p:spPr>
            <a:xfrm>
              <a:off x="1576048" y="4286353"/>
              <a:ext cx="187642" cy="182951"/>
            </a:xfrm>
            <a:custGeom>
              <a:rect b="b" l="l" r="r" t="t"/>
              <a:pathLst>
                <a:path extrusionOk="0" h="371475" w="38100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7" name="Google Shape;527;p53"/>
            <p:cNvSpPr/>
            <p:nvPr/>
          </p:nvSpPr>
          <p:spPr>
            <a:xfrm>
              <a:off x="949216" y="5911088"/>
              <a:ext cx="356521" cy="356521"/>
            </a:xfrm>
            <a:custGeom>
              <a:rect b="b" l="l" r="r" t="t"/>
              <a:pathLst>
                <a:path extrusionOk="0" h="723900" w="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28" name="Google Shape;528;p53"/>
            <p:cNvSpPr/>
            <p:nvPr/>
          </p:nvSpPr>
          <p:spPr>
            <a:xfrm>
              <a:off x="3636724" y="5911088"/>
              <a:ext cx="356521" cy="356521"/>
            </a:xfrm>
            <a:custGeom>
              <a:rect b="b" l="l" r="r" t="t"/>
              <a:pathLst>
                <a:path extrusionOk="0" h="723900" w="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529" name="Google Shape;529;p53"/>
          <p:cNvGrpSpPr/>
          <p:nvPr/>
        </p:nvGrpSpPr>
        <p:grpSpPr>
          <a:xfrm flipH="1">
            <a:off x="1310573" y="2817739"/>
            <a:ext cx="3799904" cy="1406400"/>
            <a:chOff x="279806" y="1309619"/>
            <a:chExt cx="11620500" cy="4237421"/>
          </a:xfrm>
        </p:grpSpPr>
        <p:sp>
          <p:nvSpPr>
            <p:cNvPr id="530" name="Google Shape;530;p53"/>
            <p:cNvSpPr/>
            <p:nvPr/>
          </p:nvSpPr>
          <p:spPr>
            <a:xfrm>
              <a:off x="279806" y="1336990"/>
              <a:ext cx="11620500" cy="4210050"/>
            </a:xfrm>
            <a:custGeom>
              <a:rect b="b" l="l" r="r" t="t"/>
              <a:pathLst>
                <a:path extrusionOk="0" h="4210050" w="1162050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31" name="Google Shape;531;p53"/>
            <p:cNvSpPr/>
            <p:nvPr/>
          </p:nvSpPr>
          <p:spPr>
            <a:xfrm>
              <a:off x="9118282" y="1309619"/>
              <a:ext cx="2781300" cy="1533525"/>
            </a:xfrm>
            <a:custGeom>
              <a:rect b="b" l="l" r="r" t="t"/>
              <a:pathLst>
                <a:path extrusionOk="0" h="1533525" w="278130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rgbClr val="F477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32" name="Google Shape;532;p53"/>
            <p:cNvSpPr/>
            <p:nvPr/>
          </p:nvSpPr>
          <p:spPr>
            <a:xfrm>
              <a:off x="8863012" y="2045970"/>
              <a:ext cx="2009775" cy="2028825"/>
            </a:xfrm>
            <a:custGeom>
              <a:rect b="b" l="l" r="r" t="t"/>
              <a:pathLst>
                <a:path extrusionOk="0" h="2028825" w="200977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rgbClr val="F477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33" name="Google Shape;533;p53"/>
            <p:cNvSpPr/>
            <p:nvPr/>
          </p:nvSpPr>
          <p:spPr>
            <a:xfrm>
              <a:off x="8233410" y="2032974"/>
              <a:ext cx="1771650" cy="1771650"/>
            </a:xfrm>
            <a:custGeom>
              <a:rect b="b" l="l" r="r" t="t"/>
              <a:pathLst>
                <a:path extrusionOk="0" h="1771650" w="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rgbClr val="F477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34" name="Google Shape;534;p53"/>
            <p:cNvSpPr/>
            <p:nvPr/>
          </p:nvSpPr>
          <p:spPr>
            <a:xfrm>
              <a:off x="9092649" y="2269344"/>
              <a:ext cx="809625" cy="952500"/>
            </a:xfrm>
            <a:custGeom>
              <a:rect b="b" l="l" r="r" t="t"/>
              <a:pathLst>
                <a:path extrusionOk="0" h="952500" w="809625">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35" name="Google Shape;535;p53"/>
            <p:cNvSpPr/>
            <p:nvPr/>
          </p:nvSpPr>
          <p:spPr>
            <a:xfrm>
              <a:off x="9178208" y="2401664"/>
              <a:ext cx="609600" cy="733425"/>
            </a:xfrm>
            <a:custGeom>
              <a:rect b="b" l="l" r="r" t="t"/>
              <a:pathLst>
                <a:path extrusionOk="0" h="733425" w="60960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536" name="Google Shape;536;p53"/>
          <p:cNvSpPr/>
          <p:nvPr/>
        </p:nvSpPr>
        <p:spPr>
          <a:xfrm flipH="1" rot="-266323">
            <a:off x="5091541" y="3373138"/>
            <a:ext cx="4028799" cy="739383"/>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541" name="Shape 541"/>
        <p:cNvGrpSpPr/>
        <p:nvPr/>
      </p:nvGrpSpPr>
      <p:grpSpPr>
        <a:xfrm>
          <a:off x="0" y="0"/>
          <a:ext cx="0" cy="0"/>
          <a:chOff x="0" y="0"/>
          <a:chExt cx="0" cy="0"/>
        </a:xfrm>
      </p:grpSpPr>
      <p:sp>
        <p:nvSpPr>
          <p:cNvPr id="542" name="Google Shape;542;p54"/>
          <p:cNvSpPr txBox="1"/>
          <p:nvPr>
            <p:ph idx="1" type="body"/>
          </p:nvPr>
        </p:nvSpPr>
        <p:spPr>
          <a:xfrm>
            <a:off x="232091" y="2300182"/>
            <a:ext cx="8679900" cy="543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262626"/>
              </a:buClr>
              <a:buSzPts val="4100"/>
              <a:buNone/>
            </a:pPr>
            <a:r>
              <a:rPr b="1" lang="en" sz="4800">
                <a:solidFill>
                  <a:srgbClr val="FFFFFF"/>
                </a:solidFill>
                <a:latin typeface="Nunito"/>
                <a:ea typeface="Nunito"/>
                <a:cs typeface="Nunito"/>
                <a:sym typeface="Nunito"/>
              </a:rPr>
              <a:t>Appendix Slides</a:t>
            </a:r>
            <a:endParaRPr b="1" sz="4800">
              <a:solidFill>
                <a:srgbClr val="FFFFFF"/>
              </a:solidFill>
              <a:latin typeface="Nunito"/>
              <a:ea typeface="Nunito"/>
              <a:cs typeface="Nunito"/>
              <a:sym typeface="Nunito"/>
            </a:endParaRPr>
          </a:p>
        </p:txBody>
      </p:sp>
      <p:sp>
        <p:nvSpPr>
          <p:cNvPr id="543" name="Google Shape;543;p54"/>
          <p:cNvSpPr/>
          <p:nvPr/>
        </p:nvSpPr>
        <p:spPr>
          <a:xfrm rot="210748">
            <a:off x="5565646" y="1550502"/>
            <a:ext cx="3592446" cy="739383"/>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544" name="Google Shape;544;p54"/>
          <p:cNvGrpSpPr/>
          <p:nvPr/>
        </p:nvGrpSpPr>
        <p:grpSpPr>
          <a:xfrm>
            <a:off x="3875163" y="819392"/>
            <a:ext cx="2135397" cy="1105533"/>
            <a:chOff x="394498" y="4213077"/>
            <a:chExt cx="4289669" cy="2185712"/>
          </a:xfrm>
        </p:grpSpPr>
        <p:sp>
          <p:nvSpPr>
            <p:cNvPr id="545" name="Google Shape;545;p54"/>
            <p:cNvSpPr/>
            <p:nvPr/>
          </p:nvSpPr>
          <p:spPr>
            <a:xfrm>
              <a:off x="441750" y="4594260"/>
              <a:ext cx="4160972" cy="863156"/>
            </a:xfrm>
            <a:custGeom>
              <a:rect b="b" l="l" r="r" t="t"/>
              <a:pathLst>
                <a:path extrusionOk="0" h="1752600" w="8448675">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rgbClr val="FFFFFF"/>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46" name="Google Shape;546;p54"/>
            <p:cNvSpPr/>
            <p:nvPr/>
          </p:nvSpPr>
          <p:spPr>
            <a:xfrm>
              <a:off x="394498" y="5468157"/>
              <a:ext cx="4278249" cy="623911"/>
            </a:xfrm>
            <a:custGeom>
              <a:rect b="b" l="l" r="r" t="t"/>
              <a:pathLst>
                <a:path extrusionOk="0" h="1266825" w="868680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rgbClr val="FFFFFF"/>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47" name="Google Shape;547;p54"/>
            <p:cNvSpPr/>
            <p:nvPr/>
          </p:nvSpPr>
          <p:spPr>
            <a:xfrm>
              <a:off x="1173434" y="4213077"/>
              <a:ext cx="3344728" cy="333065"/>
            </a:xfrm>
            <a:custGeom>
              <a:rect b="b" l="l" r="r" t="t"/>
              <a:pathLst>
                <a:path extrusionOk="0" h="676275" w="679132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rgbClr val="FFFFFF"/>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48" name="Google Shape;548;p54"/>
            <p:cNvSpPr/>
            <p:nvPr/>
          </p:nvSpPr>
          <p:spPr>
            <a:xfrm>
              <a:off x="426750" y="5448890"/>
              <a:ext cx="4203192" cy="108966"/>
            </a:xfrm>
            <a:custGeom>
              <a:rect b="b" l="l" r="r" t="t"/>
              <a:pathLst>
                <a:path extrusionOk="0" h="209550" w="853440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49" name="Google Shape;549;p54"/>
            <p:cNvSpPr/>
            <p:nvPr/>
          </p:nvSpPr>
          <p:spPr>
            <a:xfrm>
              <a:off x="817696" y="5779569"/>
              <a:ext cx="619220" cy="619220"/>
            </a:xfrm>
            <a:custGeom>
              <a:rect b="b" l="l" r="r" t="t"/>
              <a:pathLst>
                <a:path extrusionOk="0" h="1257300" w="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0" name="Google Shape;550;p54"/>
            <p:cNvSpPr/>
            <p:nvPr/>
          </p:nvSpPr>
          <p:spPr>
            <a:xfrm>
              <a:off x="3505204" y="5779569"/>
              <a:ext cx="619220" cy="619220"/>
            </a:xfrm>
            <a:custGeom>
              <a:rect b="b" l="l" r="r" t="t"/>
              <a:pathLst>
                <a:path extrusionOk="0" h="1257300" w="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1" name="Google Shape;551;p54"/>
            <p:cNvSpPr/>
            <p:nvPr/>
          </p:nvSpPr>
          <p:spPr>
            <a:xfrm>
              <a:off x="885395" y="4963436"/>
              <a:ext cx="164187" cy="309610"/>
            </a:xfrm>
            <a:custGeom>
              <a:rect b="b" l="l" r="r" t="t"/>
              <a:pathLst>
                <a:path extrusionOk="0" h="628650" w="333375">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2" name="Google Shape;552;p54"/>
            <p:cNvSpPr/>
            <p:nvPr/>
          </p:nvSpPr>
          <p:spPr>
            <a:xfrm>
              <a:off x="4519980" y="5670476"/>
              <a:ext cx="164187" cy="295537"/>
            </a:xfrm>
            <a:custGeom>
              <a:rect b="b" l="l" r="r" t="t"/>
              <a:pathLst>
                <a:path extrusionOk="0" h="600075" w="3333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3" name="Google Shape;553;p54"/>
            <p:cNvSpPr/>
            <p:nvPr/>
          </p:nvSpPr>
          <p:spPr>
            <a:xfrm>
              <a:off x="1034974" y="4686200"/>
              <a:ext cx="548854" cy="539472"/>
            </a:xfrm>
            <a:custGeom>
              <a:rect b="b" l="l" r="r" t="t"/>
              <a:pathLst>
                <a:path extrusionOk="0" h="1095375" w="111442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cap="flat" cmpd="sng" w="19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4" name="Google Shape;554;p54"/>
            <p:cNvSpPr/>
            <p:nvPr/>
          </p:nvSpPr>
          <p:spPr>
            <a:xfrm>
              <a:off x="1943677" y="4837766"/>
              <a:ext cx="492339" cy="509327"/>
            </a:xfrm>
            <a:custGeom>
              <a:rect b="b" l="l" r="r" t="t"/>
              <a:pathLst>
                <a:path extrusionOk="0" h="509327" w="492339">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rgbClr val="57C3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5" name="Google Shape;555;p54"/>
            <p:cNvSpPr/>
            <p:nvPr/>
          </p:nvSpPr>
          <p:spPr>
            <a:xfrm>
              <a:off x="2582686" y="4872087"/>
              <a:ext cx="1804098" cy="224654"/>
            </a:xfrm>
            <a:custGeom>
              <a:rect b="b" l="l" r="r" t="t"/>
              <a:pathLst>
                <a:path extrusionOk="0" h="224654" w="1804098">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6" name="Google Shape;556;p54"/>
            <p:cNvSpPr/>
            <p:nvPr/>
          </p:nvSpPr>
          <p:spPr>
            <a:xfrm>
              <a:off x="3997472" y="4286353"/>
              <a:ext cx="187643" cy="187643"/>
            </a:xfrm>
            <a:custGeom>
              <a:rect b="b" l="l" r="r" t="t"/>
              <a:pathLst>
                <a:path extrusionOk="0" h="381000" w="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rgbClr val="57C3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7" name="Google Shape;557;p54"/>
            <p:cNvSpPr/>
            <p:nvPr/>
          </p:nvSpPr>
          <p:spPr>
            <a:xfrm>
              <a:off x="4231388" y="4286353"/>
              <a:ext cx="187643" cy="182951"/>
            </a:xfrm>
            <a:custGeom>
              <a:rect b="b" l="l" r="r" t="t"/>
              <a:pathLst>
                <a:path extrusionOk="0" h="371475" w="38100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8" name="Google Shape;558;p54"/>
            <p:cNvSpPr/>
            <p:nvPr/>
          </p:nvSpPr>
          <p:spPr>
            <a:xfrm>
              <a:off x="1341698" y="4286353"/>
              <a:ext cx="187642" cy="187643"/>
            </a:xfrm>
            <a:custGeom>
              <a:rect b="b" l="l" r="r" t="t"/>
              <a:pathLst>
                <a:path extrusionOk="0" h="381000" w="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rgbClr val="57C3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59" name="Google Shape;559;p54"/>
            <p:cNvSpPr/>
            <p:nvPr/>
          </p:nvSpPr>
          <p:spPr>
            <a:xfrm>
              <a:off x="1576048" y="4286353"/>
              <a:ext cx="187642" cy="182951"/>
            </a:xfrm>
            <a:custGeom>
              <a:rect b="b" l="l" r="r" t="t"/>
              <a:pathLst>
                <a:path extrusionOk="0" h="371475" w="38100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0" name="Google Shape;560;p54"/>
            <p:cNvSpPr/>
            <p:nvPr/>
          </p:nvSpPr>
          <p:spPr>
            <a:xfrm>
              <a:off x="949216" y="5911088"/>
              <a:ext cx="356521" cy="356521"/>
            </a:xfrm>
            <a:custGeom>
              <a:rect b="b" l="l" r="r" t="t"/>
              <a:pathLst>
                <a:path extrusionOk="0" h="723900" w="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1" name="Google Shape;561;p54"/>
            <p:cNvSpPr/>
            <p:nvPr/>
          </p:nvSpPr>
          <p:spPr>
            <a:xfrm>
              <a:off x="3636724" y="5911088"/>
              <a:ext cx="356521" cy="356521"/>
            </a:xfrm>
            <a:custGeom>
              <a:rect b="b" l="l" r="r" t="t"/>
              <a:pathLst>
                <a:path extrusionOk="0" h="723900" w="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562" name="Google Shape;562;p54"/>
          <p:cNvGrpSpPr/>
          <p:nvPr/>
        </p:nvGrpSpPr>
        <p:grpSpPr>
          <a:xfrm flipH="1">
            <a:off x="1310573" y="2817739"/>
            <a:ext cx="3799904" cy="1406400"/>
            <a:chOff x="279806" y="1309619"/>
            <a:chExt cx="11620500" cy="4237421"/>
          </a:xfrm>
        </p:grpSpPr>
        <p:sp>
          <p:nvSpPr>
            <p:cNvPr id="563" name="Google Shape;563;p54"/>
            <p:cNvSpPr/>
            <p:nvPr/>
          </p:nvSpPr>
          <p:spPr>
            <a:xfrm>
              <a:off x="279806" y="1336990"/>
              <a:ext cx="11620500" cy="4210050"/>
            </a:xfrm>
            <a:custGeom>
              <a:rect b="b" l="l" r="r" t="t"/>
              <a:pathLst>
                <a:path extrusionOk="0" h="4210050" w="1162050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4" name="Google Shape;564;p54"/>
            <p:cNvSpPr/>
            <p:nvPr/>
          </p:nvSpPr>
          <p:spPr>
            <a:xfrm>
              <a:off x="9118282" y="1309619"/>
              <a:ext cx="2781300" cy="1533525"/>
            </a:xfrm>
            <a:custGeom>
              <a:rect b="b" l="l" r="r" t="t"/>
              <a:pathLst>
                <a:path extrusionOk="0" h="1533525" w="278130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rgbClr val="F477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5" name="Google Shape;565;p54"/>
            <p:cNvSpPr/>
            <p:nvPr/>
          </p:nvSpPr>
          <p:spPr>
            <a:xfrm>
              <a:off x="8863012" y="2045970"/>
              <a:ext cx="2009775" cy="2028825"/>
            </a:xfrm>
            <a:custGeom>
              <a:rect b="b" l="l" r="r" t="t"/>
              <a:pathLst>
                <a:path extrusionOk="0" h="2028825" w="200977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rgbClr val="F477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6" name="Google Shape;566;p54"/>
            <p:cNvSpPr/>
            <p:nvPr/>
          </p:nvSpPr>
          <p:spPr>
            <a:xfrm>
              <a:off x="8233410" y="2032974"/>
              <a:ext cx="1771650" cy="1771650"/>
            </a:xfrm>
            <a:custGeom>
              <a:rect b="b" l="l" r="r" t="t"/>
              <a:pathLst>
                <a:path extrusionOk="0" h="1771650" w="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rgbClr val="F477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7" name="Google Shape;567;p54"/>
            <p:cNvSpPr/>
            <p:nvPr/>
          </p:nvSpPr>
          <p:spPr>
            <a:xfrm>
              <a:off x="9092649" y="2269344"/>
              <a:ext cx="809625" cy="952500"/>
            </a:xfrm>
            <a:custGeom>
              <a:rect b="b" l="l" r="r" t="t"/>
              <a:pathLst>
                <a:path extrusionOk="0" h="952500" w="809625">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68" name="Google Shape;568;p54"/>
            <p:cNvSpPr/>
            <p:nvPr/>
          </p:nvSpPr>
          <p:spPr>
            <a:xfrm>
              <a:off x="9178208" y="2401664"/>
              <a:ext cx="609600" cy="733425"/>
            </a:xfrm>
            <a:custGeom>
              <a:rect b="b" l="l" r="r" t="t"/>
              <a:pathLst>
                <a:path extrusionOk="0" h="733425" w="60960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569" name="Google Shape;569;p54"/>
          <p:cNvSpPr/>
          <p:nvPr/>
        </p:nvSpPr>
        <p:spPr>
          <a:xfrm flipH="1" rot="-266323">
            <a:off x="5091541" y="3373138"/>
            <a:ext cx="4028799" cy="739383"/>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573" name="Shape 573"/>
        <p:cNvGrpSpPr/>
        <p:nvPr/>
      </p:nvGrpSpPr>
      <p:grpSpPr>
        <a:xfrm>
          <a:off x="0" y="0"/>
          <a:ext cx="0" cy="0"/>
          <a:chOff x="0" y="0"/>
          <a:chExt cx="0" cy="0"/>
        </a:xfrm>
      </p:grpSpPr>
      <p:grpSp>
        <p:nvGrpSpPr>
          <p:cNvPr id="574" name="Google Shape;574;p55"/>
          <p:cNvGrpSpPr/>
          <p:nvPr/>
        </p:nvGrpSpPr>
        <p:grpSpPr>
          <a:xfrm>
            <a:off x="3146008" y="1471221"/>
            <a:ext cx="2803073" cy="1980050"/>
            <a:chOff x="3071457" y="2013875"/>
            <a:chExt cx="1988700" cy="1569600"/>
          </a:xfrm>
        </p:grpSpPr>
        <p:sp>
          <p:nvSpPr>
            <p:cNvPr id="575" name="Google Shape;575;p55"/>
            <p:cNvSpPr/>
            <p:nvPr/>
          </p:nvSpPr>
          <p:spPr>
            <a:xfrm flipH="1" rot="10800000">
              <a:off x="3071457" y="2013875"/>
              <a:ext cx="1988700" cy="1569600"/>
            </a:xfrm>
            <a:prstGeom prst="round2DiagRect">
              <a:avLst>
                <a:gd fmla="val 0" name="adj1"/>
                <a:gd fmla="val 17764"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Nunito"/>
                <a:ea typeface="Nunito"/>
                <a:cs typeface="Nunito"/>
                <a:sym typeface="Nunito"/>
              </a:endParaRPr>
            </a:p>
          </p:txBody>
        </p:sp>
        <p:sp>
          <p:nvSpPr>
            <p:cNvPr id="576" name="Google Shape;576;p55"/>
            <p:cNvSpPr txBox="1"/>
            <p:nvPr/>
          </p:nvSpPr>
          <p:spPr>
            <a:xfrm>
              <a:off x="3316102" y="2121708"/>
              <a:ext cx="1451700" cy="4599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Nunito"/>
                  <a:ea typeface="Nunito"/>
                  <a:cs typeface="Nunito"/>
                  <a:sym typeface="Nunito"/>
                </a:rPr>
                <a:t>Step 2</a:t>
              </a:r>
              <a:endParaRPr sz="1200">
                <a:solidFill>
                  <a:srgbClr val="FFFFFF"/>
                </a:solidFill>
                <a:latin typeface="Nunito"/>
                <a:ea typeface="Nunito"/>
                <a:cs typeface="Nunito"/>
                <a:sym typeface="Nunito"/>
              </a:endParaRPr>
            </a:p>
          </p:txBody>
        </p:sp>
        <p:sp>
          <p:nvSpPr>
            <p:cNvPr id="577" name="Google Shape;577;p55"/>
            <p:cNvSpPr txBox="1"/>
            <p:nvPr/>
          </p:nvSpPr>
          <p:spPr>
            <a:xfrm>
              <a:off x="3316094" y="2393525"/>
              <a:ext cx="1600500" cy="5124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solidFill>
                  <a:srgbClr val="FFFFFF"/>
                </a:solidFill>
                <a:latin typeface="Nunito"/>
                <a:ea typeface="Nunito"/>
                <a:cs typeface="Nunito"/>
                <a:sym typeface="Nunito"/>
              </a:endParaRPr>
            </a:p>
          </p:txBody>
        </p:sp>
      </p:grpSp>
      <p:grpSp>
        <p:nvGrpSpPr>
          <p:cNvPr id="578" name="Google Shape;578;p55"/>
          <p:cNvGrpSpPr/>
          <p:nvPr/>
        </p:nvGrpSpPr>
        <p:grpSpPr>
          <a:xfrm>
            <a:off x="342991" y="1471221"/>
            <a:ext cx="2803335" cy="1980050"/>
            <a:chOff x="1126863" y="2013875"/>
            <a:chExt cx="1944600" cy="1569600"/>
          </a:xfrm>
        </p:grpSpPr>
        <p:sp>
          <p:nvSpPr>
            <p:cNvPr id="579" name="Google Shape;579;p55"/>
            <p:cNvSpPr/>
            <p:nvPr/>
          </p:nvSpPr>
          <p:spPr>
            <a:xfrm>
              <a:off x="1126863" y="2013875"/>
              <a:ext cx="1944600" cy="1569600"/>
            </a:xfrm>
            <a:prstGeom prst="round2DiagRect">
              <a:avLst>
                <a:gd fmla="val 0" name="adj1"/>
                <a:gd fmla="val 17764" name="adj2"/>
              </a:avLst>
            </a:prstGeom>
            <a:solidFill>
              <a:srgbClr val="D8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Nunito"/>
                <a:ea typeface="Nunito"/>
                <a:cs typeface="Nunito"/>
                <a:sym typeface="Nunito"/>
              </a:endParaRPr>
            </a:p>
          </p:txBody>
        </p:sp>
        <p:sp>
          <p:nvSpPr>
            <p:cNvPr id="580" name="Google Shape;580;p55"/>
            <p:cNvSpPr txBox="1"/>
            <p:nvPr/>
          </p:nvSpPr>
          <p:spPr>
            <a:xfrm>
              <a:off x="1351627" y="2121708"/>
              <a:ext cx="1451700" cy="459900"/>
            </a:xfrm>
            <a:prstGeom prst="rect">
              <a:avLst/>
            </a:prstGeom>
            <a:solidFill>
              <a:srgbClr val="D8E5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Step 1</a:t>
              </a:r>
              <a:endParaRPr sz="1200">
                <a:latin typeface="Nunito"/>
                <a:ea typeface="Nunito"/>
                <a:cs typeface="Nunito"/>
                <a:sym typeface="Nunito"/>
              </a:endParaRPr>
            </a:p>
          </p:txBody>
        </p:sp>
        <p:sp>
          <p:nvSpPr>
            <p:cNvPr id="581" name="Google Shape;581;p55"/>
            <p:cNvSpPr txBox="1"/>
            <p:nvPr/>
          </p:nvSpPr>
          <p:spPr>
            <a:xfrm>
              <a:off x="1351625" y="2453933"/>
              <a:ext cx="1451700" cy="512400"/>
            </a:xfrm>
            <a:prstGeom prst="rect">
              <a:avLst/>
            </a:prstGeom>
            <a:solidFill>
              <a:srgbClr val="D8E5E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Nunito"/>
                  <a:ea typeface="Nunito"/>
                  <a:cs typeface="Nunito"/>
                  <a:sym typeface="Nunito"/>
                </a:rPr>
                <a:t>The patient calls in to schedule a surgery.</a:t>
              </a:r>
              <a:endParaRPr sz="1200">
                <a:latin typeface="Nunito"/>
                <a:ea typeface="Nunito"/>
                <a:cs typeface="Nunito"/>
                <a:sym typeface="Nunito"/>
              </a:endParaRPr>
            </a:p>
          </p:txBody>
        </p:sp>
      </p:grpSp>
      <p:grpSp>
        <p:nvGrpSpPr>
          <p:cNvPr id="582" name="Google Shape;582;p55"/>
          <p:cNvGrpSpPr/>
          <p:nvPr/>
        </p:nvGrpSpPr>
        <p:grpSpPr>
          <a:xfrm>
            <a:off x="5949688" y="1471224"/>
            <a:ext cx="2803475" cy="1980050"/>
            <a:chOff x="5015941" y="2013880"/>
            <a:chExt cx="2761500" cy="1569600"/>
          </a:xfrm>
        </p:grpSpPr>
        <p:sp>
          <p:nvSpPr>
            <p:cNvPr id="583" name="Google Shape;583;p55"/>
            <p:cNvSpPr/>
            <p:nvPr/>
          </p:nvSpPr>
          <p:spPr>
            <a:xfrm>
              <a:off x="5015941" y="2013880"/>
              <a:ext cx="2761500" cy="1569600"/>
            </a:xfrm>
            <a:prstGeom prst="round2DiagRect">
              <a:avLst>
                <a:gd fmla="val 0" name="adj1"/>
                <a:gd fmla="val 17764" name="adj2"/>
              </a:avLst>
            </a:prstGeom>
            <a:solidFill>
              <a:srgbClr val="426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
          <p:nvSpPr>
            <p:cNvPr id="584" name="Google Shape;584;p55"/>
            <p:cNvSpPr txBox="1"/>
            <p:nvPr/>
          </p:nvSpPr>
          <p:spPr>
            <a:xfrm>
              <a:off x="5360233" y="2121709"/>
              <a:ext cx="2211300" cy="459900"/>
            </a:xfrm>
            <a:prstGeom prst="rect">
              <a:avLst/>
            </a:prstGeom>
            <a:solidFill>
              <a:srgbClr val="42667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Nunito"/>
                  <a:ea typeface="Nunito"/>
                  <a:cs typeface="Nunito"/>
                  <a:sym typeface="Nunito"/>
                </a:rPr>
                <a:t>Step 3</a:t>
              </a:r>
              <a:endParaRPr sz="1200">
                <a:solidFill>
                  <a:srgbClr val="FFFFFF"/>
                </a:solidFill>
                <a:latin typeface="Nunito"/>
                <a:ea typeface="Nunito"/>
                <a:cs typeface="Nunito"/>
                <a:sym typeface="Nunito"/>
              </a:endParaRPr>
            </a:p>
          </p:txBody>
        </p:sp>
        <p:sp>
          <p:nvSpPr>
            <p:cNvPr id="585" name="Google Shape;585;p55"/>
            <p:cNvSpPr txBox="1"/>
            <p:nvPr/>
          </p:nvSpPr>
          <p:spPr>
            <a:xfrm>
              <a:off x="5360221" y="2393528"/>
              <a:ext cx="2417100" cy="744300"/>
            </a:xfrm>
            <a:prstGeom prst="rect">
              <a:avLst/>
            </a:prstGeom>
            <a:solidFill>
              <a:srgbClr val="42667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Nunito"/>
                  <a:ea typeface="Nunito"/>
                  <a:cs typeface="Nunito"/>
                  <a:sym typeface="Nunito"/>
                </a:rPr>
                <a:t>The scheduling admin books surgeon, room, day, and time of the surgery using the new system (This function will be implemented in 2nd launch)</a:t>
              </a:r>
              <a:endParaRPr sz="1200">
                <a:solidFill>
                  <a:srgbClr val="FFFFFF"/>
                </a:solidFill>
                <a:latin typeface="Nunito"/>
                <a:ea typeface="Nunito"/>
                <a:cs typeface="Nunito"/>
                <a:sym typeface="Nunito"/>
              </a:endParaRPr>
            </a:p>
          </p:txBody>
        </p:sp>
      </p:grpSp>
      <p:grpSp>
        <p:nvGrpSpPr>
          <p:cNvPr id="586" name="Google Shape;586;p55"/>
          <p:cNvGrpSpPr/>
          <p:nvPr/>
        </p:nvGrpSpPr>
        <p:grpSpPr>
          <a:xfrm>
            <a:off x="5782393" y="2338310"/>
            <a:ext cx="329985" cy="328482"/>
            <a:chOff x="4858109" y="2631368"/>
            <a:chExt cx="316442" cy="315000"/>
          </a:xfrm>
        </p:grpSpPr>
        <p:sp>
          <p:nvSpPr>
            <p:cNvPr id="587" name="Google Shape;587;p5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5"/>
            <p:cNvSpPr/>
            <p:nvPr/>
          </p:nvSpPr>
          <p:spPr>
            <a:xfrm>
              <a:off x="4858109" y="2739300"/>
              <a:ext cx="239100" cy="99000"/>
            </a:xfrm>
            <a:prstGeom prst="rightArrow">
              <a:avLst>
                <a:gd fmla="val 32020" name="adj1"/>
                <a:gd fmla="val 66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sz="1400"/>
              </a:br>
              <a:endParaRPr sz="1400"/>
            </a:p>
          </p:txBody>
        </p:sp>
      </p:grpSp>
      <p:grpSp>
        <p:nvGrpSpPr>
          <p:cNvPr id="589" name="Google Shape;589;p55"/>
          <p:cNvGrpSpPr/>
          <p:nvPr/>
        </p:nvGrpSpPr>
        <p:grpSpPr>
          <a:xfrm>
            <a:off x="2980627" y="2338310"/>
            <a:ext cx="329985" cy="328482"/>
            <a:chOff x="4858109" y="2631368"/>
            <a:chExt cx="316442" cy="315000"/>
          </a:xfrm>
        </p:grpSpPr>
        <p:sp>
          <p:nvSpPr>
            <p:cNvPr id="590" name="Google Shape;590;p5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5"/>
            <p:cNvSpPr/>
            <p:nvPr/>
          </p:nvSpPr>
          <p:spPr>
            <a:xfrm>
              <a:off x="4858109" y="2739300"/>
              <a:ext cx="239100" cy="99000"/>
            </a:xfrm>
            <a:prstGeom prst="rightArrow">
              <a:avLst>
                <a:gd fmla="val 32020" name="adj1"/>
                <a:gd fmla="val 66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sz="1400"/>
              </a:br>
              <a:endParaRPr sz="1400"/>
            </a:p>
          </p:txBody>
        </p:sp>
      </p:grpSp>
      <p:sp>
        <p:nvSpPr>
          <p:cNvPr id="592" name="Google Shape;592;p55"/>
          <p:cNvSpPr txBox="1"/>
          <p:nvPr>
            <p:ph idx="1" type="body"/>
          </p:nvPr>
        </p:nvSpPr>
        <p:spPr>
          <a:xfrm>
            <a:off x="457200" y="3768450"/>
            <a:ext cx="7851600" cy="792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1000"/>
              </a:spcAft>
              <a:buSzPts val="1200"/>
              <a:buFont typeface="Nunito"/>
              <a:buChar char="❖"/>
            </a:pPr>
            <a:r>
              <a:rPr lang="en" sz="1200">
                <a:latin typeface="Nunito"/>
                <a:ea typeface="Nunito"/>
                <a:cs typeface="Nunito"/>
                <a:sym typeface="Nunito"/>
              </a:rPr>
              <a:t>Solution 1 (co-fix gap 1, gap 2, gap 4</a:t>
            </a:r>
            <a:r>
              <a:rPr baseline="30000" lang="en" sz="1200">
                <a:latin typeface="Nunito"/>
                <a:ea typeface="Nunito"/>
                <a:cs typeface="Nunito"/>
                <a:sym typeface="Nunito"/>
              </a:rPr>
              <a:t>5</a:t>
            </a:r>
            <a:r>
              <a:rPr lang="en" sz="1200">
                <a:latin typeface="Nunito"/>
                <a:ea typeface="Nunito"/>
                <a:cs typeface="Nunito"/>
                <a:sym typeface="Nunito"/>
              </a:rPr>
              <a:t>): The scheduling admin retrieves surgeon availability report and operating room availability report from the system while speaking with the patient. This allows the patients to have more influence in the scheduling decision. The scheduling admin books the surgeon, room, day ,and time of the surgery right away while on the phone</a:t>
            </a:r>
            <a:endParaRPr sz="1200">
              <a:latin typeface="Nunito"/>
              <a:ea typeface="Nunito"/>
              <a:cs typeface="Nunito"/>
              <a:sym typeface="Nunito"/>
            </a:endParaRPr>
          </a:p>
        </p:txBody>
      </p:sp>
      <p:sp>
        <p:nvSpPr>
          <p:cNvPr id="593" name="Google Shape;593;p55"/>
          <p:cNvSpPr/>
          <p:nvPr/>
        </p:nvSpPr>
        <p:spPr>
          <a:xfrm>
            <a:off x="5248200" y="1178800"/>
            <a:ext cx="1398384" cy="560412"/>
          </a:xfrm>
          <a:prstGeom prst="cloud">
            <a:avLst/>
          </a:prstGeom>
          <a:solidFill>
            <a:srgbClr val="F9CB07"/>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Nunito"/>
                <a:ea typeface="Nunito"/>
                <a:cs typeface="Nunito"/>
                <a:sym typeface="Nunito"/>
              </a:rPr>
              <a:t>Solution 1</a:t>
            </a:r>
            <a:endParaRPr b="1" sz="1100">
              <a:latin typeface="Nunito"/>
              <a:ea typeface="Nunito"/>
              <a:cs typeface="Nunito"/>
              <a:sym typeface="Nunito"/>
            </a:endParaRPr>
          </a:p>
          <a:p>
            <a:pPr indent="0" lvl="0" marL="0" rtl="0" algn="ctr">
              <a:spcBef>
                <a:spcPts val="0"/>
              </a:spcBef>
              <a:spcAft>
                <a:spcPts val="0"/>
              </a:spcAft>
              <a:buNone/>
            </a:pPr>
            <a:r>
              <a:t/>
            </a:r>
            <a:endParaRPr sz="1400">
              <a:latin typeface="Nunito"/>
              <a:ea typeface="Nunito"/>
              <a:cs typeface="Nunito"/>
              <a:sym typeface="Nunito"/>
            </a:endParaRPr>
          </a:p>
        </p:txBody>
      </p:sp>
      <p:sp>
        <p:nvSpPr>
          <p:cNvPr id="594" name="Google Shape;594;p55"/>
          <p:cNvSpPr txBox="1"/>
          <p:nvPr/>
        </p:nvSpPr>
        <p:spPr>
          <a:xfrm>
            <a:off x="457200" y="4712850"/>
            <a:ext cx="7385400" cy="4686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a:p>
            <a:pPr indent="0" lvl="0" marL="0" marR="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[5] Please refer to gaps in the presenter's notes section</a:t>
            </a:r>
            <a:endParaRPr sz="700">
              <a:solidFill>
                <a:schemeClr val="dk1"/>
              </a:solidFill>
              <a:latin typeface="Nunito Light"/>
              <a:ea typeface="Nunito Light"/>
              <a:cs typeface="Nunito Light"/>
              <a:sym typeface="Nunito Light"/>
            </a:endParaRPr>
          </a:p>
        </p:txBody>
      </p:sp>
      <p:sp>
        <p:nvSpPr>
          <p:cNvPr id="595" name="Google Shape;595;p55"/>
          <p:cNvSpPr txBox="1"/>
          <p:nvPr/>
        </p:nvSpPr>
        <p:spPr>
          <a:xfrm>
            <a:off x="3500100" y="1954998"/>
            <a:ext cx="2092800" cy="101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Nunito"/>
                <a:ea typeface="Nunito"/>
                <a:cs typeface="Nunito"/>
                <a:sym typeface="Nunito"/>
              </a:rPr>
              <a:t>The scheduling admin retrieves relevant reports using the new system while on the phone with the patient</a:t>
            </a:r>
            <a:endParaRPr sz="1200">
              <a:solidFill>
                <a:srgbClr val="FFFFFF"/>
              </a:solidFill>
              <a:latin typeface="Nunito"/>
              <a:ea typeface="Nunito"/>
              <a:cs typeface="Nunito"/>
              <a:sym typeface="Nunito"/>
            </a:endParaRPr>
          </a:p>
        </p:txBody>
      </p:sp>
      <p:sp>
        <p:nvSpPr>
          <p:cNvPr id="596" name="Google Shape;596;p55"/>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97" name="Google Shape;597;p55"/>
          <p:cNvSpPr txBox="1"/>
          <p:nvPr>
            <p:ph idx="2"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chemeClr val="lt1"/>
                </a:solidFill>
                <a:latin typeface="Nunito"/>
                <a:ea typeface="Nunito"/>
                <a:cs typeface="Nunito"/>
                <a:sym typeface="Nunito"/>
              </a:rPr>
              <a:t>Proposed Workflow with New System</a:t>
            </a:r>
            <a:endParaRPr sz="2700">
              <a:solidFill>
                <a:schemeClr val="lt1"/>
              </a:solidFill>
              <a:latin typeface="Nunito"/>
              <a:ea typeface="Nunito"/>
              <a:cs typeface="Nunito"/>
              <a:sym typeface="Nunito"/>
            </a:endParaRPr>
          </a:p>
        </p:txBody>
      </p:sp>
      <p:sp>
        <p:nvSpPr>
          <p:cNvPr id="598" name="Google Shape;598;p55"/>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99" name="Google Shape;599;p55"/>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603" name="Shape 603"/>
        <p:cNvGrpSpPr/>
        <p:nvPr/>
      </p:nvGrpSpPr>
      <p:grpSpPr>
        <a:xfrm>
          <a:off x="0" y="0"/>
          <a:ext cx="0" cy="0"/>
          <a:chOff x="0" y="0"/>
          <a:chExt cx="0" cy="0"/>
        </a:xfrm>
      </p:grpSpPr>
      <p:grpSp>
        <p:nvGrpSpPr>
          <p:cNvPr id="604" name="Google Shape;604;p56"/>
          <p:cNvGrpSpPr/>
          <p:nvPr/>
        </p:nvGrpSpPr>
        <p:grpSpPr>
          <a:xfrm>
            <a:off x="4612220" y="1500968"/>
            <a:ext cx="2976885" cy="2102950"/>
            <a:chOff x="3071457" y="2013875"/>
            <a:chExt cx="1988700" cy="1569600"/>
          </a:xfrm>
        </p:grpSpPr>
        <p:sp>
          <p:nvSpPr>
            <p:cNvPr id="605" name="Google Shape;605;p56"/>
            <p:cNvSpPr/>
            <p:nvPr/>
          </p:nvSpPr>
          <p:spPr>
            <a:xfrm flipH="1" rot="10800000">
              <a:off x="3071457" y="2013875"/>
              <a:ext cx="1988700" cy="1569600"/>
            </a:xfrm>
            <a:prstGeom prst="round2DiagRect">
              <a:avLst>
                <a:gd fmla="val 0" name="adj1"/>
                <a:gd fmla="val 17764"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Nunito"/>
                <a:ea typeface="Nunito"/>
                <a:cs typeface="Nunito"/>
                <a:sym typeface="Nunito"/>
              </a:endParaRPr>
            </a:p>
          </p:txBody>
        </p:sp>
        <p:sp>
          <p:nvSpPr>
            <p:cNvPr id="606" name="Google Shape;606;p56"/>
            <p:cNvSpPr txBox="1"/>
            <p:nvPr/>
          </p:nvSpPr>
          <p:spPr>
            <a:xfrm>
              <a:off x="3316102" y="2121708"/>
              <a:ext cx="1451700" cy="4599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Nunito"/>
                  <a:ea typeface="Nunito"/>
                  <a:cs typeface="Nunito"/>
                  <a:sym typeface="Nunito"/>
                </a:rPr>
                <a:t>Step 5</a:t>
              </a:r>
              <a:endParaRPr sz="1200">
                <a:solidFill>
                  <a:srgbClr val="FFFFFF"/>
                </a:solidFill>
                <a:latin typeface="Nunito"/>
                <a:ea typeface="Nunito"/>
                <a:cs typeface="Nunito"/>
                <a:sym typeface="Nunito"/>
              </a:endParaRPr>
            </a:p>
          </p:txBody>
        </p:sp>
        <p:sp>
          <p:nvSpPr>
            <p:cNvPr id="607" name="Google Shape;607;p56"/>
            <p:cNvSpPr txBox="1"/>
            <p:nvPr/>
          </p:nvSpPr>
          <p:spPr>
            <a:xfrm>
              <a:off x="3316100" y="2339165"/>
              <a:ext cx="1451700" cy="5124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Nunito"/>
                  <a:ea typeface="Nunito"/>
                  <a:cs typeface="Nunito"/>
                  <a:sym typeface="Nunito"/>
                </a:rPr>
                <a:t>The chief surgeon reviews surgery schedules to make sure the surgeries are properly scheduled</a:t>
              </a:r>
              <a:endParaRPr sz="1200">
                <a:solidFill>
                  <a:srgbClr val="FFFFFF"/>
                </a:solidFill>
                <a:latin typeface="Nunito"/>
                <a:ea typeface="Nunito"/>
                <a:cs typeface="Nunito"/>
                <a:sym typeface="Nunito"/>
              </a:endParaRPr>
            </a:p>
            <a:p>
              <a:pPr indent="0" lvl="0" marL="0" rtl="0" algn="l">
                <a:lnSpc>
                  <a:spcPct val="115000"/>
                </a:lnSpc>
                <a:spcBef>
                  <a:spcPts val="1600"/>
                </a:spcBef>
                <a:spcAft>
                  <a:spcPts val="1600"/>
                </a:spcAft>
                <a:buNone/>
              </a:pPr>
              <a:r>
                <a:t/>
              </a:r>
              <a:endParaRPr sz="1400">
                <a:solidFill>
                  <a:srgbClr val="FFFFFF"/>
                </a:solidFill>
                <a:latin typeface="Nunito"/>
                <a:ea typeface="Nunito"/>
                <a:cs typeface="Nunito"/>
                <a:sym typeface="Nunito"/>
              </a:endParaRPr>
            </a:p>
          </p:txBody>
        </p:sp>
      </p:grpSp>
      <p:grpSp>
        <p:nvGrpSpPr>
          <p:cNvPr id="608" name="Google Shape;608;p56"/>
          <p:cNvGrpSpPr/>
          <p:nvPr/>
        </p:nvGrpSpPr>
        <p:grpSpPr>
          <a:xfrm>
            <a:off x="1635291" y="1500968"/>
            <a:ext cx="2976988" cy="2102950"/>
            <a:chOff x="1126863" y="2013875"/>
            <a:chExt cx="1944600" cy="1569600"/>
          </a:xfrm>
        </p:grpSpPr>
        <p:sp>
          <p:nvSpPr>
            <p:cNvPr id="609" name="Google Shape;609;p56"/>
            <p:cNvSpPr/>
            <p:nvPr/>
          </p:nvSpPr>
          <p:spPr>
            <a:xfrm>
              <a:off x="1126863" y="2013875"/>
              <a:ext cx="1944600" cy="1569600"/>
            </a:xfrm>
            <a:prstGeom prst="round2DiagRect">
              <a:avLst>
                <a:gd fmla="val 0" name="adj1"/>
                <a:gd fmla="val 17764" name="adj2"/>
              </a:avLst>
            </a:prstGeom>
            <a:solidFill>
              <a:srgbClr val="D8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Nunito"/>
                <a:ea typeface="Nunito"/>
                <a:cs typeface="Nunito"/>
                <a:sym typeface="Nunito"/>
              </a:endParaRPr>
            </a:p>
          </p:txBody>
        </p:sp>
        <p:sp>
          <p:nvSpPr>
            <p:cNvPr id="610" name="Google Shape;610;p56"/>
            <p:cNvSpPr txBox="1"/>
            <p:nvPr/>
          </p:nvSpPr>
          <p:spPr>
            <a:xfrm>
              <a:off x="1301853" y="2121708"/>
              <a:ext cx="1451700" cy="459900"/>
            </a:xfrm>
            <a:prstGeom prst="rect">
              <a:avLst/>
            </a:prstGeom>
            <a:solidFill>
              <a:srgbClr val="D8E5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Step 4</a:t>
              </a:r>
              <a:endParaRPr sz="1200">
                <a:latin typeface="Nunito"/>
                <a:ea typeface="Nunito"/>
                <a:cs typeface="Nunito"/>
                <a:sym typeface="Nunito"/>
              </a:endParaRPr>
            </a:p>
          </p:txBody>
        </p:sp>
        <p:sp>
          <p:nvSpPr>
            <p:cNvPr id="611" name="Google Shape;611;p56"/>
            <p:cNvSpPr txBox="1"/>
            <p:nvPr/>
          </p:nvSpPr>
          <p:spPr>
            <a:xfrm>
              <a:off x="1301848" y="2339153"/>
              <a:ext cx="1668600" cy="512400"/>
            </a:xfrm>
            <a:prstGeom prst="rect">
              <a:avLst/>
            </a:prstGeom>
            <a:solidFill>
              <a:srgbClr val="D8E5E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Nunito"/>
                  <a:ea typeface="Nunito"/>
                  <a:cs typeface="Nunito"/>
                  <a:sym typeface="Nunito"/>
                </a:rPr>
                <a:t>The nurse unit manager schedules the staff for surgery using the new system (This function will be implemented in 2nd launch)</a:t>
              </a:r>
              <a:endParaRPr sz="1200">
                <a:latin typeface="Nunito"/>
                <a:ea typeface="Nunito"/>
                <a:cs typeface="Nunito"/>
                <a:sym typeface="Nunito"/>
              </a:endParaRPr>
            </a:p>
          </p:txBody>
        </p:sp>
      </p:grpSp>
      <p:grpSp>
        <p:nvGrpSpPr>
          <p:cNvPr id="612" name="Google Shape;612;p56"/>
          <p:cNvGrpSpPr/>
          <p:nvPr/>
        </p:nvGrpSpPr>
        <p:grpSpPr>
          <a:xfrm>
            <a:off x="4436278" y="2421511"/>
            <a:ext cx="350427" cy="348831"/>
            <a:chOff x="4858109" y="2631368"/>
            <a:chExt cx="316442" cy="315000"/>
          </a:xfrm>
        </p:grpSpPr>
        <p:sp>
          <p:nvSpPr>
            <p:cNvPr id="613" name="Google Shape;613;p5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6"/>
            <p:cNvSpPr/>
            <p:nvPr/>
          </p:nvSpPr>
          <p:spPr>
            <a:xfrm>
              <a:off x="4858109" y="2739300"/>
              <a:ext cx="239100" cy="99000"/>
            </a:xfrm>
            <a:prstGeom prst="rightArrow">
              <a:avLst>
                <a:gd fmla="val 32020" name="adj1"/>
                <a:gd fmla="val 66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sz="1400"/>
              </a:br>
              <a:endParaRPr sz="1400"/>
            </a:p>
          </p:txBody>
        </p:sp>
      </p:grpSp>
      <p:sp>
        <p:nvSpPr>
          <p:cNvPr id="615" name="Google Shape;615;p56"/>
          <p:cNvSpPr txBox="1"/>
          <p:nvPr>
            <p:ph idx="1" type="body"/>
          </p:nvPr>
        </p:nvSpPr>
        <p:spPr>
          <a:xfrm>
            <a:off x="298800" y="4012556"/>
            <a:ext cx="8547900" cy="792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Solution 2 (co-fix gap 2,gap 3): The nurse unit manager retrieves the schedules of operating room staff on a daily basis so that they can staff surgical operations with the appropriate team members</a:t>
            </a:r>
            <a:endParaRPr sz="1200">
              <a:latin typeface="Nunito"/>
              <a:ea typeface="Nunito"/>
              <a:cs typeface="Nunito"/>
              <a:sym typeface="Nunito"/>
            </a:endParaRPr>
          </a:p>
          <a:p>
            <a:pPr indent="-304800" lvl="0" marL="457200" rtl="0" algn="l">
              <a:lnSpc>
                <a:spcPct val="115000"/>
              </a:lnSpc>
              <a:spcBef>
                <a:spcPts val="1000"/>
              </a:spcBef>
              <a:spcAft>
                <a:spcPts val="1000"/>
              </a:spcAft>
              <a:buSzPts val="1200"/>
              <a:buFont typeface="Nunito"/>
              <a:buChar char="❖"/>
            </a:pPr>
            <a:r>
              <a:rPr lang="en" sz="1200">
                <a:latin typeface="Nunito"/>
                <a:ea typeface="Nunito"/>
                <a:cs typeface="Nunito"/>
                <a:sym typeface="Nunito"/>
              </a:rPr>
              <a:t>Solution 3 (co-fix gap 1,gap 3): The chief surgeon (hospital administration leadership) reviews surgery schedules from the system on a daily and monthly basis to double check the scheduled surgeons, facilities and operating rooms for the surgeries are appropriate</a:t>
            </a:r>
            <a:endParaRPr sz="1200">
              <a:latin typeface="Nunito"/>
              <a:ea typeface="Nunito"/>
              <a:cs typeface="Nunito"/>
              <a:sym typeface="Nunito"/>
            </a:endParaRPr>
          </a:p>
        </p:txBody>
      </p:sp>
      <p:sp>
        <p:nvSpPr>
          <p:cNvPr id="616" name="Google Shape;616;p56"/>
          <p:cNvSpPr/>
          <p:nvPr/>
        </p:nvSpPr>
        <p:spPr>
          <a:xfrm>
            <a:off x="6556200" y="1186250"/>
            <a:ext cx="1398384" cy="560412"/>
          </a:xfrm>
          <a:prstGeom prst="cloud">
            <a:avLst/>
          </a:prstGeom>
          <a:solidFill>
            <a:srgbClr val="F9CB07"/>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Nunito"/>
                <a:ea typeface="Nunito"/>
                <a:cs typeface="Nunito"/>
                <a:sym typeface="Nunito"/>
              </a:rPr>
              <a:t>Solution 3</a:t>
            </a:r>
            <a:endParaRPr b="1" sz="1100">
              <a:latin typeface="Nunito"/>
              <a:ea typeface="Nunito"/>
              <a:cs typeface="Nunito"/>
              <a:sym typeface="Nunito"/>
            </a:endParaRPr>
          </a:p>
          <a:p>
            <a:pPr indent="0" lvl="0" marL="0" rtl="0" algn="ctr">
              <a:spcBef>
                <a:spcPts val="0"/>
              </a:spcBef>
              <a:spcAft>
                <a:spcPts val="0"/>
              </a:spcAft>
              <a:buNone/>
            </a:pPr>
            <a:r>
              <a:t/>
            </a:r>
            <a:endParaRPr sz="1400">
              <a:latin typeface="Nunito"/>
              <a:ea typeface="Nunito"/>
              <a:cs typeface="Nunito"/>
              <a:sym typeface="Nunito"/>
            </a:endParaRPr>
          </a:p>
        </p:txBody>
      </p:sp>
      <p:sp>
        <p:nvSpPr>
          <p:cNvPr id="617" name="Google Shape;617;p56"/>
          <p:cNvSpPr/>
          <p:nvPr/>
        </p:nvSpPr>
        <p:spPr>
          <a:xfrm>
            <a:off x="3309650" y="1186250"/>
            <a:ext cx="1398384" cy="560412"/>
          </a:xfrm>
          <a:prstGeom prst="cloud">
            <a:avLst/>
          </a:prstGeom>
          <a:solidFill>
            <a:srgbClr val="F9CB07"/>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Nunito"/>
                <a:ea typeface="Nunito"/>
                <a:cs typeface="Nunito"/>
                <a:sym typeface="Nunito"/>
              </a:rPr>
              <a:t>Solution 2</a:t>
            </a:r>
            <a:endParaRPr b="1" sz="1100">
              <a:latin typeface="Nunito"/>
              <a:ea typeface="Nunito"/>
              <a:cs typeface="Nunito"/>
              <a:sym typeface="Nunito"/>
            </a:endParaRPr>
          </a:p>
          <a:p>
            <a:pPr indent="0" lvl="0" marL="0" rtl="0" algn="ctr">
              <a:spcBef>
                <a:spcPts val="0"/>
              </a:spcBef>
              <a:spcAft>
                <a:spcPts val="0"/>
              </a:spcAft>
              <a:buNone/>
            </a:pPr>
            <a:r>
              <a:t/>
            </a:r>
            <a:endParaRPr sz="1400">
              <a:latin typeface="Nunito"/>
              <a:ea typeface="Nunito"/>
              <a:cs typeface="Nunito"/>
              <a:sym typeface="Nunito"/>
            </a:endParaRPr>
          </a:p>
        </p:txBody>
      </p:sp>
      <p:sp>
        <p:nvSpPr>
          <p:cNvPr id="618" name="Google Shape;618;p56"/>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9" name="Google Shape;619;p56"/>
          <p:cNvSpPr txBox="1"/>
          <p:nvPr>
            <p:ph idx="2"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chemeClr val="lt1"/>
                </a:solidFill>
                <a:latin typeface="Nunito"/>
                <a:ea typeface="Nunito"/>
                <a:cs typeface="Nunito"/>
                <a:sym typeface="Nunito"/>
              </a:rPr>
              <a:t>Proposed Workflow with New System</a:t>
            </a:r>
            <a:endParaRPr sz="2700">
              <a:solidFill>
                <a:schemeClr val="lt1"/>
              </a:solidFill>
              <a:latin typeface="Nunito"/>
              <a:ea typeface="Nunito"/>
              <a:cs typeface="Nunito"/>
              <a:sym typeface="Nunito"/>
            </a:endParaRPr>
          </a:p>
        </p:txBody>
      </p:sp>
      <p:sp>
        <p:nvSpPr>
          <p:cNvPr id="620" name="Google Shape;620;p56"/>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21" name="Google Shape;621;p56"/>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625" name="Shape 625"/>
        <p:cNvGrpSpPr/>
        <p:nvPr/>
      </p:nvGrpSpPr>
      <p:grpSpPr>
        <a:xfrm>
          <a:off x="0" y="0"/>
          <a:ext cx="0" cy="0"/>
          <a:chOff x="0" y="0"/>
          <a:chExt cx="0" cy="0"/>
        </a:xfrm>
      </p:grpSpPr>
      <p:grpSp>
        <p:nvGrpSpPr>
          <p:cNvPr id="626" name="Google Shape;626;p57"/>
          <p:cNvGrpSpPr/>
          <p:nvPr/>
        </p:nvGrpSpPr>
        <p:grpSpPr>
          <a:xfrm>
            <a:off x="2971383" y="1319347"/>
            <a:ext cx="3216563" cy="2271839"/>
            <a:chOff x="1126863" y="2013875"/>
            <a:chExt cx="1944600" cy="1569600"/>
          </a:xfrm>
        </p:grpSpPr>
        <p:sp>
          <p:nvSpPr>
            <p:cNvPr id="627" name="Google Shape;627;p57"/>
            <p:cNvSpPr/>
            <p:nvPr/>
          </p:nvSpPr>
          <p:spPr>
            <a:xfrm>
              <a:off x="1126863" y="2013875"/>
              <a:ext cx="1944600" cy="1569600"/>
            </a:xfrm>
            <a:prstGeom prst="round2DiagRect">
              <a:avLst>
                <a:gd fmla="val 0" name="adj1"/>
                <a:gd fmla="val 17764" name="adj2"/>
              </a:avLst>
            </a:prstGeom>
            <a:solidFill>
              <a:srgbClr val="D8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Nunito"/>
                <a:ea typeface="Nunito"/>
                <a:cs typeface="Nunito"/>
                <a:sym typeface="Nunito"/>
              </a:endParaRPr>
            </a:p>
          </p:txBody>
        </p:sp>
        <p:sp>
          <p:nvSpPr>
            <p:cNvPr id="628" name="Google Shape;628;p57"/>
            <p:cNvSpPr txBox="1"/>
            <p:nvPr/>
          </p:nvSpPr>
          <p:spPr>
            <a:xfrm>
              <a:off x="1351627" y="2121708"/>
              <a:ext cx="1451700" cy="459900"/>
            </a:xfrm>
            <a:prstGeom prst="rect">
              <a:avLst/>
            </a:prstGeom>
            <a:solidFill>
              <a:srgbClr val="D8E5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Step 6</a:t>
              </a:r>
              <a:endParaRPr sz="1200">
                <a:latin typeface="Nunito"/>
                <a:ea typeface="Nunito"/>
                <a:cs typeface="Nunito"/>
                <a:sym typeface="Nunito"/>
              </a:endParaRPr>
            </a:p>
          </p:txBody>
        </p:sp>
        <p:sp>
          <p:nvSpPr>
            <p:cNvPr id="629" name="Google Shape;629;p57"/>
            <p:cNvSpPr txBox="1"/>
            <p:nvPr/>
          </p:nvSpPr>
          <p:spPr>
            <a:xfrm>
              <a:off x="1351625" y="2452890"/>
              <a:ext cx="1451700" cy="512400"/>
            </a:xfrm>
            <a:prstGeom prst="rect">
              <a:avLst/>
            </a:prstGeom>
            <a:solidFill>
              <a:srgbClr val="D8E5E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Nunito"/>
                  <a:ea typeface="Nunito"/>
                  <a:cs typeface="Nunito"/>
                  <a:sym typeface="Nunito"/>
                </a:rPr>
                <a:t>The scheduling admin, nurse unit manager, and chief surgeon review different reports based on their own needs</a:t>
              </a:r>
              <a:endParaRPr sz="1200">
                <a:latin typeface="Nunito"/>
                <a:ea typeface="Nunito"/>
                <a:cs typeface="Nunito"/>
                <a:sym typeface="Nunito"/>
              </a:endParaRPr>
            </a:p>
          </p:txBody>
        </p:sp>
      </p:grpSp>
      <p:sp>
        <p:nvSpPr>
          <p:cNvPr id="630" name="Google Shape;630;p57"/>
          <p:cNvSpPr txBox="1"/>
          <p:nvPr/>
        </p:nvSpPr>
        <p:spPr>
          <a:xfrm>
            <a:off x="879319" y="478800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0000"/>
              </a:lnSpc>
              <a:spcBef>
                <a:spcPts val="600"/>
              </a:spcBef>
              <a:spcAft>
                <a:spcPts val="0"/>
              </a:spcAft>
              <a:buNone/>
            </a:pPr>
            <a:r>
              <a:t/>
            </a:r>
            <a:endParaRPr sz="700">
              <a:solidFill>
                <a:schemeClr val="dk1"/>
              </a:solidFill>
              <a:latin typeface="Barlow Light"/>
              <a:ea typeface="Barlow Light"/>
              <a:cs typeface="Barlow Light"/>
              <a:sym typeface="Barlow Light"/>
            </a:endParaRPr>
          </a:p>
        </p:txBody>
      </p:sp>
      <p:sp>
        <p:nvSpPr>
          <p:cNvPr id="631" name="Google Shape;631;p57"/>
          <p:cNvSpPr txBox="1"/>
          <p:nvPr>
            <p:ph idx="1" type="body"/>
          </p:nvPr>
        </p:nvSpPr>
        <p:spPr>
          <a:xfrm>
            <a:off x="879319" y="3745575"/>
            <a:ext cx="7385400" cy="118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Solution 4 (fix gap 5): The scheduling admin reviews reports of surgery schedules to double check all the appointments are made correctly and in case on ad-hoc requests for schedule information </a:t>
            </a:r>
            <a:endParaRPr sz="1200">
              <a:latin typeface="Nunito"/>
              <a:ea typeface="Nunito"/>
              <a:cs typeface="Nunito"/>
              <a:sym typeface="Nunito"/>
            </a:endParaRPr>
          </a:p>
          <a:p>
            <a:pPr indent="-304800" lvl="0" marL="457200" rtl="0" algn="l">
              <a:lnSpc>
                <a:spcPct val="115000"/>
              </a:lnSpc>
              <a:spcBef>
                <a:spcPts val="1000"/>
              </a:spcBef>
              <a:spcAft>
                <a:spcPts val="1000"/>
              </a:spcAft>
              <a:buSzPts val="1200"/>
              <a:buFont typeface="Nunito"/>
              <a:buChar char="❖"/>
            </a:pPr>
            <a:r>
              <a:rPr lang="en" sz="1200">
                <a:latin typeface="Nunito"/>
                <a:ea typeface="Nunito"/>
                <a:cs typeface="Nunito"/>
                <a:sym typeface="Nunito"/>
              </a:rPr>
              <a:t>Innovation: The nurse unit managers and chief surgeon can review reports of surgery outcomes to better oversee the team performance</a:t>
            </a:r>
            <a:endParaRPr sz="1200">
              <a:latin typeface="Nunito"/>
              <a:ea typeface="Nunito"/>
              <a:cs typeface="Nunito"/>
              <a:sym typeface="Nunito"/>
            </a:endParaRPr>
          </a:p>
        </p:txBody>
      </p:sp>
      <p:sp>
        <p:nvSpPr>
          <p:cNvPr id="632" name="Google Shape;632;p57"/>
          <p:cNvSpPr/>
          <p:nvPr/>
        </p:nvSpPr>
        <p:spPr>
          <a:xfrm>
            <a:off x="4769994" y="1050049"/>
            <a:ext cx="1542024" cy="617976"/>
          </a:xfrm>
          <a:prstGeom prst="cloud">
            <a:avLst/>
          </a:prstGeom>
          <a:solidFill>
            <a:srgbClr val="F9CB07"/>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Nunito"/>
                <a:ea typeface="Nunito"/>
                <a:cs typeface="Nunito"/>
                <a:sym typeface="Nunito"/>
              </a:rPr>
              <a:t>Solution 4</a:t>
            </a:r>
            <a:endParaRPr b="1" sz="1100">
              <a:latin typeface="Nunito"/>
              <a:ea typeface="Nunito"/>
              <a:cs typeface="Nunito"/>
              <a:sym typeface="Nunito"/>
            </a:endParaRPr>
          </a:p>
          <a:p>
            <a:pPr indent="0" lvl="0" marL="0" rtl="0" algn="ctr">
              <a:spcBef>
                <a:spcPts val="0"/>
              </a:spcBef>
              <a:spcAft>
                <a:spcPts val="0"/>
              </a:spcAft>
              <a:buNone/>
            </a:pPr>
            <a:r>
              <a:t/>
            </a:r>
            <a:endParaRPr sz="1400">
              <a:latin typeface="Nunito"/>
              <a:ea typeface="Nunito"/>
              <a:cs typeface="Nunito"/>
              <a:sym typeface="Nunito"/>
            </a:endParaRPr>
          </a:p>
        </p:txBody>
      </p:sp>
      <p:sp>
        <p:nvSpPr>
          <p:cNvPr id="633" name="Google Shape;633;p57"/>
          <p:cNvSpPr/>
          <p:nvPr/>
        </p:nvSpPr>
        <p:spPr>
          <a:xfrm>
            <a:off x="5416219" y="1375774"/>
            <a:ext cx="1542024" cy="617976"/>
          </a:xfrm>
          <a:prstGeom prst="cloud">
            <a:avLst/>
          </a:prstGeom>
          <a:solidFill>
            <a:schemeClr val="accent3"/>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Nunito"/>
                <a:ea typeface="Nunito"/>
                <a:cs typeface="Nunito"/>
                <a:sym typeface="Nunito"/>
              </a:rPr>
              <a:t>Innovation</a:t>
            </a:r>
            <a:endParaRPr sz="1400">
              <a:solidFill>
                <a:srgbClr val="FFFFFF"/>
              </a:solidFill>
              <a:latin typeface="Nunito"/>
              <a:ea typeface="Nunito"/>
              <a:cs typeface="Nunito"/>
              <a:sym typeface="Nunito"/>
            </a:endParaRPr>
          </a:p>
        </p:txBody>
      </p:sp>
      <p:sp>
        <p:nvSpPr>
          <p:cNvPr id="634" name="Google Shape;634;p57"/>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35" name="Google Shape;635;p57"/>
          <p:cNvSpPr txBox="1"/>
          <p:nvPr>
            <p:ph idx="2"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chemeClr val="lt1"/>
                </a:solidFill>
                <a:latin typeface="Nunito"/>
                <a:ea typeface="Nunito"/>
                <a:cs typeface="Nunito"/>
                <a:sym typeface="Nunito"/>
              </a:rPr>
              <a:t>Proposed Workflow with New System</a:t>
            </a:r>
            <a:endParaRPr sz="2700">
              <a:solidFill>
                <a:schemeClr val="lt1"/>
              </a:solidFill>
              <a:latin typeface="Nunito"/>
              <a:ea typeface="Nunito"/>
              <a:cs typeface="Nunito"/>
              <a:sym typeface="Nunito"/>
            </a:endParaRPr>
          </a:p>
        </p:txBody>
      </p:sp>
      <p:sp>
        <p:nvSpPr>
          <p:cNvPr id="636" name="Google Shape;636;p57"/>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37" name="Google Shape;637;p57"/>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
        <p:nvSpPr>
          <p:cNvPr id="249" name="Google Shape;249;p40"/>
          <p:cNvSpPr txBox="1"/>
          <p:nvPr>
            <p:ph idx="4294967295" type="body"/>
          </p:nvPr>
        </p:nvSpPr>
        <p:spPr>
          <a:xfrm>
            <a:off x="236025" y="210327"/>
            <a:ext cx="8679900" cy="416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1600"/>
              </a:spcAft>
              <a:buClr>
                <a:srgbClr val="262626"/>
              </a:buClr>
              <a:buSzPts val="4100"/>
              <a:buNone/>
            </a:pPr>
            <a:r>
              <a:rPr lang="en" sz="2700">
                <a:solidFill>
                  <a:srgbClr val="FFFFFF"/>
                </a:solidFill>
                <a:latin typeface="Nunito"/>
                <a:ea typeface="Nunito"/>
                <a:cs typeface="Nunito"/>
                <a:sym typeface="Nunito"/>
              </a:rPr>
              <a:t>Two Pain Points</a:t>
            </a:r>
            <a:endParaRPr sz="2700">
              <a:solidFill>
                <a:srgbClr val="FFFFFF"/>
              </a:solidFill>
              <a:latin typeface="Nunito"/>
              <a:ea typeface="Nunito"/>
              <a:cs typeface="Nunito"/>
              <a:sym typeface="Nunito"/>
            </a:endParaRPr>
          </a:p>
        </p:txBody>
      </p:sp>
      <p:sp>
        <p:nvSpPr>
          <p:cNvPr id="250" name="Google Shape;250;p40"/>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sp>
        <p:nvSpPr>
          <p:cNvPr id="251" name="Google Shape;251;p40"/>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graphicFrame>
        <p:nvGraphicFramePr>
          <p:cNvPr id="252" name="Google Shape;252;p40"/>
          <p:cNvGraphicFramePr/>
          <p:nvPr/>
        </p:nvGraphicFramePr>
        <p:xfrm>
          <a:off x="700587" y="1137880"/>
          <a:ext cx="3000000" cy="3000000"/>
        </p:xfrm>
        <a:graphic>
          <a:graphicData uri="http://schemas.openxmlformats.org/drawingml/2006/table">
            <a:tbl>
              <a:tblPr bandRow="1" firstRow="1">
                <a:noFill/>
                <a:tableStyleId>{FA67F83F-FCE3-4AED-9CD8-2E72E1FB234F}</a:tableStyleId>
              </a:tblPr>
              <a:tblGrid>
                <a:gridCol w="897875"/>
                <a:gridCol w="2701050"/>
              </a:tblGrid>
              <a:tr h="1063325">
                <a:tc>
                  <a:txBody>
                    <a:bodyPr/>
                    <a:lstStyle/>
                    <a:p>
                      <a:pPr indent="0" lvl="0" marL="0" marR="0" rtl="0" algn="l">
                        <a:spcBef>
                          <a:spcPts val="0"/>
                        </a:spcBef>
                        <a:spcAft>
                          <a:spcPts val="0"/>
                        </a:spcAft>
                        <a:buNone/>
                      </a:pPr>
                      <a:r>
                        <a:t/>
                      </a:r>
                      <a:endParaRPr sz="2700" u="none" cap="none" strike="noStrike">
                        <a:latin typeface="Nunito"/>
                        <a:ea typeface="Nunito"/>
                        <a:cs typeface="Nunito"/>
                        <a:sym typeface="Nunito"/>
                      </a:endParaRPr>
                    </a:p>
                  </a:txBody>
                  <a:tcPr marT="45725" marB="45725" marR="91450" marL="91450">
                    <a:lnL cap="flat" cmpd="sng" w="762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rgbClr val="F2F2F2"/>
                      </a:solidFill>
                      <a:prstDash val="solid"/>
                      <a:round/>
                      <a:headEnd len="sm" w="sm" type="none"/>
                      <a:tailEnd len="sm" w="sm" type="none"/>
                    </a:lnT>
                    <a:lnB cap="flat" cmpd="sng" w="76200">
                      <a:solidFill>
                        <a:srgbClr val="F2F2F2"/>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595959"/>
                        </a:buClr>
                        <a:buSzPts val="1800"/>
                        <a:buFont typeface="Arial"/>
                        <a:buNone/>
                      </a:pPr>
                      <a:r>
                        <a:rPr lang="en" sz="1800">
                          <a:solidFill>
                            <a:srgbClr val="595959"/>
                          </a:solidFill>
                          <a:latin typeface="Nunito"/>
                          <a:ea typeface="Nunito"/>
                          <a:cs typeface="Nunito"/>
                          <a:sym typeface="Nunito"/>
                        </a:rPr>
                        <a:t>Patients: </a:t>
                      </a:r>
                      <a:r>
                        <a:rPr lang="en" sz="1800">
                          <a:solidFill>
                            <a:schemeClr val="dk2"/>
                          </a:solidFill>
                          <a:latin typeface="Nunito"/>
                          <a:ea typeface="Nunito"/>
                          <a:cs typeface="Nunito"/>
                          <a:sym typeface="Nunito"/>
                        </a:rPr>
                        <a:t>Unsatisfied</a:t>
                      </a:r>
                      <a:endParaRPr sz="1800" u="none" cap="none" strike="noStrike">
                        <a:solidFill>
                          <a:srgbClr val="595959"/>
                        </a:solidFill>
                        <a:latin typeface="Nunito"/>
                        <a:ea typeface="Nunito"/>
                        <a:cs typeface="Nunito"/>
                        <a:sym typeface="Nuni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rgbClr val="F2F2F2"/>
                      </a:solidFill>
                      <a:prstDash val="solid"/>
                      <a:round/>
                      <a:headEnd len="sm" w="sm" type="none"/>
                      <a:tailEnd len="sm" w="sm" type="none"/>
                    </a:lnR>
                    <a:lnT cap="flat" cmpd="sng" w="76200">
                      <a:solidFill>
                        <a:srgbClr val="F2F2F2"/>
                      </a:solidFill>
                      <a:prstDash val="solid"/>
                      <a:round/>
                      <a:headEnd len="sm" w="sm" type="none"/>
                      <a:tailEnd len="sm" w="sm" type="none"/>
                    </a:lnT>
                    <a:lnB cap="flat" cmpd="sng" w="76200">
                      <a:solidFill>
                        <a:srgbClr val="F2F2F2"/>
                      </a:solidFill>
                      <a:prstDash val="solid"/>
                      <a:round/>
                      <a:headEnd len="sm" w="sm" type="none"/>
                      <a:tailEnd len="sm" w="sm" type="none"/>
                    </a:lnB>
                    <a:solidFill>
                      <a:srgbClr val="F2F2F2"/>
                    </a:solidFill>
                  </a:tcPr>
                </a:tc>
              </a:tr>
              <a:tr h="411050">
                <a:tc gridSpan="2">
                  <a:txBody>
                    <a:bodyPr/>
                    <a:lstStyle/>
                    <a:p>
                      <a:pPr indent="0" lvl="0" marL="0" marR="0" rtl="0" algn="ctr">
                        <a:lnSpc>
                          <a:spcPct val="100000"/>
                        </a:lnSpc>
                        <a:spcBef>
                          <a:spcPts val="0"/>
                        </a:spcBef>
                        <a:spcAft>
                          <a:spcPts val="0"/>
                        </a:spcAft>
                        <a:buClr>
                          <a:srgbClr val="595959"/>
                        </a:buClr>
                        <a:buSzPts val="1400"/>
                        <a:buFont typeface="Arial"/>
                        <a:buNone/>
                      </a:pPr>
                      <a:r>
                        <a:t/>
                      </a:r>
                      <a:endParaRPr b="1" sz="1400" u="none" cap="none" strike="noStrike">
                        <a:solidFill>
                          <a:srgbClr val="595959"/>
                        </a:solidFill>
                        <a:latin typeface="Nunito"/>
                        <a:ea typeface="Nunito"/>
                        <a:cs typeface="Nunito"/>
                        <a:sym typeface="Nunito"/>
                      </a:endParaRPr>
                    </a:p>
                  </a:txBody>
                  <a:tcPr marT="45725" marB="45725" marR="91450" marL="91450" anchor="b">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762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FC5E8"/>
                    </a:solidFill>
                  </a:tcPr>
                </a:tc>
                <a:tc hMerge="1"/>
              </a:tr>
              <a:tr h="812825">
                <a:tc gridSpan="2">
                  <a:txBody>
                    <a:bodyPr/>
                    <a:lstStyle/>
                    <a:p>
                      <a:pPr indent="0" lvl="0" marL="0" marR="0" rtl="0" algn="ctr">
                        <a:lnSpc>
                          <a:spcPct val="100000"/>
                        </a:lnSpc>
                        <a:spcBef>
                          <a:spcPts val="0"/>
                        </a:spcBef>
                        <a:spcAft>
                          <a:spcPts val="0"/>
                        </a:spcAft>
                        <a:buClr>
                          <a:srgbClr val="595959"/>
                        </a:buClr>
                        <a:buSzPts val="1200"/>
                        <a:buFont typeface="Arial"/>
                        <a:buNone/>
                      </a:pPr>
                      <a:r>
                        <a:rPr b="1" lang="en">
                          <a:latin typeface="Nunito"/>
                          <a:ea typeface="Nunito"/>
                          <a:cs typeface="Nunito"/>
                          <a:sym typeface="Nunito"/>
                        </a:rPr>
                        <a:t>Scheduling Mistakes - </a:t>
                      </a:r>
                      <a:endParaRPr b="1">
                        <a:latin typeface="Nunito"/>
                        <a:ea typeface="Nunito"/>
                        <a:cs typeface="Nunito"/>
                        <a:sym typeface="Nunito"/>
                      </a:endParaRPr>
                    </a:p>
                    <a:p>
                      <a:pPr indent="0" lvl="0" marL="0" marR="0" rtl="0" algn="ctr">
                        <a:lnSpc>
                          <a:spcPct val="100000"/>
                        </a:lnSpc>
                        <a:spcBef>
                          <a:spcPts val="0"/>
                        </a:spcBef>
                        <a:spcAft>
                          <a:spcPts val="0"/>
                        </a:spcAft>
                        <a:buClr>
                          <a:srgbClr val="595959"/>
                        </a:buClr>
                        <a:buSzPts val="1200"/>
                        <a:buFont typeface="Arial"/>
                        <a:buNone/>
                      </a:pPr>
                      <a:r>
                        <a:rPr b="1" lang="en">
                          <a:latin typeface="Nunito"/>
                          <a:ea typeface="Nunito"/>
                          <a:cs typeface="Nunito"/>
                          <a:sym typeface="Nunito"/>
                        </a:rPr>
                        <a:t>Loss of Revenue</a:t>
                      </a:r>
                      <a:endParaRPr b="1" u="none" cap="none" strike="noStrike">
                        <a:latin typeface="Nunito"/>
                        <a:ea typeface="Nunito"/>
                        <a:cs typeface="Nunito"/>
                        <a:sym typeface="Nunito"/>
                      </a:endParaRPr>
                    </a:p>
                  </a:txBody>
                  <a:tcPr marT="45725" marB="45725" marR="91450" marL="91450">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2F2F2"/>
                      </a:solidFill>
                      <a:prstDash val="solid"/>
                      <a:round/>
                      <a:headEnd len="sm" w="sm" type="none"/>
                      <a:tailEnd len="sm" w="sm" type="none"/>
                    </a:lnB>
                    <a:solidFill>
                      <a:srgbClr val="9FC5E8"/>
                    </a:solidFill>
                  </a:tcPr>
                </a:tc>
                <a:tc hMerge="1"/>
              </a:tr>
              <a:tr h="411050">
                <a:tc gridSpan="2">
                  <a:txBody>
                    <a:bodyPr/>
                    <a:lstStyle/>
                    <a:p>
                      <a:pPr indent="0" lvl="0" marL="0" marR="0" rtl="0" algn="ctr">
                        <a:lnSpc>
                          <a:spcPct val="100000"/>
                        </a:lnSpc>
                        <a:spcBef>
                          <a:spcPts val="0"/>
                        </a:spcBef>
                        <a:spcAft>
                          <a:spcPts val="0"/>
                        </a:spcAft>
                        <a:buClr>
                          <a:srgbClr val="595959"/>
                        </a:buClr>
                        <a:buSzPts val="1400"/>
                        <a:buFont typeface="Arial"/>
                        <a:buNone/>
                      </a:pPr>
                      <a:r>
                        <a:t/>
                      </a:r>
                      <a:endParaRPr b="1" sz="1400" u="none" cap="none" strike="noStrike">
                        <a:solidFill>
                          <a:srgbClr val="595959"/>
                        </a:solidFill>
                        <a:latin typeface="Nunito"/>
                        <a:ea typeface="Nunito"/>
                        <a:cs typeface="Nunito"/>
                        <a:sym typeface="Nunito"/>
                      </a:endParaRPr>
                    </a:p>
                  </a:txBody>
                  <a:tcPr marT="45725" marB="45725" marR="91450" marL="91450" anchor="b">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762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FC5E8"/>
                    </a:solidFill>
                  </a:tcPr>
                </a:tc>
                <a:tc hMerge="1"/>
              </a:tr>
              <a:tr h="812825">
                <a:tc gridSpan="2">
                  <a:txBody>
                    <a:bodyPr/>
                    <a:lstStyle/>
                    <a:p>
                      <a:pPr indent="0" lvl="0" marL="0" marR="0" rtl="0" algn="ctr">
                        <a:lnSpc>
                          <a:spcPct val="100000"/>
                        </a:lnSpc>
                        <a:spcBef>
                          <a:spcPts val="0"/>
                        </a:spcBef>
                        <a:spcAft>
                          <a:spcPts val="0"/>
                        </a:spcAft>
                        <a:buClr>
                          <a:srgbClr val="595959"/>
                        </a:buClr>
                        <a:buSzPts val="1200"/>
                        <a:buFont typeface="Arial"/>
                        <a:buNone/>
                      </a:pPr>
                      <a:r>
                        <a:rPr b="1" lang="en">
                          <a:latin typeface="Nunito"/>
                          <a:ea typeface="Nunito"/>
                          <a:cs typeface="Nunito"/>
                          <a:sym typeface="Nunito"/>
                        </a:rPr>
                        <a:t>Negative Reviews - </a:t>
                      </a:r>
                      <a:endParaRPr b="1">
                        <a:latin typeface="Nunito"/>
                        <a:ea typeface="Nunito"/>
                        <a:cs typeface="Nunito"/>
                        <a:sym typeface="Nunito"/>
                      </a:endParaRPr>
                    </a:p>
                    <a:p>
                      <a:pPr indent="0" lvl="0" marL="0" marR="0" rtl="0" algn="ctr">
                        <a:lnSpc>
                          <a:spcPct val="100000"/>
                        </a:lnSpc>
                        <a:spcBef>
                          <a:spcPts val="0"/>
                        </a:spcBef>
                        <a:spcAft>
                          <a:spcPts val="0"/>
                        </a:spcAft>
                        <a:buClr>
                          <a:srgbClr val="595959"/>
                        </a:buClr>
                        <a:buSzPts val="1200"/>
                        <a:buFont typeface="Arial"/>
                        <a:buNone/>
                      </a:pPr>
                      <a:r>
                        <a:rPr b="1" lang="en">
                          <a:latin typeface="Nunito"/>
                          <a:ea typeface="Nunito"/>
                          <a:cs typeface="Nunito"/>
                          <a:sym typeface="Nunito"/>
                        </a:rPr>
                        <a:t>Scare Away P</a:t>
                      </a:r>
                      <a:r>
                        <a:rPr b="1" lang="en">
                          <a:latin typeface="Nunito"/>
                          <a:ea typeface="Nunito"/>
                          <a:cs typeface="Nunito"/>
                          <a:sym typeface="Nunito"/>
                        </a:rPr>
                        <a:t>rospects</a:t>
                      </a:r>
                      <a:endParaRPr b="1" sz="1200" u="none" cap="none" strike="noStrike">
                        <a:latin typeface="Nunito"/>
                        <a:ea typeface="Nunito"/>
                        <a:cs typeface="Nunito"/>
                        <a:sym typeface="Nunito"/>
                      </a:endParaRPr>
                    </a:p>
                  </a:txBody>
                  <a:tcPr marT="45725" marB="45725" marR="91450" marL="91450">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2F2F2"/>
                      </a:solidFill>
                      <a:prstDash val="solid"/>
                      <a:round/>
                      <a:headEnd len="sm" w="sm" type="none"/>
                      <a:tailEnd len="sm" w="sm" type="none"/>
                    </a:lnB>
                    <a:solidFill>
                      <a:srgbClr val="9FC5E8"/>
                    </a:solidFill>
                  </a:tcPr>
                </a:tc>
                <a:tc hMerge="1"/>
              </a:tr>
            </a:tbl>
          </a:graphicData>
        </a:graphic>
      </p:graphicFrame>
      <p:sp>
        <p:nvSpPr>
          <p:cNvPr id="253" name="Google Shape;253;p40"/>
          <p:cNvSpPr/>
          <p:nvPr/>
        </p:nvSpPr>
        <p:spPr>
          <a:xfrm flipH="1" rot="-2659558">
            <a:off x="1094333" y="1404963"/>
            <a:ext cx="162459" cy="635393"/>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rgbClr val="507C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graphicFrame>
        <p:nvGraphicFramePr>
          <p:cNvPr id="254" name="Google Shape;254;p40"/>
          <p:cNvGraphicFramePr/>
          <p:nvPr/>
        </p:nvGraphicFramePr>
        <p:xfrm>
          <a:off x="4866312" y="1137880"/>
          <a:ext cx="3000000" cy="3000000"/>
        </p:xfrm>
        <a:graphic>
          <a:graphicData uri="http://schemas.openxmlformats.org/drawingml/2006/table">
            <a:tbl>
              <a:tblPr bandRow="1" firstRow="1">
                <a:noFill/>
                <a:tableStyleId>{FA67F83F-FCE3-4AED-9CD8-2E72E1FB234F}</a:tableStyleId>
              </a:tblPr>
              <a:tblGrid>
                <a:gridCol w="897875"/>
                <a:gridCol w="2701050"/>
              </a:tblGrid>
              <a:tr h="1063325">
                <a:tc>
                  <a:txBody>
                    <a:bodyPr/>
                    <a:lstStyle/>
                    <a:p>
                      <a:pPr indent="0" lvl="0" marL="0" marR="0" rtl="0" algn="l">
                        <a:spcBef>
                          <a:spcPts val="0"/>
                        </a:spcBef>
                        <a:spcAft>
                          <a:spcPts val="0"/>
                        </a:spcAft>
                        <a:buNone/>
                      </a:pPr>
                      <a:r>
                        <a:t/>
                      </a:r>
                      <a:endParaRPr sz="2700" u="none" cap="none" strike="noStrike">
                        <a:latin typeface="Nunito"/>
                        <a:ea typeface="Nunito"/>
                        <a:cs typeface="Nunito"/>
                        <a:sym typeface="Nunito"/>
                      </a:endParaRPr>
                    </a:p>
                  </a:txBody>
                  <a:tcPr marT="45725" marB="45725" marR="91450" marL="91450">
                    <a:lnL cap="flat" cmpd="sng" w="762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rgbClr val="F2F2F2"/>
                      </a:solidFill>
                      <a:prstDash val="solid"/>
                      <a:round/>
                      <a:headEnd len="sm" w="sm" type="none"/>
                      <a:tailEnd len="sm" w="sm" type="none"/>
                    </a:lnT>
                    <a:lnB cap="flat" cmpd="sng" w="76200">
                      <a:solidFill>
                        <a:srgbClr val="F2F2F2"/>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595959"/>
                        </a:buClr>
                        <a:buSzPts val="1800"/>
                        <a:buFont typeface="Arial"/>
                        <a:buNone/>
                      </a:pPr>
                      <a:r>
                        <a:rPr lang="en" sz="1800">
                          <a:solidFill>
                            <a:srgbClr val="595959"/>
                          </a:solidFill>
                          <a:latin typeface="Nunito"/>
                          <a:ea typeface="Nunito"/>
                          <a:cs typeface="Nunito"/>
                          <a:sym typeface="Nunito"/>
                        </a:rPr>
                        <a:t>Surgeons: </a:t>
                      </a:r>
                      <a:r>
                        <a:rPr lang="en" sz="1800">
                          <a:solidFill>
                            <a:schemeClr val="dk2"/>
                          </a:solidFill>
                          <a:latin typeface="Nunito"/>
                          <a:ea typeface="Nunito"/>
                          <a:cs typeface="Nunito"/>
                          <a:sym typeface="Nunito"/>
                        </a:rPr>
                        <a:t>Frustrated</a:t>
                      </a:r>
                      <a:endParaRPr sz="1800" u="none" cap="none" strike="noStrike">
                        <a:solidFill>
                          <a:srgbClr val="595959"/>
                        </a:solidFill>
                        <a:latin typeface="Nunito"/>
                        <a:ea typeface="Nunito"/>
                        <a:cs typeface="Nunito"/>
                        <a:sym typeface="Nuni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rgbClr val="F2F2F2"/>
                      </a:solidFill>
                      <a:prstDash val="solid"/>
                      <a:round/>
                      <a:headEnd len="sm" w="sm" type="none"/>
                      <a:tailEnd len="sm" w="sm" type="none"/>
                    </a:lnR>
                    <a:lnT cap="flat" cmpd="sng" w="76200">
                      <a:solidFill>
                        <a:srgbClr val="F2F2F2"/>
                      </a:solidFill>
                      <a:prstDash val="solid"/>
                      <a:round/>
                      <a:headEnd len="sm" w="sm" type="none"/>
                      <a:tailEnd len="sm" w="sm" type="none"/>
                    </a:lnT>
                    <a:lnB cap="flat" cmpd="sng" w="76200">
                      <a:solidFill>
                        <a:srgbClr val="F2F2F2"/>
                      </a:solidFill>
                      <a:prstDash val="solid"/>
                      <a:round/>
                      <a:headEnd len="sm" w="sm" type="none"/>
                      <a:tailEnd len="sm" w="sm" type="none"/>
                    </a:lnB>
                    <a:solidFill>
                      <a:srgbClr val="F2F2F2"/>
                    </a:solidFill>
                  </a:tcPr>
                </a:tc>
              </a:tr>
              <a:tr h="411050">
                <a:tc gridSpan="2">
                  <a:txBody>
                    <a:bodyPr/>
                    <a:lstStyle/>
                    <a:p>
                      <a:pPr indent="0" lvl="0" marL="0" marR="0" rtl="0" algn="ctr">
                        <a:lnSpc>
                          <a:spcPct val="100000"/>
                        </a:lnSpc>
                        <a:spcBef>
                          <a:spcPts val="0"/>
                        </a:spcBef>
                        <a:spcAft>
                          <a:spcPts val="0"/>
                        </a:spcAft>
                        <a:buClr>
                          <a:srgbClr val="595959"/>
                        </a:buClr>
                        <a:buSzPts val="1400"/>
                        <a:buFont typeface="Arial"/>
                        <a:buNone/>
                      </a:pPr>
                      <a:r>
                        <a:t/>
                      </a:r>
                      <a:endParaRPr b="1" sz="1400" u="none" cap="none" strike="noStrike">
                        <a:solidFill>
                          <a:srgbClr val="595959"/>
                        </a:solidFill>
                        <a:latin typeface="Nunito"/>
                        <a:ea typeface="Nunito"/>
                        <a:cs typeface="Nunito"/>
                        <a:sym typeface="Nunito"/>
                      </a:endParaRPr>
                    </a:p>
                  </a:txBody>
                  <a:tcPr marT="45725" marB="45725" marR="91450" marL="91450" anchor="b">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762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FC5E8"/>
                    </a:solidFill>
                  </a:tcPr>
                </a:tc>
                <a:tc hMerge="1"/>
              </a:tr>
              <a:tr h="812825">
                <a:tc gridSpan="2">
                  <a:txBody>
                    <a:bodyPr/>
                    <a:lstStyle/>
                    <a:p>
                      <a:pPr indent="0" lvl="0" marL="0" rtl="0" algn="ctr">
                        <a:spcBef>
                          <a:spcPts val="0"/>
                        </a:spcBef>
                        <a:spcAft>
                          <a:spcPts val="0"/>
                        </a:spcAft>
                        <a:buClr>
                          <a:schemeClr val="dk2"/>
                        </a:buClr>
                        <a:buSzPts val="1200"/>
                        <a:buFont typeface="Arial"/>
                        <a:buNone/>
                      </a:pPr>
                      <a:r>
                        <a:rPr lang="en">
                          <a:solidFill>
                            <a:srgbClr val="FFFFFF"/>
                          </a:solidFill>
                          <a:latin typeface="Nunito"/>
                          <a:ea typeface="Nunito"/>
                          <a:cs typeface="Nunito"/>
                          <a:sym typeface="Nunito"/>
                        </a:rPr>
                        <a:t> </a:t>
                      </a:r>
                      <a:r>
                        <a:rPr b="1" lang="en">
                          <a:latin typeface="Nunito"/>
                          <a:ea typeface="Nunito"/>
                          <a:cs typeface="Nunito"/>
                          <a:sym typeface="Nunito"/>
                        </a:rPr>
                        <a:t>Unbalanced Schedule - </a:t>
                      </a:r>
                      <a:endParaRPr b="1">
                        <a:latin typeface="Nunito"/>
                        <a:ea typeface="Nunito"/>
                        <a:cs typeface="Nunito"/>
                        <a:sym typeface="Nunito"/>
                      </a:endParaRPr>
                    </a:p>
                    <a:p>
                      <a:pPr indent="0" lvl="0" marL="0" rtl="0" algn="ctr">
                        <a:spcBef>
                          <a:spcPts val="0"/>
                        </a:spcBef>
                        <a:spcAft>
                          <a:spcPts val="0"/>
                        </a:spcAft>
                        <a:buClr>
                          <a:schemeClr val="dk2"/>
                        </a:buClr>
                        <a:buSzPts val="1200"/>
                        <a:buFont typeface="Arial"/>
                        <a:buNone/>
                      </a:pPr>
                      <a:r>
                        <a:rPr b="1" lang="en">
                          <a:latin typeface="Nunito"/>
                          <a:ea typeface="Nunito"/>
                          <a:cs typeface="Nunito"/>
                          <a:sym typeface="Nunito"/>
                        </a:rPr>
                        <a:t>Underutilized Staff</a:t>
                      </a:r>
                      <a:endParaRPr b="1" sz="1200">
                        <a:latin typeface="Nunito"/>
                        <a:ea typeface="Nunito"/>
                        <a:cs typeface="Nunito"/>
                        <a:sym typeface="Nunito"/>
                      </a:endParaRPr>
                    </a:p>
                    <a:p>
                      <a:pPr indent="0" lvl="0" marL="0" rtl="0" algn="ctr">
                        <a:spcBef>
                          <a:spcPts val="0"/>
                        </a:spcBef>
                        <a:spcAft>
                          <a:spcPts val="0"/>
                        </a:spcAft>
                        <a:buClr>
                          <a:schemeClr val="dk2"/>
                        </a:buClr>
                        <a:buSzPts val="1200"/>
                        <a:buFont typeface="Arial"/>
                        <a:buNone/>
                      </a:pPr>
                      <a:r>
                        <a:t/>
                      </a:r>
                      <a:endParaRPr u="none" cap="none" strike="noStrike">
                        <a:solidFill>
                          <a:srgbClr val="FFFFFF"/>
                        </a:solidFill>
                        <a:latin typeface="Nunito"/>
                        <a:ea typeface="Nunito"/>
                        <a:cs typeface="Nunito"/>
                        <a:sym typeface="Nunito"/>
                      </a:endParaRPr>
                    </a:p>
                  </a:txBody>
                  <a:tcPr marT="45725" marB="45725" marR="91450" marL="91450">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2F2F2"/>
                      </a:solidFill>
                      <a:prstDash val="solid"/>
                      <a:round/>
                      <a:headEnd len="sm" w="sm" type="none"/>
                      <a:tailEnd len="sm" w="sm" type="none"/>
                    </a:lnB>
                    <a:solidFill>
                      <a:srgbClr val="9FC5E8"/>
                    </a:solidFill>
                  </a:tcPr>
                </a:tc>
                <a:tc hMerge="1"/>
              </a:tr>
              <a:tr h="411050">
                <a:tc gridSpan="2">
                  <a:txBody>
                    <a:bodyPr/>
                    <a:lstStyle/>
                    <a:p>
                      <a:pPr indent="0" lvl="0" marL="0" marR="0" rtl="0" algn="ctr">
                        <a:lnSpc>
                          <a:spcPct val="100000"/>
                        </a:lnSpc>
                        <a:spcBef>
                          <a:spcPts val="0"/>
                        </a:spcBef>
                        <a:spcAft>
                          <a:spcPts val="0"/>
                        </a:spcAft>
                        <a:buClr>
                          <a:srgbClr val="595959"/>
                        </a:buClr>
                        <a:buSzPts val="1400"/>
                        <a:buFont typeface="Arial"/>
                        <a:buNone/>
                      </a:pPr>
                      <a:r>
                        <a:t/>
                      </a:r>
                      <a:endParaRPr b="1" sz="1400" u="none" cap="none" strike="noStrike">
                        <a:solidFill>
                          <a:srgbClr val="595959"/>
                        </a:solidFill>
                        <a:latin typeface="Nunito"/>
                        <a:ea typeface="Nunito"/>
                        <a:cs typeface="Nunito"/>
                        <a:sym typeface="Nunito"/>
                      </a:endParaRPr>
                    </a:p>
                  </a:txBody>
                  <a:tcPr marT="45725" marB="45725" marR="91450" marL="91450" anchor="b">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762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FC5E8"/>
                    </a:solidFill>
                  </a:tcPr>
                </a:tc>
                <a:tc hMerge="1"/>
              </a:tr>
              <a:tr h="812825">
                <a:tc gridSpan="2">
                  <a:txBody>
                    <a:bodyPr/>
                    <a:lstStyle/>
                    <a:p>
                      <a:pPr indent="0" lvl="0" marL="0" rtl="0" algn="ctr">
                        <a:spcBef>
                          <a:spcPts val="0"/>
                        </a:spcBef>
                        <a:spcAft>
                          <a:spcPts val="0"/>
                        </a:spcAft>
                        <a:buClr>
                          <a:schemeClr val="dk2"/>
                        </a:buClr>
                        <a:buSzPts val="1200"/>
                        <a:buFont typeface="Arial"/>
                        <a:buNone/>
                      </a:pPr>
                      <a:r>
                        <a:rPr b="1" lang="en">
                          <a:latin typeface="Nunito"/>
                          <a:ea typeface="Nunito"/>
                          <a:cs typeface="Nunito"/>
                          <a:sym typeface="Nunito"/>
                        </a:rPr>
                        <a:t>Mismatched</a:t>
                      </a:r>
                      <a:r>
                        <a:rPr b="1" lang="en">
                          <a:latin typeface="Nunito"/>
                          <a:ea typeface="Nunito"/>
                          <a:cs typeface="Nunito"/>
                          <a:sym typeface="Nunito"/>
                        </a:rPr>
                        <a:t> Facility - </a:t>
                      </a:r>
                      <a:endParaRPr b="1">
                        <a:latin typeface="Nunito"/>
                        <a:ea typeface="Nunito"/>
                        <a:cs typeface="Nunito"/>
                        <a:sym typeface="Nunito"/>
                      </a:endParaRPr>
                    </a:p>
                    <a:p>
                      <a:pPr indent="0" lvl="0" marL="0" rtl="0" algn="ctr">
                        <a:spcBef>
                          <a:spcPts val="0"/>
                        </a:spcBef>
                        <a:spcAft>
                          <a:spcPts val="0"/>
                        </a:spcAft>
                        <a:buClr>
                          <a:schemeClr val="dk2"/>
                        </a:buClr>
                        <a:buSzPts val="1200"/>
                        <a:buFont typeface="Arial"/>
                        <a:buNone/>
                      </a:pPr>
                      <a:r>
                        <a:rPr b="1" lang="en">
                          <a:latin typeface="Nunito"/>
                          <a:ea typeface="Nunito"/>
                          <a:cs typeface="Nunito"/>
                          <a:sym typeface="Nunito"/>
                        </a:rPr>
                        <a:t>Potential Malpractice</a:t>
                      </a:r>
                      <a:r>
                        <a:rPr lang="en">
                          <a:solidFill>
                            <a:schemeClr val="lt1"/>
                          </a:solidFill>
                          <a:latin typeface="Nunito"/>
                          <a:ea typeface="Nunito"/>
                          <a:cs typeface="Nunito"/>
                          <a:sym typeface="Nunito"/>
                        </a:rPr>
                        <a:t> </a:t>
                      </a:r>
                      <a:endParaRPr sz="1200" u="none" cap="none" strike="noStrike">
                        <a:solidFill>
                          <a:srgbClr val="595959"/>
                        </a:solidFill>
                        <a:latin typeface="Nunito"/>
                        <a:ea typeface="Nunito"/>
                        <a:cs typeface="Nunito"/>
                        <a:sym typeface="Nunito"/>
                      </a:endParaRPr>
                    </a:p>
                  </a:txBody>
                  <a:tcPr marT="45725" marB="45725" marR="91450" marL="91450">
                    <a:lnL cap="flat" cmpd="sng" w="76200">
                      <a:solidFill>
                        <a:srgbClr val="F2F2F2"/>
                      </a:solidFill>
                      <a:prstDash val="solid"/>
                      <a:round/>
                      <a:headEnd len="sm" w="sm" type="none"/>
                      <a:tailEnd len="sm" w="sm" type="none"/>
                    </a:lnL>
                    <a:lnR cap="flat" cmpd="sng" w="762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2F2F2"/>
                      </a:solidFill>
                      <a:prstDash val="solid"/>
                      <a:round/>
                      <a:headEnd len="sm" w="sm" type="none"/>
                      <a:tailEnd len="sm" w="sm" type="none"/>
                    </a:lnB>
                    <a:solidFill>
                      <a:srgbClr val="9FC5E8"/>
                    </a:solidFill>
                  </a:tcPr>
                </a:tc>
                <a:tc hMerge="1"/>
              </a:tr>
            </a:tbl>
          </a:graphicData>
        </a:graphic>
      </p:graphicFrame>
      <p:sp>
        <p:nvSpPr>
          <p:cNvPr id="255" name="Google Shape;255;p40"/>
          <p:cNvSpPr/>
          <p:nvPr/>
        </p:nvSpPr>
        <p:spPr>
          <a:xfrm>
            <a:off x="5171620" y="1438627"/>
            <a:ext cx="388800" cy="385390"/>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rgbClr val="507C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41" name="Shape 641"/>
        <p:cNvGrpSpPr/>
        <p:nvPr/>
      </p:nvGrpSpPr>
      <p:grpSpPr>
        <a:xfrm>
          <a:off x="0" y="0"/>
          <a:ext cx="0" cy="0"/>
          <a:chOff x="0" y="0"/>
          <a:chExt cx="0" cy="0"/>
        </a:xfrm>
      </p:grpSpPr>
      <p:sp>
        <p:nvSpPr>
          <p:cNvPr id="642" name="Google Shape;642;p58"/>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43" name="Google Shape;643;p58"/>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Data Flow</a:t>
            </a:r>
            <a:endParaRPr sz="2700">
              <a:solidFill>
                <a:srgbClr val="FFFFFF"/>
              </a:solidFill>
              <a:latin typeface="Nunito"/>
              <a:ea typeface="Nunito"/>
              <a:cs typeface="Nunito"/>
              <a:sym typeface="Nunito"/>
            </a:endParaRPr>
          </a:p>
        </p:txBody>
      </p:sp>
      <p:sp>
        <p:nvSpPr>
          <p:cNvPr id="644" name="Google Shape;644;p58"/>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45" name="Google Shape;645;p58"/>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46" name="Google Shape;646;p58"/>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700">
              <a:solidFill>
                <a:schemeClr val="dk1"/>
              </a:solidFill>
              <a:latin typeface="Nunito Light"/>
              <a:ea typeface="Nunito Light"/>
              <a:cs typeface="Nunito Light"/>
              <a:sym typeface="Nunito Light"/>
            </a:endParaRPr>
          </a:p>
        </p:txBody>
      </p:sp>
      <p:sp>
        <p:nvSpPr>
          <p:cNvPr id="647" name="Google Shape;647;p58"/>
          <p:cNvSpPr/>
          <p:nvPr/>
        </p:nvSpPr>
        <p:spPr>
          <a:xfrm>
            <a:off x="7860356" y="2539394"/>
            <a:ext cx="1087800" cy="517200"/>
          </a:xfrm>
          <a:prstGeom prst="rect">
            <a:avLst/>
          </a:prstGeom>
          <a:solidFill>
            <a:schemeClr val="accent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Nunito"/>
                <a:ea typeface="Nunito"/>
                <a:cs typeface="Nunito"/>
                <a:sym typeface="Nunito"/>
              </a:rPr>
              <a:t>Data Source</a:t>
            </a:r>
            <a:endParaRPr sz="1200">
              <a:solidFill>
                <a:srgbClr val="FFFFFF"/>
              </a:solidFill>
              <a:latin typeface="Nunito"/>
              <a:ea typeface="Nunito"/>
              <a:cs typeface="Nunito"/>
              <a:sym typeface="Nunito"/>
            </a:endParaRPr>
          </a:p>
        </p:txBody>
      </p:sp>
      <p:cxnSp>
        <p:nvCxnSpPr>
          <p:cNvPr id="648" name="Google Shape;648;p58"/>
          <p:cNvCxnSpPr/>
          <p:nvPr/>
        </p:nvCxnSpPr>
        <p:spPr>
          <a:xfrm>
            <a:off x="1300819" y="2655700"/>
            <a:ext cx="1461300" cy="0"/>
          </a:xfrm>
          <a:prstGeom prst="straightConnector1">
            <a:avLst/>
          </a:prstGeom>
          <a:noFill/>
          <a:ln cap="flat" cmpd="sng" w="9525">
            <a:solidFill>
              <a:schemeClr val="dk2"/>
            </a:solidFill>
            <a:prstDash val="solid"/>
            <a:round/>
            <a:headEnd len="med" w="med" type="none"/>
            <a:tailEnd len="med" w="med" type="triangle"/>
          </a:ln>
        </p:spPr>
      </p:cxnSp>
      <p:sp>
        <p:nvSpPr>
          <p:cNvPr id="649" name="Google Shape;649;p58"/>
          <p:cNvSpPr/>
          <p:nvPr/>
        </p:nvSpPr>
        <p:spPr>
          <a:xfrm>
            <a:off x="5311238" y="2549463"/>
            <a:ext cx="1087800" cy="517200"/>
          </a:xfrm>
          <a:prstGeom prst="rect">
            <a:avLst/>
          </a:prstGeom>
          <a:solidFill>
            <a:schemeClr val="accent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Nunito"/>
                <a:ea typeface="Nunito"/>
                <a:cs typeface="Nunito"/>
                <a:sym typeface="Nunito"/>
              </a:rPr>
              <a:t>BIRT</a:t>
            </a:r>
            <a:endParaRPr sz="1200">
              <a:solidFill>
                <a:srgbClr val="FFFFFF"/>
              </a:solidFill>
              <a:latin typeface="Nunito"/>
              <a:ea typeface="Nunito"/>
              <a:cs typeface="Nunito"/>
              <a:sym typeface="Nunito"/>
            </a:endParaRPr>
          </a:p>
        </p:txBody>
      </p:sp>
      <p:sp>
        <p:nvSpPr>
          <p:cNvPr id="650" name="Google Shape;650;p58"/>
          <p:cNvSpPr/>
          <p:nvPr/>
        </p:nvSpPr>
        <p:spPr>
          <a:xfrm>
            <a:off x="944200" y="1271125"/>
            <a:ext cx="2193000" cy="102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800"/>
              <a:buFont typeface="Arial"/>
              <a:buNone/>
            </a:pPr>
            <a:r>
              <a:rPr lang="en" sz="1200">
                <a:solidFill>
                  <a:schemeClr val="dk1"/>
                </a:solidFill>
                <a:latin typeface="Nunito"/>
                <a:ea typeface="Nunito"/>
                <a:cs typeface="Nunito"/>
                <a:sym typeface="Nunito"/>
              </a:rPr>
              <a:t>1. User requests a report</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8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800"/>
              <a:buFont typeface="Arial"/>
              <a:buNone/>
            </a:pPr>
            <a:r>
              <a:rPr lang="en" sz="1200">
                <a:solidFill>
                  <a:schemeClr val="dk1"/>
                </a:solidFill>
                <a:latin typeface="Nunito"/>
                <a:ea typeface="Nunito"/>
                <a:cs typeface="Nunito"/>
                <a:sym typeface="Nunito"/>
              </a:rPr>
              <a:t>Format: Button click, Text</a:t>
            </a:r>
            <a:endParaRPr sz="1200">
              <a:solidFill>
                <a:schemeClr val="dk1"/>
              </a:solidFill>
              <a:latin typeface="Nunito"/>
              <a:ea typeface="Nunito"/>
              <a:cs typeface="Nunito"/>
              <a:sym typeface="Nunito"/>
            </a:endParaRPr>
          </a:p>
        </p:txBody>
      </p:sp>
      <p:sp>
        <p:nvSpPr>
          <p:cNvPr id="651" name="Google Shape;651;p58"/>
          <p:cNvSpPr txBox="1"/>
          <p:nvPr/>
        </p:nvSpPr>
        <p:spPr>
          <a:xfrm>
            <a:off x="236025" y="4693263"/>
            <a:ext cx="84360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Nunito"/>
              <a:ea typeface="Nunito"/>
              <a:cs typeface="Nunito"/>
              <a:sym typeface="Nunito"/>
            </a:endParaRPr>
          </a:p>
        </p:txBody>
      </p:sp>
      <p:sp>
        <p:nvSpPr>
          <p:cNvPr id="652" name="Google Shape;652;p58"/>
          <p:cNvSpPr/>
          <p:nvPr/>
        </p:nvSpPr>
        <p:spPr>
          <a:xfrm>
            <a:off x="3552875" y="1271125"/>
            <a:ext cx="2193000" cy="102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800"/>
              <a:buFont typeface="Arial"/>
              <a:buNone/>
            </a:pPr>
            <a:r>
              <a:rPr lang="en" sz="1200">
                <a:solidFill>
                  <a:schemeClr val="dk1"/>
                </a:solidFill>
                <a:latin typeface="Nunito"/>
                <a:ea typeface="Nunito"/>
                <a:cs typeface="Nunito"/>
                <a:sym typeface="Nunito"/>
              </a:rPr>
              <a:t>2. System generates a query with inputted data and calls BIRT API </a:t>
            </a:r>
            <a:endParaRPr sz="1200">
              <a:solidFill>
                <a:schemeClr val="dk1"/>
              </a:solidFill>
              <a:latin typeface="Nunito"/>
              <a:ea typeface="Nunito"/>
              <a:cs typeface="Nunito"/>
              <a:sym typeface="Nunito"/>
            </a:endParaRPr>
          </a:p>
        </p:txBody>
      </p:sp>
      <p:cxnSp>
        <p:nvCxnSpPr>
          <p:cNvPr id="653" name="Google Shape;653;p58"/>
          <p:cNvCxnSpPr/>
          <p:nvPr/>
        </p:nvCxnSpPr>
        <p:spPr>
          <a:xfrm>
            <a:off x="3849847" y="2655650"/>
            <a:ext cx="1461300" cy="0"/>
          </a:xfrm>
          <a:prstGeom prst="straightConnector1">
            <a:avLst/>
          </a:prstGeom>
          <a:noFill/>
          <a:ln cap="flat" cmpd="sng" w="9525">
            <a:solidFill>
              <a:schemeClr val="dk2"/>
            </a:solidFill>
            <a:prstDash val="solid"/>
            <a:round/>
            <a:headEnd len="med" w="med" type="none"/>
            <a:tailEnd len="med" w="med" type="triangle"/>
          </a:ln>
        </p:spPr>
      </p:cxnSp>
      <p:sp>
        <p:nvSpPr>
          <p:cNvPr id="654" name="Google Shape;654;p58"/>
          <p:cNvSpPr/>
          <p:nvPr/>
        </p:nvSpPr>
        <p:spPr>
          <a:xfrm>
            <a:off x="2762119" y="2534425"/>
            <a:ext cx="1087800" cy="517200"/>
          </a:xfrm>
          <a:prstGeom prst="rect">
            <a:avLst/>
          </a:prstGeom>
          <a:solidFill>
            <a:schemeClr val="accent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Nunito"/>
                <a:ea typeface="Nunito"/>
                <a:cs typeface="Nunito"/>
                <a:sym typeface="Nunito"/>
              </a:rPr>
              <a:t>SJG System</a:t>
            </a:r>
            <a:endParaRPr sz="1200">
              <a:solidFill>
                <a:srgbClr val="FFFFFF"/>
              </a:solidFill>
              <a:latin typeface="Nunito"/>
              <a:ea typeface="Nunito"/>
              <a:cs typeface="Nunito"/>
              <a:sym typeface="Nunito"/>
            </a:endParaRPr>
          </a:p>
        </p:txBody>
      </p:sp>
      <p:sp>
        <p:nvSpPr>
          <p:cNvPr id="655" name="Google Shape;655;p58"/>
          <p:cNvSpPr/>
          <p:nvPr/>
        </p:nvSpPr>
        <p:spPr>
          <a:xfrm>
            <a:off x="212997" y="2545956"/>
            <a:ext cx="1087800" cy="517200"/>
          </a:xfrm>
          <a:prstGeom prst="rect">
            <a:avLst/>
          </a:prstGeom>
          <a:solidFill>
            <a:schemeClr val="accent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Nunito"/>
                <a:ea typeface="Nunito"/>
                <a:cs typeface="Nunito"/>
                <a:sym typeface="Nunito"/>
              </a:rPr>
              <a:t>SJG User</a:t>
            </a:r>
            <a:endParaRPr sz="1200">
              <a:solidFill>
                <a:srgbClr val="FFFFFF"/>
              </a:solidFill>
              <a:latin typeface="Nunito"/>
              <a:ea typeface="Nunito"/>
              <a:cs typeface="Nunito"/>
              <a:sym typeface="Nunito"/>
            </a:endParaRPr>
          </a:p>
          <a:p>
            <a:pPr indent="0" lvl="0" marL="0" rtl="0" algn="ctr">
              <a:spcBef>
                <a:spcPts val="0"/>
              </a:spcBef>
              <a:spcAft>
                <a:spcPts val="0"/>
              </a:spcAft>
              <a:buNone/>
            </a:pPr>
            <a:r>
              <a:rPr lang="en" sz="1200">
                <a:solidFill>
                  <a:srgbClr val="FFFFFF"/>
                </a:solidFill>
                <a:latin typeface="Nunito"/>
                <a:ea typeface="Nunito"/>
                <a:cs typeface="Nunito"/>
                <a:sym typeface="Nunito"/>
              </a:rPr>
              <a:t>Interface</a:t>
            </a:r>
            <a:endParaRPr sz="1200">
              <a:solidFill>
                <a:srgbClr val="FFFFFF"/>
              </a:solidFill>
              <a:latin typeface="Nunito"/>
              <a:ea typeface="Nunito"/>
              <a:cs typeface="Nunito"/>
              <a:sym typeface="Nunito"/>
            </a:endParaRPr>
          </a:p>
        </p:txBody>
      </p:sp>
      <p:cxnSp>
        <p:nvCxnSpPr>
          <p:cNvPr id="656" name="Google Shape;656;p58"/>
          <p:cNvCxnSpPr/>
          <p:nvPr/>
        </p:nvCxnSpPr>
        <p:spPr>
          <a:xfrm>
            <a:off x="6398966" y="2655650"/>
            <a:ext cx="1461300" cy="0"/>
          </a:xfrm>
          <a:prstGeom prst="straightConnector1">
            <a:avLst/>
          </a:prstGeom>
          <a:noFill/>
          <a:ln cap="flat" cmpd="sng" w="9525">
            <a:solidFill>
              <a:schemeClr val="dk2"/>
            </a:solidFill>
            <a:prstDash val="solid"/>
            <a:round/>
            <a:headEnd len="med" w="med" type="none"/>
            <a:tailEnd len="med" w="med" type="triangle"/>
          </a:ln>
        </p:spPr>
      </p:cxnSp>
      <p:sp>
        <p:nvSpPr>
          <p:cNvPr id="657" name="Google Shape;657;p58"/>
          <p:cNvSpPr/>
          <p:nvPr/>
        </p:nvSpPr>
        <p:spPr>
          <a:xfrm>
            <a:off x="6166400" y="1271125"/>
            <a:ext cx="2193000" cy="102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800"/>
              <a:buFont typeface="Arial"/>
              <a:buNone/>
            </a:pPr>
            <a:r>
              <a:rPr lang="en" sz="1200">
                <a:solidFill>
                  <a:schemeClr val="dk1"/>
                </a:solidFill>
                <a:latin typeface="Nunito"/>
                <a:ea typeface="Nunito"/>
                <a:cs typeface="Nunito"/>
                <a:sym typeface="Nunito"/>
              </a:rPr>
              <a:t>3. BIRT requests data from the appropriate data sources</a:t>
            </a:r>
            <a:endParaRPr sz="1200">
              <a:solidFill>
                <a:schemeClr val="dk1"/>
              </a:solidFill>
              <a:latin typeface="Nunito"/>
              <a:ea typeface="Nunito"/>
              <a:cs typeface="Nunito"/>
              <a:sym typeface="Nunito"/>
            </a:endParaRPr>
          </a:p>
        </p:txBody>
      </p:sp>
      <p:sp>
        <p:nvSpPr>
          <p:cNvPr id="658" name="Google Shape;658;p58"/>
          <p:cNvSpPr/>
          <p:nvPr/>
        </p:nvSpPr>
        <p:spPr>
          <a:xfrm rot="10800000">
            <a:off x="3552875" y="3322375"/>
            <a:ext cx="2193000" cy="102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659" name="Google Shape;659;p58"/>
          <p:cNvSpPr/>
          <p:nvPr/>
        </p:nvSpPr>
        <p:spPr>
          <a:xfrm rot="10800000">
            <a:off x="6213100" y="3302225"/>
            <a:ext cx="2193000" cy="102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
        <p:nvSpPr>
          <p:cNvPr id="660" name="Google Shape;660;p58"/>
          <p:cNvSpPr/>
          <p:nvPr/>
        </p:nvSpPr>
        <p:spPr>
          <a:xfrm rot="10800000">
            <a:off x="892650" y="3302225"/>
            <a:ext cx="2193000" cy="102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
        <p:nvSpPr>
          <p:cNvPr id="661" name="Google Shape;661;p58"/>
          <p:cNvSpPr txBox="1"/>
          <p:nvPr/>
        </p:nvSpPr>
        <p:spPr>
          <a:xfrm>
            <a:off x="6276950" y="3292375"/>
            <a:ext cx="20823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00"/>
              <a:buFont typeface="Arial"/>
              <a:buNone/>
            </a:pPr>
            <a:r>
              <a:rPr lang="en" sz="1200">
                <a:latin typeface="Nunito"/>
                <a:ea typeface="Nunito"/>
                <a:cs typeface="Nunito"/>
                <a:sym typeface="Nunito"/>
              </a:rPr>
              <a:t>4. Data is retrieved from the data source</a:t>
            </a:r>
            <a:endParaRPr sz="1200">
              <a:latin typeface="Nunito"/>
              <a:ea typeface="Nunito"/>
              <a:cs typeface="Nunito"/>
              <a:sym typeface="Nunito"/>
            </a:endParaRPr>
          </a:p>
          <a:p>
            <a:pPr indent="0" lvl="0" marL="0" rtl="0" algn="l">
              <a:spcBef>
                <a:spcPts val="0"/>
              </a:spcBef>
              <a:spcAft>
                <a:spcPts val="0"/>
              </a:spcAft>
              <a:buClr>
                <a:schemeClr val="dk1"/>
              </a:buClr>
              <a:buSzPts val="8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800"/>
              <a:buFont typeface="Arial"/>
              <a:buNone/>
            </a:pPr>
            <a:r>
              <a:rPr lang="en" sz="1200">
                <a:latin typeface="Nunito"/>
                <a:ea typeface="Nunito"/>
                <a:cs typeface="Nunito"/>
                <a:sym typeface="Nunito"/>
              </a:rPr>
              <a:t>Format: JSON, XML</a:t>
            </a:r>
            <a:endParaRPr sz="1200">
              <a:latin typeface="Nunito"/>
              <a:ea typeface="Nunito"/>
              <a:cs typeface="Nunito"/>
              <a:sym typeface="Nunito"/>
            </a:endParaRPr>
          </a:p>
        </p:txBody>
      </p:sp>
      <p:sp>
        <p:nvSpPr>
          <p:cNvPr id="662" name="Google Shape;662;p58"/>
          <p:cNvSpPr txBox="1"/>
          <p:nvPr/>
        </p:nvSpPr>
        <p:spPr>
          <a:xfrm>
            <a:off x="3692850" y="3292369"/>
            <a:ext cx="20532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00"/>
              <a:buFont typeface="Arial"/>
              <a:buNone/>
            </a:pPr>
            <a:r>
              <a:rPr lang="en" sz="1200">
                <a:solidFill>
                  <a:schemeClr val="dk1"/>
                </a:solidFill>
                <a:latin typeface="Nunito"/>
                <a:ea typeface="Nunito"/>
                <a:cs typeface="Nunito"/>
                <a:sym typeface="Nunito"/>
              </a:rPr>
              <a:t>5. Generated report is sent from BIRT to SJG system</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8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Format: JSON, HTML, Excel, PDF, Doc, etc</a:t>
            </a:r>
            <a:endParaRPr sz="1200">
              <a:latin typeface="Nunito"/>
              <a:ea typeface="Nunito"/>
              <a:cs typeface="Nunito"/>
              <a:sym typeface="Nunito"/>
            </a:endParaRPr>
          </a:p>
        </p:txBody>
      </p:sp>
      <p:sp>
        <p:nvSpPr>
          <p:cNvPr id="663" name="Google Shape;663;p58"/>
          <p:cNvSpPr txBox="1"/>
          <p:nvPr/>
        </p:nvSpPr>
        <p:spPr>
          <a:xfrm>
            <a:off x="963900" y="3292369"/>
            <a:ext cx="18981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00"/>
              <a:buFont typeface="Arial"/>
              <a:buNone/>
            </a:pPr>
            <a:r>
              <a:rPr lang="en" sz="1200">
                <a:latin typeface="Nunito"/>
                <a:ea typeface="Nunito"/>
                <a:cs typeface="Nunito"/>
                <a:sym typeface="Nunito"/>
              </a:rPr>
              <a:t>6. A beautified and integrated report is displayed to the user</a:t>
            </a:r>
            <a:endParaRPr sz="1200">
              <a:latin typeface="Nunito"/>
              <a:ea typeface="Nunito"/>
              <a:cs typeface="Nunito"/>
              <a:sym typeface="Nunito"/>
            </a:endParaRPr>
          </a:p>
          <a:p>
            <a:pPr indent="0" lvl="0" marL="0" rtl="0" algn="l">
              <a:spcBef>
                <a:spcPts val="0"/>
              </a:spcBef>
              <a:spcAft>
                <a:spcPts val="0"/>
              </a:spcAft>
              <a:buClr>
                <a:schemeClr val="dk1"/>
              </a:buClr>
              <a:buSzPts val="8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800"/>
              <a:buFont typeface="Arial"/>
              <a:buNone/>
            </a:pPr>
            <a:r>
              <a:rPr lang="en" sz="1200">
                <a:latin typeface="Nunito"/>
                <a:ea typeface="Nunito"/>
                <a:cs typeface="Nunito"/>
                <a:sym typeface="Nunito"/>
              </a:rPr>
              <a:t>Format: HTML</a:t>
            </a:r>
            <a:endParaRPr sz="1200">
              <a:latin typeface="Nunito"/>
              <a:ea typeface="Nunito"/>
              <a:cs typeface="Nunito"/>
              <a:sym typeface="Nunito"/>
            </a:endParaRPr>
          </a:p>
        </p:txBody>
      </p:sp>
      <p:cxnSp>
        <p:nvCxnSpPr>
          <p:cNvPr id="664" name="Google Shape;664;p58"/>
          <p:cNvCxnSpPr/>
          <p:nvPr/>
        </p:nvCxnSpPr>
        <p:spPr>
          <a:xfrm rot="10800000">
            <a:off x="1300819" y="2960500"/>
            <a:ext cx="1461300" cy="0"/>
          </a:xfrm>
          <a:prstGeom prst="straightConnector1">
            <a:avLst/>
          </a:prstGeom>
          <a:noFill/>
          <a:ln cap="flat" cmpd="sng" w="9525">
            <a:solidFill>
              <a:schemeClr val="dk2"/>
            </a:solidFill>
            <a:prstDash val="solid"/>
            <a:round/>
            <a:headEnd len="med" w="med" type="none"/>
            <a:tailEnd len="med" w="med" type="triangle"/>
          </a:ln>
        </p:spPr>
      </p:cxnSp>
      <p:cxnSp>
        <p:nvCxnSpPr>
          <p:cNvPr id="665" name="Google Shape;665;p58"/>
          <p:cNvCxnSpPr/>
          <p:nvPr/>
        </p:nvCxnSpPr>
        <p:spPr>
          <a:xfrm rot="10800000">
            <a:off x="3830956" y="2937825"/>
            <a:ext cx="1461300" cy="0"/>
          </a:xfrm>
          <a:prstGeom prst="straightConnector1">
            <a:avLst/>
          </a:prstGeom>
          <a:noFill/>
          <a:ln cap="flat" cmpd="sng" w="9525">
            <a:solidFill>
              <a:schemeClr val="dk2"/>
            </a:solidFill>
            <a:prstDash val="solid"/>
            <a:round/>
            <a:headEnd len="med" w="med" type="none"/>
            <a:tailEnd len="med" w="med" type="triangle"/>
          </a:ln>
        </p:spPr>
      </p:cxnSp>
      <p:cxnSp>
        <p:nvCxnSpPr>
          <p:cNvPr id="666" name="Google Shape;666;p58"/>
          <p:cNvCxnSpPr/>
          <p:nvPr/>
        </p:nvCxnSpPr>
        <p:spPr>
          <a:xfrm rot="10800000">
            <a:off x="6398969" y="2933975"/>
            <a:ext cx="1461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59"/>
          <p:cNvSpPr/>
          <p:nvPr/>
        </p:nvSpPr>
        <p:spPr>
          <a:xfrm>
            <a:off x="2048756" y="1646494"/>
            <a:ext cx="6396000" cy="4917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73" name="Google Shape;673;p59"/>
          <p:cNvSpPr/>
          <p:nvPr/>
        </p:nvSpPr>
        <p:spPr>
          <a:xfrm>
            <a:off x="2450831" y="2228831"/>
            <a:ext cx="5994000" cy="10113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674" name="Google Shape;674;p59"/>
          <p:cNvGrpSpPr/>
          <p:nvPr/>
        </p:nvGrpSpPr>
        <p:grpSpPr>
          <a:xfrm>
            <a:off x="651930" y="4197137"/>
            <a:ext cx="2898900" cy="491850"/>
            <a:chOff x="562794" y="5596182"/>
            <a:chExt cx="3865200" cy="655800"/>
          </a:xfrm>
        </p:grpSpPr>
        <p:sp>
          <p:nvSpPr>
            <p:cNvPr id="675" name="Google Shape;675;p59"/>
            <p:cNvSpPr/>
            <p:nvPr/>
          </p:nvSpPr>
          <p:spPr>
            <a:xfrm>
              <a:off x="1138336" y="5712643"/>
              <a:ext cx="2754900" cy="4320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76" name="Google Shape;676;p59"/>
            <p:cNvSpPr/>
            <p:nvPr/>
          </p:nvSpPr>
          <p:spPr>
            <a:xfrm>
              <a:off x="562794" y="5596182"/>
              <a:ext cx="3865200" cy="655800"/>
            </a:xfrm>
            <a:prstGeom prst="ellipse">
              <a:avLst/>
            </a:prstGeom>
            <a:solidFill>
              <a:srgbClr val="7F7F7F">
                <a:alpha val="64709"/>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677" name="Google Shape;677;p59"/>
          <p:cNvSpPr/>
          <p:nvPr/>
        </p:nvSpPr>
        <p:spPr>
          <a:xfrm>
            <a:off x="2176556" y="3327469"/>
            <a:ext cx="6268200" cy="1011300"/>
          </a:xfrm>
          <a:prstGeom prst="rect">
            <a:avLst/>
          </a:prstGeom>
          <a:solidFill>
            <a:srgbClr val="9FC5E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678" name="Google Shape;678;p59"/>
          <p:cNvGrpSpPr/>
          <p:nvPr/>
        </p:nvGrpSpPr>
        <p:grpSpPr>
          <a:xfrm>
            <a:off x="988052" y="1433978"/>
            <a:ext cx="2160225" cy="3031167"/>
            <a:chOff x="832917" y="1911896"/>
            <a:chExt cx="2880300" cy="4041556"/>
          </a:xfrm>
        </p:grpSpPr>
        <p:sp>
          <p:nvSpPr>
            <p:cNvPr id="679" name="Google Shape;679;p59"/>
            <p:cNvSpPr/>
            <p:nvPr/>
          </p:nvSpPr>
          <p:spPr>
            <a:xfrm>
              <a:off x="832917" y="3073152"/>
              <a:ext cx="2880300" cy="2880300"/>
            </a:xfrm>
            <a:prstGeom prst="ellipse">
              <a:avLst/>
            </a:prstGeom>
            <a:gradFill>
              <a:gsLst>
                <a:gs pos="0">
                  <a:srgbClr val="D4E5F5"/>
                </a:gs>
                <a:gs pos="100000">
                  <a:srgbClr val="70A4D5"/>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80" name="Google Shape;680;p59"/>
            <p:cNvSpPr/>
            <p:nvPr/>
          </p:nvSpPr>
          <p:spPr>
            <a:xfrm>
              <a:off x="1235967" y="2571775"/>
              <a:ext cx="2076300" cy="2076300"/>
            </a:xfrm>
            <a:prstGeom prst="ellipse">
              <a:avLst/>
            </a:prstGeom>
            <a:gradFill>
              <a:gsLst>
                <a:gs pos="0">
                  <a:srgbClr val="DBD4EB"/>
                </a:gs>
                <a:gs pos="100000">
                  <a:srgbClr val="9180BB"/>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681" name="Google Shape;681;p59"/>
            <p:cNvSpPr/>
            <p:nvPr/>
          </p:nvSpPr>
          <p:spPr>
            <a:xfrm>
              <a:off x="1607071" y="1911896"/>
              <a:ext cx="1294800" cy="1294800"/>
            </a:xfrm>
            <a:prstGeom prst="ellipse">
              <a:avLst/>
            </a:prstGeom>
            <a:gradFill>
              <a:gsLst>
                <a:gs pos="0">
                  <a:srgbClr val="EAD3DE"/>
                </a:gs>
                <a:gs pos="100000">
                  <a:srgbClr val="BA809C"/>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682" name="Google Shape;682;p59"/>
          <p:cNvSpPr txBox="1"/>
          <p:nvPr/>
        </p:nvSpPr>
        <p:spPr>
          <a:xfrm>
            <a:off x="3245062" y="1760809"/>
            <a:ext cx="4668300" cy="380700"/>
          </a:xfrm>
          <a:prstGeom prst="rect">
            <a:avLst/>
          </a:prstGeom>
          <a:noFill/>
          <a:ln>
            <a:noFill/>
          </a:ln>
        </p:spPr>
        <p:txBody>
          <a:bodyPr anchorCtr="0" anchor="t" bIns="34275" lIns="68575" spcFirstLastPara="1" rIns="68575" wrap="square" tIns="34275">
            <a:noAutofit/>
          </a:bodyPr>
          <a:lstStyle/>
          <a:p>
            <a:pPr indent="-234950" lvl="0" marL="342900" rtl="0" algn="l">
              <a:lnSpc>
                <a:spcPct val="115000"/>
              </a:lnSpc>
              <a:spcBef>
                <a:spcPts val="0"/>
              </a:spcBef>
              <a:spcAft>
                <a:spcPts val="0"/>
              </a:spcAft>
              <a:buClr>
                <a:srgbClr val="434343"/>
              </a:buClr>
              <a:buSzPts val="1100"/>
              <a:buFont typeface="Nunito"/>
              <a:buChar char="❖"/>
            </a:pPr>
            <a:r>
              <a:rPr lang="en" sz="1100">
                <a:solidFill>
                  <a:srgbClr val="434343"/>
                </a:solidFill>
                <a:latin typeface="Nunito"/>
                <a:ea typeface="Nunito"/>
                <a:cs typeface="Nunito"/>
                <a:sym typeface="Nunito"/>
              </a:rPr>
              <a:t>Optimize app latency</a:t>
            </a:r>
            <a:endParaRPr sz="1100">
              <a:solidFill>
                <a:srgbClr val="434343"/>
              </a:solidFill>
            </a:endParaRPr>
          </a:p>
        </p:txBody>
      </p:sp>
      <p:sp>
        <p:nvSpPr>
          <p:cNvPr id="683" name="Google Shape;683;p59"/>
          <p:cNvSpPr txBox="1"/>
          <p:nvPr/>
        </p:nvSpPr>
        <p:spPr>
          <a:xfrm>
            <a:off x="3239138" y="2228906"/>
            <a:ext cx="5226000" cy="1011300"/>
          </a:xfrm>
          <a:prstGeom prst="rect">
            <a:avLst/>
          </a:prstGeom>
          <a:noFill/>
          <a:ln>
            <a:noFill/>
          </a:ln>
        </p:spPr>
        <p:txBody>
          <a:bodyPr anchorCtr="0" anchor="t" bIns="34275" lIns="68575" spcFirstLastPara="1" rIns="68575" wrap="square" tIns="34275">
            <a:noAutofit/>
          </a:bodyPr>
          <a:lstStyle/>
          <a:p>
            <a:pPr indent="-234950" lvl="0" marL="342900" rtl="0" algn="l">
              <a:lnSpc>
                <a:spcPct val="115000"/>
              </a:lnSpc>
              <a:spcBef>
                <a:spcPts val="0"/>
              </a:spcBef>
              <a:spcAft>
                <a:spcPts val="0"/>
              </a:spcAft>
              <a:buSzPts val="1100"/>
              <a:buFont typeface="Nunito"/>
              <a:buChar char="❖"/>
            </a:pPr>
            <a:r>
              <a:rPr lang="en" sz="1100">
                <a:latin typeface="Nunito"/>
                <a:ea typeface="Nunito"/>
                <a:cs typeface="Nunito"/>
                <a:sym typeface="Nunito"/>
              </a:rPr>
              <a:t>Content availability</a:t>
            </a:r>
            <a:endParaRPr sz="1100">
              <a:latin typeface="Nunito"/>
              <a:ea typeface="Nunito"/>
              <a:cs typeface="Nunito"/>
              <a:sym typeface="Nunito"/>
            </a:endParaRPr>
          </a:p>
          <a:p>
            <a:pPr indent="-234950" lvl="1" marL="685800" rtl="0" algn="l">
              <a:lnSpc>
                <a:spcPct val="115000"/>
              </a:lnSpc>
              <a:spcBef>
                <a:spcPts val="0"/>
              </a:spcBef>
              <a:spcAft>
                <a:spcPts val="0"/>
              </a:spcAft>
              <a:buSzPts val="1100"/>
              <a:buFont typeface="Nunito"/>
              <a:buChar char="➢"/>
            </a:pPr>
            <a:r>
              <a:rPr lang="en" sz="1100">
                <a:latin typeface="Nunito"/>
                <a:ea typeface="Nunito"/>
                <a:cs typeface="Nunito"/>
                <a:sym typeface="Nunito"/>
              </a:rPr>
              <a:t>Example: When the network is off, nurse unit manager and chief surgeon need to check the daily/monthly report, cache enable the system provides the report in offline mode.</a:t>
            </a:r>
            <a:endParaRPr sz="1100"/>
          </a:p>
        </p:txBody>
      </p:sp>
      <p:sp>
        <p:nvSpPr>
          <p:cNvPr id="684" name="Google Shape;684;p59"/>
          <p:cNvSpPr txBox="1"/>
          <p:nvPr/>
        </p:nvSpPr>
        <p:spPr>
          <a:xfrm>
            <a:off x="3239138" y="3327469"/>
            <a:ext cx="4710900" cy="921000"/>
          </a:xfrm>
          <a:prstGeom prst="rect">
            <a:avLst/>
          </a:prstGeom>
          <a:noFill/>
          <a:ln>
            <a:noFill/>
          </a:ln>
        </p:spPr>
        <p:txBody>
          <a:bodyPr anchorCtr="0" anchor="t" bIns="34275" lIns="68575" spcFirstLastPara="1" rIns="68575" wrap="square" tIns="34275">
            <a:noAutofit/>
          </a:bodyPr>
          <a:lstStyle/>
          <a:p>
            <a:pPr indent="-234950" lvl="0" marL="342900" rtl="0" algn="l">
              <a:lnSpc>
                <a:spcPct val="115000"/>
              </a:lnSpc>
              <a:spcBef>
                <a:spcPts val="0"/>
              </a:spcBef>
              <a:spcAft>
                <a:spcPts val="0"/>
              </a:spcAft>
              <a:buSzPts val="1100"/>
              <a:buFont typeface="Nunito"/>
              <a:buChar char="❖"/>
            </a:pPr>
            <a:r>
              <a:rPr lang="en" sz="1100">
                <a:latin typeface="Nunito"/>
                <a:ea typeface="Nunito"/>
                <a:cs typeface="Nunito"/>
                <a:sym typeface="Nunito"/>
              </a:rPr>
              <a:t>Avoids network congestion</a:t>
            </a:r>
            <a:endParaRPr sz="1100">
              <a:latin typeface="Nunito"/>
              <a:ea typeface="Nunito"/>
              <a:cs typeface="Nunito"/>
              <a:sym typeface="Nunito"/>
            </a:endParaRPr>
          </a:p>
          <a:p>
            <a:pPr indent="-234950" lvl="1" marL="685800" rtl="0" algn="l">
              <a:lnSpc>
                <a:spcPct val="115000"/>
              </a:lnSpc>
              <a:spcBef>
                <a:spcPts val="0"/>
              </a:spcBef>
              <a:spcAft>
                <a:spcPts val="0"/>
              </a:spcAft>
              <a:buSzPts val="1100"/>
              <a:buFont typeface="Nunito"/>
              <a:buChar char="➢"/>
            </a:pPr>
            <a:r>
              <a:rPr lang="en" sz="1100">
                <a:latin typeface="Nunito"/>
                <a:ea typeface="Nunito"/>
                <a:cs typeface="Nunito"/>
                <a:sym typeface="Nunito"/>
              </a:rPr>
              <a:t>Example: If the nurse unit manager wants to retrieve a 3 month report for team staff performance evaluation, cache would help to avoid network congestion when they want to see a longer time period information.</a:t>
            </a:r>
            <a:endParaRPr sz="1100"/>
          </a:p>
        </p:txBody>
      </p:sp>
      <p:sp>
        <p:nvSpPr>
          <p:cNvPr id="685" name="Google Shape;685;p59"/>
          <p:cNvSpPr txBox="1"/>
          <p:nvPr/>
        </p:nvSpPr>
        <p:spPr>
          <a:xfrm>
            <a:off x="1695929" y="2128476"/>
            <a:ext cx="7896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686" name="Google Shape;686;p59"/>
          <p:cNvSpPr/>
          <p:nvPr/>
        </p:nvSpPr>
        <p:spPr>
          <a:xfrm>
            <a:off x="1962432" y="2674518"/>
            <a:ext cx="256532" cy="247531"/>
          </a:xfrm>
          <a:custGeom>
            <a:rect b="b" l="l" r="r" t="t"/>
            <a:pathLst>
              <a:path extrusionOk="0" h="1571625" w="1628775">
                <a:moveTo>
                  <a:pt x="434340" y="348984"/>
                </a:moveTo>
                <a:cubicBezTo>
                  <a:pt x="464820" y="181343"/>
                  <a:pt x="552450" y="67996"/>
                  <a:pt x="708660" y="18466"/>
                </a:cubicBezTo>
                <a:cubicBezTo>
                  <a:pt x="929640" y="-51066"/>
                  <a:pt x="1155383" y="82284"/>
                  <a:pt x="1204913" y="308979"/>
                </a:cubicBezTo>
                <a:cubicBezTo>
                  <a:pt x="1212533" y="344221"/>
                  <a:pt x="1225868" y="350888"/>
                  <a:pt x="1258253" y="349936"/>
                </a:cubicBezTo>
                <a:cubicBezTo>
                  <a:pt x="1326833" y="348031"/>
                  <a:pt x="1394460" y="348984"/>
                  <a:pt x="1463040" y="348984"/>
                </a:cubicBezTo>
                <a:cubicBezTo>
                  <a:pt x="1568768" y="349936"/>
                  <a:pt x="1636395" y="415659"/>
                  <a:pt x="1636395" y="520434"/>
                </a:cubicBezTo>
                <a:cubicBezTo>
                  <a:pt x="1636395" y="817613"/>
                  <a:pt x="1636395" y="1113841"/>
                  <a:pt x="1636395" y="1411021"/>
                </a:cubicBezTo>
                <a:cubicBezTo>
                  <a:pt x="1636395" y="1511986"/>
                  <a:pt x="1569720" y="1579613"/>
                  <a:pt x="1470660" y="1579613"/>
                </a:cubicBezTo>
                <a:cubicBezTo>
                  <a:pt x="1035368" y="1580566"/>
                  <a:pt x="601028" y="1580566"/>
                  <a:pt x="165735" y="1579613"/>
                </a:cubicBezTo>
                <a:cubicBezTo>
                  <a:pt x="63818" y="1579613"/>
                  <a:pt x="0" y="1513891"/>
                  <a:pt x="0" y="1411974"/>
                </a:cubicBezTo>
                <a:cubicBezTo>
                  <a:pt x="0" y="1113841"/>
                  <a:pt x="0" y="814756"/>
                  <a:pt x="0" y="516624"/>
                </a:cubicBezTo>
                <a:cubicBezTo>
                  <a:pt x="0" y="415659"/>
                  <a:pt x="65722" y="348984"/>
                  <a:pt x="166688" y="348984"/>
                </a:cubicBezTo>
                <a:cubicBezTo>
                  <a:pt x="254318" y="348031"/>
                  <a:pt x="342900" y="348984"/>
                  <a:pt x="434340" y="348984"/>
                </a:cubicBezTo>
                <a:close/>
                <a:moveTo>
                  <a:pt x="504825" y="881431"/>
                </a:moveTo>
                <a:cubicBezTo>
                  <a:pt x="504825" y="941438"/>
                  <a:pt x="504825" y="994779"/>
                  <a:pt x="504825" y="1051929"/>
                </a:cubicBezTo>
                <a:cubicBezTo>
                  <a:pt x="562928" y="1051929"/>
                  <a:pt x="617220" y="1053834"/>
                  <a:pt x="670560" y="1050976"/>
                </a:cubicBezTo>
                <a:cubicBezTo>
                  <a:pt x="716280" y="1049071"/>
                  <a:pt x="733425" y="1068121"/>
                  <a:pt x="732472" y="1112888"/>
                </a:cubicBezTo>
                <a:cubicBezTo>
                  <a:pt x="730568" y="1168134"/>
                  <a:pt x="732472" y="1222426"/>
                  <a:pt x="732472" y="1279576"/>
                </a:cubicBezTo>
                <a:cubicBezTo>
                  <a:pt x="791528" y="1279576"/>
                  <a:pt x="844868" y="1279576"/>
                  <a:pt x="902970" y="1279576"/>
                </a:cubicBezTo>
                <a:cubicBezTo>
                  <a:pt x="902970" y="1235761"/>
                  <a:pt x="902970" y="1194804"/>
                  <a:pt x="902970" y="1154799"/>
                </a:cubicBezTo>
                <a:cubicBezTo>
                  <a:pt x="902970" y="1051929"/>
                  <a:pt x="902970" y="1051929"/>
                  <a:pt x="1002983" y="1051929"/>
                </a:cubicBezTo>
                <a:cubicBezTo>
                  <a:pt x="1044893" y="1051929"/>
                  <a:pt x="1087755" y="1051929"/>
                  <a:pt x="1131570" y="1051929"/>
                </a:cubicBezTo>
                <a:cubicBezTo>
                  <a:pt x="1131570" y="992874"/>
                  <a:pt x="1131570" y="938581"/>
                  <a:pt x="1131570" y="881431"/>
                </a:cubicBezTo>
                <a:cubicBezTo>
                  <a:pt x="1072515" y="881431"/>
                  <a:pt x="1017270" y="881431"/>
                  <a:pt x="962025" y="881431"/>
                </a:cubicBezTo>
                <a:cubicBezTo>
                  <a:pt x="921068" y="881431"/>
                  <a:pt x="901065" y="863334"/>
                  <a:pt x="902018" y="820471"/>
                </a:cubicBezTo>
                <a:cubicBezTo>
                  <a:pt x="903922" y="765226"/>
                  <a:pt x="902018" y="709981"/>
                  <a:pt x="902018" y="652831"/>
                </a:cubicBezTo>
                <a:cubicBezTo>
                  <a:pt x="842010" y="652831"/>
                  <a:pt x="787718" y="652831"/>
                  <a:pt x="731520" y="652831"/>
                </a:cubicBezTo>
                <a:cubicBezTo>
                  <a:pt x="731520" y="709029"/>
                  <a:pt x="731520" y="760463"/>
                  <a:pt x="731520" y="812851"/>
                </a:cubicBezTo>
                <a:cubicBezTo>
                  <a:pt x="731520" y="869049"/>
                  <a:pt x="720090" y="880479"/>
                  <a:pt x="665797" y="880479"/>
                </a:cubicBezTo>
                <a:cubicBezTo>
                  <a:pt x="612458" y="881431"/>
                  <a:pt x="559118" y="881431"/>
                  <a:pt x="504825" y="881431"/>
                </a:cubicBezTo>
                <a:close/>
                <a:moveTo>
                  <a:pt x="516255" y="346126"/>
                </a:moveTo>
                <a:cubicBezTo>
                  <a:pt x="722947" y="346126"/>
                  <a:pt x="925830" y="346126"/>
                  <a:pt x="1129665" y="346126"/>
                </a:cubicBezTo>
                <a:cubicBezTo>
                  <a:pt x="1119188" y="208966"/>
                  <a:pt x="989647" y="86093"/>
                  <a:pt x="850583" y="79426"/>
                </a:cubicBezTo>
                <a:cubicBezTo>
                  <a:pt x="679133" y="70854"/>
                  <a:pt x="543878" y="176581"/>
                  <a:pt x="516255" y="34612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7" name="Google Shape;687;p59"/>
          <p:cNvSpPr/>
          <p:nvPr/>
        </p:nvSpPr>
        <p:spPr>
          <a:xfrm>
            <a:off x="1912958" y="1778791"/>
            <a:ext cx="309277" cy="310896"/>
          </a:xfrm>
          <a:custGeom>
            <a:rect b="b" l="l" r="r" t="t"/>
            <a:pathLst>
              <a:path extrusionOk="0" h="1828800" w="1819275">
                <a:moveTo>
                  <a:pt x="549912" y="1441204"/>
                </a:moveTo>
                <a:cubicBezTo>
                  <a:pt x="494667" y="1497402"/>
                  <a:pt x="447042" y="1545979"/>
                  <a:pt x="387035" y="1605987"/>
                </a:cubicBezTo>
                <a:cubicBezTo>
                  <a:pt x="409894" y="1624084"/>
                  <a:pt x="435612" y="1642182"/>
                  <a:pt x="459424" y="1663137"/>
                </a:cubicBezTo>
                <a:cubicBezTo>
                  <a:pt x="485142" y="1686949"/>
                  <a:pt x="484190" y="1712666"/>
                  <a:pt x="460377" y="1738384"/>
                </a:cubicBezTo>
                <a:cubicBezTo>
                  <a:pt x="459424" y="1739337"/>
                  <a:pt x="458472" y="1740289"/>
                  <a:pt x="457519" y="1742194"/>
                </a:cubicBezTo>
                <a:cubicBezTo>
                  <a:pt x="341315" y="1857446"/>
                  <a:pt x="361317" y="1858399"/>
                  <a:pt x="251779" y="1747909"/>
                </a:cubicBezTo>
                <a:cubicBezTo>
                  <a:pt x="177484" y="1672662"/>
                  <a:pt x="102237" y="1596462"/>
                  <a:pt x="26037" y="1523119"/>
                </a:cubicBezTo>
                <a:cubicBezTo>
                  <a:pt x="-5396" y="1492639"/>
                  <a:pt x="-11110" y="1466921"/>
                  <a:pt x="24132" y="1435489"/>
                </a:cubicBezTo>
                <a:cubicBezTo>
                  <a:pt x="47944" y="1414534"/>
                  <a:pt x="69852" y="1391674"/>
                  <a:pt x="91759" y="1367862"/>
                </a:cubicBezTo>
                <a:cubicBezTo>
                  <a:pt x="115572" y="1343096"/>
                  <a:pt x="139384" y="1345002"/>
                  <a:pt x="162244" y="1365957"/>
                </a:cubicBezTo>
                <a:cubicBezTo>
                  <a:pt x="185104" y="1387864"/>
                  <a:pt x="205107" y="1412629"/>
                  <a:pt x="224157" y="1434537"/>
                </a:cubicBezTo>
                <a:cubicBezTo>
                  <a:pt x="278449" y="1380244"/>
                  <a:pt x="327027" y="1330714"/>
                  <a:pt x="386082" y="1270707"/>
                </a:cubicBezTo>
                <a:cubicBezTo>
                  <a:pt x="368937" y="1257371"/>
                  <a:pt x="346077" y="1243084"/>
                  <a:pt x="327027" y="1224987"/>
                </a:cubicBezTo>
                <a:cubicBezTo>
                  <a:pt x="287974" y="1186887"/>
                  <a:pt x="288927" y="1169741"/>
                  <a:pt x="327979" y="1130689"/>
                </a:cubicBezTo>
                <a:cubicBezTo>
                  <a:pt x="567057" y="891612"/>
                  <a:pt x="809944" y="656344"/>
                  <a:pt x="1042354" y="411552"/>
                </a:cubicBezTo>
                <a:cubicBezTo>
                  <a:pt x="1122365" y="326779"/>
                  <a:pt x="1215710" y="290584"/>
                  <a:pt x="1321437" y="265819"/>
                </a:cubicBezTo>
                <a:cubicBezTo>
                  <a:pt x="1393827" y="248674"/>
                  <a:pt x="1466217" y="232482"/>
                  <a:pt x="1538607" y="213432"/>
                </a:cubicBezTo>
                <a:cubicBezTo>
                  <a:pt x="1554799" y="209621"/>
                  <a:pt x="1570040" y="198191"/>
                  <a:pt x="1581469" y="186762"/>
                </a:cubicBezTo>
                <a:cubicBezTo>
                  <a:pt x="1634810" y="135327"/>
                  <a:pt x="1687197" y="81987"/>
                  <a:pt x="1739585" y="28646"/>
                </a:cubicBezTo>
                <a:cubicBezTo>
                  <a:pt x="1760540" y="7691"/>
                  <a:pt x="1783399" y="-15168"/>
                  <a:pt x="1811974" y="13407"/>
                </a:cubicBezTo>
                <a:cubicBezTo>
                  <a:pt x="1841502" y="42934"/>
                  <a:pt x="1819594" y="66746"/>
                  <a:pt x="1797687" y="90559"/>
                </a:cubicBezTo>
                <a:cubicBezTo>
                  <a:pt x="1735774" y="157234"/>
                  <a:pt x="1659574" y="216289"/>
                  <a:pt x="1617665" y="294394"/>
                </a:cubicBezTo>
                <a:cubicBezTo>
                  <a:pt x="1575754" y="373452"/>
                  <a:pt x="1564324" y="469654"/>
                  <a:pt x="1547179" y="559189"/>
                </a:cubicBezTo>
                <a:cubicBezTo>
                  <a:pt x="1529082" y="650629"/>
                  <a:pt x="1483362" y="719209"/>
                  <a:pt x="1416687" y="783027"/>
                </a:cubicBezTo>
                <a:cubicBezTo>
                  <a:pt x="1179515" y="1014484"/>
                  <a:pt x="947104" y="1250704"/>
                  <a:pt x="711837" y="1485019"/>
                </a:cubicBezTo>
                <a:cubicBezTo>
                  <a:pt x="652782" y="1544074"/>
                  <a:pt x="645162" y="1545027"/>
                  <a:pt x="586107" y="1485971"/>
                </a:cubicBezTo>
                <a:cubicBezTo>
                  <a:pt x="574677" y="1471684"/>
                  <a:pt x="563247" y="1456444"/>
                  <a:pt x="549912" y="1441204"/>
                </a:cubicBezTo>
                <a:close/>
                <a:moveTo>
                  <a:pt x="643257" y="1421202"/>
                </a:moveTo>
                <a:cubicBezTo>
                  <a:pt x="899479" y="1165932"/>
                  <a:pt x="1151892" y="912566"/>
                  <a:pt x="1397637" y="667774"/>
                </a:cubicBezTo>
                <a:cubicBezTo>
                  <a:pt x="1319532" y="586812"/>
                  <a:pt x="1239522" y="503944"/>
                  <a:pt x="1156654" y="418219"/>
                </a:cubicBezTo>
                <a:cubicBezTo>
                  <a:pt x="1142367" y="433459"/>
                  <a:pt x="1128079" y="448699"/>
                  <a:pt x="1109982" y="466796"/>
                </a:cubicBezTo>
                <a:cubicBezTo>
                  <a:pt x="1150940" y="505849"/>
                  <a:pt x="1187135" y="541091"/>
                  <a:pt x="1224282" y="576334"/>
                </a:cubicBezTo>
                <a:cubicBezTo>
                  <a:pt x="1245237" y="596337"/>
                  <a:pt x="1261429" y="620149"/>
                  <a:pt x="1236665" y="645866"/>
                </a:cubicBezTo>
                <a:cubicBezTo>
                  <a:pt x="1209994" y="673489"/>
                  <a:pt x="1185229" y="657296"/>
                  <a:pt x="1163322" y="634437"/>
                </a:cubicBezTo>
                <a:cubicBezTo>
                  <a:pt x="1128079" y="596337"/>
                  <a:pt x="1092837" y="558237"/>
                  <a:pt x="1062357" y="523946"/>
                </a:cubicBezTo>
                <a:cubicBezTo>
                  <a:pt x="1030924" y="552521"/>
                  <a:pt x="1009017" y="572524"/>
                  <a:pt x="983299" y="595384"/>
                </a:cubicBezTo>
                <a:cubicBezTo>
                  <a:pt x="1008065" y="619196"/>
                  <a:pt x="1031877" y="640152"/>
                  <a:pt x="1054737" y="662059"/>
                </a:cubicBezTo>
                <a:cubicBezTo>
                  <a:pt x="1075692" y="682062"/>
                  <a:pt x="1084265" y="705874"/>
                  <a:pt x="1061404" y="728734"/>
                </a:cubicBezTo>
                <a:cubicBezTo>
                  <a:pt x="1039497" y="750641"/>
                  <a:pt x="1014732" y="743021"/>
                  <a:pt x="994729" y="722066"/>
                </a:cubicBezTo>
                <a:cubicBezTo>
                  <a:pt x="972822" y="698254"/>
                  <a:pt x="949962" y="674441"/>
                  <a:pt x="932817" y="656344"/>
                </a:cubicBezTo>
                <a:cubicBezTo>
                  <a:pt x="907099" y="677299"/>
                  <a:pt x="888049" y="692539"/>
                  <a:pt x="861379" y="714446"/>
                </a:cubicBezTo>
                <a:cubicBezTo>
                  <a:pt x="906147" y="756357"/>
                  <a:pt x="948057" y="792552"/>
                  <a:pt x="985204" y="832557"/>
                </a:cubicBezTo>
                <a:cubicBezTo>
                  <a:pt x="995682" y="843987"/>
                  <a:pt x="998540" y="871609"/>
                  <a:pt x="991872" y="885896"/>
                </a:cubicBezTo>
                <a:cubicBezTo>
                  <a:pt x="987110" y="896374"/>
                  <a:pt x="960440" y="900184"/>
                  <a:pt x="943294" y="899232"/>
                </a:cubicBezTo>
                <a:cubicBezTo>
                  <a:pt x="931865" y="898279"/>
                  <a:pt x="919482" y="883991"/>
                  <a:pt x="909957" y="873514"/>
                </a:cubicBezTo>
                <a:cubicBezTo>
                  <a:pt x="877572" y="837319"/>
                  <a:pt x="846140" y="800171"/>
                  <a:pt x="814707" y="763024"/>
                </a:cubicBezTo>
                <a:cubicBezTo>
                  <a:pt x="810897" y="767787"/>
                  <a:pt x="807087" y="772549"/>
                  <a:pt x="803277" y="777312"/>
                </a:cubicBezTo>
                <a:cubicBezTo>
                  <a:pt x="781369" y="797314"/>
                  <a:pt x="760415" y="817316"/>
                  <a:pt x="731840" y="843034"/>
                </a:cubicBezTo>
                <a:cubicBezTo>
                  <a:pt x="758510" y="866846"/>
                  <a:pt x="782322" y="887802"/>
                  <a:pt x="806135" y="908757"/>
                </a:cubicBezTo>
                <a:cubicBezTo>
                  <a:pt x="828042" y="928759"/>
                  <a:pt x="836615" y="956382"/>
                  <a:pt x="813754" y="973527"/>
                </a:cubicBezTo>
                <a:cubicBezTo>
                  <a:pt x="800419" y="983052"/>
                  <a:pt x="764224" y="978289"/>
                  <a:pt x="748985" y="966859"/>
                </a:cubicBezTo>
                <a:cubicBezTo>
                  <a:pt x="723267" y="947809"/>
                  <a:pt x="707074" y="917329"/>
                  <a:pt x="686119" y="891612"/>
                </a:cubicBezTo>
                <a:cubicBezTo>
                  <a:pt x="682310" y="895421"/>
                  <a:pt x="677547" y="899232"/>
                  <a:pt x="673737" y="903041"/>
                </a:cubicBezTo>
                <a:cubicBezTo>
                  <a:pt x="656592" y="918282"/>
                  <a:pt x="638494" y="934474"/>
                  <a:pt x="613729" y="956382"/>
                </a:cubicBezTo>
                <a:cubicBezTo>
                  <a:pt x="656592" y="996387"/>
                  <a:pt x="695644" y="1031629"/>
                  <a:pt x="733744" y="1067824"/>
                </a:cubicBezTo>
                <a:cubicBezTo>
                  <a:pt x="755652" y="1088779"/>
                  <a:pt x="768035" y="1113544"/>
                  <a:pt x="744222" y="1138309"/>
                </a:cubicBezTo>
                <a:cubicBezTo>
                  <a:pt x="719457" y="1163074"/>
                  <a:pt x="694692" y="1148787"/>
                  <a:pt x="674690" y="1126879"/>
                </a:cubicBezTo>
                <a:cubicBezTo>
                  <a:pt x="639447" y="1088779"/>
                  <a:pt x="603252" y="1050679"/>
                  <a:pt x="566104" y="1010674"/>
                </a:cubicBezTo>
                <a:cubicBezTo>
                  <a:pt x="538482" y="1038296"/>
                  <a:pt x="518479" y="1060204"/>
                  <a:pt x="490857" y="1087827"/>
                </a:cubicBezTo>
                <a:cubicBezTo>
                  <a:pt x="516574" y="1110687"/>
                  <a:pt x="541340" y="1132594"/>
                  <a:pt x="565152" y="1155454"/>
                </a:cubicBezTo>
                <a:cubicBezTo>
                  <a:pt x="586107" y="1175457"/>
                  <a:pt x="592774" y="1204032"/>
                  <a:pt x="568010" y="1221177"/>
                </a:cubicBezTo>
                <a:cubicBezTo>
                  <a:pt x="554674" y="1229749"/>
                  <a:pt x="522290" y="1224034"/>
                  <a:pt x="507049" y="1212604"/>
                </a:cubicBezTo>
                <a:cubicBezTo>
                  <a:pt x="481332" y="1193554"/>
                  <a:pt x="461329" y="1164979"/>
                  <a:pt x="436565" y="1137357"/>
                </a:cubicBezTo>
                <a:cubicBezTo>
                  <a:pt x="419419" y="1153549"/>
                  <a:pt x="409894" y="1162121"/>
                  <a:pt x="398465" y="1172599"/>
                </a:cubicBezTo>
                <a:cubicBezTo>
                  <a:pt x="407990" y="1184029"/>
                  <a:pt x="412752" y="1190696"/>
                  <a:pt x="417515" y="1196412"/>
                </a:cubicBezTo>
                <a:cubicBezTo>
                  <a:pt x="495619" y="1272612"/>
                  <a:pt x="571819" y="1348812"/>
                  <a:pt x="643257" y="142120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8" name="Google Shape;688;p59"/>
          <p:cNvSpPr/>
          <p:nvPr/>
        </p:nvSpPr>
        <p:spPr>
          <a:xfrm>
            <a:off x="1902622" y="3666867"/>
            <a:ext cx="330819" cy="243860"/>
          </a:xfrm>
          <a:custGeom>
            <a:rect b="b" l="l" r="r" t="t"/>
            <a:pathLst>
              <a:path extrusionOk="0" h="322994" w="438171">
                <a:moveTo>
                  <a:pt x="285241" y="156774"/>
                </a:moveTo>
                <a:cubicBezTo>
                  <a:pt x="266530" y="156973"/>
                  <a:pt x="250407" y="173096"/>
                  <a:pt x="250805" y="191807"/>
                </a:cubicBezTo>
                <a:cubicBezTo>
                  <a:pt x="251203" y="210120"/>
                  <a:pt x="267326" y="225845"/>
                  <a:pt x="285639" y="225646"/>
                </a:cubicBezTo>
                <a:cubicBezTo>
                  <a:pt x="304748" y="225646"/>
                  <a:pt x="320472" y="209921"/>
                  <a:pt x="320273" y="190812"/>
                </a:cubicBezTo>
                <a:cubicBezTo>
                  <a:pt x="320074" y="171902"/>
                  <a:pt x="304548" y="156575"/>
                  <a:pt x="285241" y="156774"/>
                </a:cubicBezTo>
                <a:close/>
                <a:moveTo>
                  <a:pt x="286435" y="113978"/>
                </a:moveTo>
                <a:cubicBezTo>
                  <a:pt x="328434" y="114177"/>
                  <a:pt x="362671" y="148613"/>
                  <a:pt x="362671" y="190812"/>
                </a:cubicBezTo>
                <a:cubicBezTo>
                  <a:pt x="362671" y="233608"/>
                  <a:pt x="328236" y="267844"/>
                  <a:pt x="285440" y="267844"/>
                </a:cubicBezTo>
                <a:cubicBezTo>
                  <a:pt x="242445" y="267844"/>
                  <a:pt x="208805" y="234006"/>
                  <a:pt x="209004" y="190613"/>
                </a:cubicBezTo>
                <a:cubicBezTo>
                  <a:pt x="209004" y="147817"/>
                  <a:pt x="243241" y="113978"/>
                  <a:pt x="286435" y="113978"/>
                </a:cubicBezTo>
                <a:close/>
                <a:moveTo>
                  <a:pt x="286236" y="97457"/>
                </a:moveTo>
                <a:cubicBezTo>
                  <a:pt x="234682" y="97059"/>
                  <a:pt x="192681" y="138262"/>
                  <a:pt x="192084" y="190414"/>
                </a:cubicBezTo>
                <a:cubicBezTo>
                  <a:pt x="191487" y="240773"/>
                  <a:pt x="232890" y="284166"/>
                  <a:pt x="282056" y="284565"/>
                </a:cubicBezTo>
                <a:cubicBezTo>
                  <a:pt x="336198" y="284963"/>
                  <a:pt x="378396" y="245352"/>
                  <a:pt x="378993" y="193798"/>
                </a:cubicBezTo>
                <a:cubicBezTo>
                  <a:pt x="379591" y="140054"/>
                  <a:pt x="338984" y="97855"/>
                  <a:pt x="286236" y="97457"/>
                </a:cubicBezTo>
                <a:close/>
                <a:moveTo>
                  <a:pt x="166407" y="89893"/>
                </a:moveTo>
                <a:cubicBezTo>
                  <a:pt x="206018" y="90490"/>
                  <a:pt x="245828" y="90291"/>
                  <a:pt x="285639" y="90291"/>
                </a:cubicBezTo>
                <a:cubicBezTo>
                  <a:pt x="325449" y="90291"/>
                  <a:pt x="365259" y="90490"/>
                  <a:pt x="405069" y="90092"/>
                </a:cubicBezTo>
                <a:cubicBezTo>
                  <a:pt x="412434" y="90092"/>
                  <a:pt x="416415" y="92480"/>
                  <a:pt x="419600" y="98850"/>
                </a:cubicBezTo>
                <a:cubicBezTo>
                  <a:pt x="445078" y="150205"/>
                  <a:pt x="445078" y="201560"/>
                  <a:pt x="415022" y="250527"/>
                </a:cubicBezTo>
                <a:cubicBezTo>
                  <a:pt x="384169" y="300887"/>
                  <a:pt x="337193" y="325569"/>
                  <a:pt x="278075" y="322782"/>
                </a:cubicBezTo>
                <a:cubicBezTo>
                  <a:pt x="166208" y="317806"/>
                  <a:pt x="98132" y="196186"/>
                  <a:pt x="151677" y="98452"/>
                </a:cubicBezTo>
                <a:cubicBezTo>
                  <a:pt x="155260" y="92082"/>
                  <a:pt x="159042" y="89893"/>
                  <a:pt x="166407" y="89893"/>
                </a:cubicBezTo>
                <a:close/>
                <a:moveTo>
                  <a:pt x="156304" y="494"/>
                </a:moveTo>
                <a:cubicBezTo>
                  <a:pt x="171183" y="-1621"/>
                  <a:pt x="186610" y="3007"/>
                  <a:pt x="197060" y="15249"/>
                </a:cubicBezTo>
                <a:cubicBezTo>
                  <a:pt x="202434" y="21817"/>
                  <a:pt x="205022" y="30775"/>
                  <a:pt x="209402" y="39135"/>
                </a:cubicBezTo>
                <a:cubicBezTo>
                  <a:pt x="278074" y="-277"/>
                  <a:pt x="360680" y="21618"/>
                  <a:pt x="400689" y="72575"/>
                </a:cubicBezTo>
                <a:cubicBezTo>
                  <a:pt x="323856" y="72575"/>
                  <a:pt x="247819" y="72575"/>
                  <a:pt x="169193" y="72575"/>
                </a:cubicBezTo>
                <a:cubicBezTo>
                  <a:pt x="174368" y="67201"/>
                  <a:pt x="178150" y="63220"/>
                  <a:pt x="182131" y="59438"/>
                </a:cubicBezTo>
                <a:cubicBezTo>
                  <a:pt x="194871" y="47495"/>
                  <a:pt x="191288" y="26993"/>
                  <a:pt x="174965" y="20225"/>
                </a:cubicBezTo>
                <a:cubicBezTo>
                  <a:pt x="160236" y="14054"/>
                  <a:pt x="144909" y="18433"/>
                  <a:pt x="135752" y="32367"/>
                </a:cubicBezTo>
                <a:cubicBezTo>
                  <a:pt x="126596" y="46300"/>
                  <a:pt x="124008" y="62423"/>
                  <a:pt x="123212" y="78746"/>
                </a:cubicBezTo>
                <a:cubicBezTo>
                  <a:pt x="121421" y="112982"/>
                  <a:pt x="116843" y="146821"/>
                  <a:pt x="100919" y="177873"/>
                </a:cubicBezTo>
                <a:cubicBezTo>
                  <a:pt x="89772" y="199172"/>
                  <a:pt x="74445" y="215295"/>
                  <a:pt x="49762" y="219873"/>
                </a:cubicBezTo>
                <a:cubicBezTo>
                  <a:pt x="34635" y="222660"/>
                  <a:pt x="19905" y="219873"/>
                  <a:pt x="6170" y="213901"/>
                </a:cubicBezTo>
                <a:cubicBezTo>
                  <a:pt x="3185" y="212508"/>
                  <a:pt x="1990" y="206935"/>
                  <a:pt x="0" y="203153"/>
                </a:cubicBezTo>
                <a:cubicBezTo>
                  <a:pt x="3782" y="201361"/>
                  <a:pt x="7564" y="199371"/>
                  <a:pt x="11346" y="197778"/>
                </a:cubicBezTo>
                <a:cubicBezTo>
                  <a:pt x="11744" y="197579"/>
                  <a:pt x="12540" y="197977"/>
                  <a:pt x="13336" y="198177"/>
                </a:cubicBezTo>
                <a:cubicBezTo>
                  <a:pt x="52549" y="208925"/>
                  <a:pt x="72653" y="199570"/>
                  <a:pt x="89174" y="162148"/>
                </a:cubicBezTo>
                <a:cubicBezTo>
                  <a:pt x="99923" y="137864"/>
                  <a:pt x="103904" y="111987"/>
                  <a:pt x="105298" y="85712"/>
                </a:cubicBezTo>
                <a:cubicBezTo>
                  <a:pt x="106492" y="65011"/>
                  <a:pt x="108483" y="44708"/>
                  <a:pt x="118833" y="26196"/>
                </a:cubicBezTo>
                <a:cubicBezTo>
                  <a:pt x="127094" y="11467"/>
                  <a:pt x="141425" y="2609"/>
                  <a:pt x="156304" y="49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9" name="Google Shape;689;p59"/>
          <p:cNvSpPr txBox="1"/>
          <p:nvPr/>
        </p:nvSpPr>
        <p:spPr>
          <a:xfrm>
            <a:off x="342900" y="1150341"/>
            <a:ext cx="8679900" cy="366000"/>
          </a:xfrm>
          <a:prstGeom prst="rect">
            <a:avLst/>
          </a:prstGeom>
          <a:noFill/>
          <a:ln>
            <a:noFill/>
          </a:ln>
        </p:spPr>
        <p:txBody>
          <a:bodyPr anchorCtr="0" anchor="t" bIns="68575" lIns="68575" spcFirstLastPara="1" rIns="68575" wrap="square" tIns="68575">
            <a:noAutofit/>
          </a:bodyPr>
          <a:lstStyle/>
          <a:p>
            <a:pPr indent="0" lvl="0" marL="0" rtl="0" algn="ctr">
              <a:lnSpc>
                <a:spcPct val="115000"/>
              </a:lnSpc>
              <a:spcBef>
                <a:spcPts val="0"/>
              </a:spcBef>
              <a:spcAft>
                <a:spcPts val="800"/>
              </a:spcAft>
              <a:buClr>
                <a:schemeClr val="dk1"/>
              </a:buClr>
              <a:buSzPts val="800"/>
              <a:buFont typeface="Arial"/>
              <a:buNone/>
            </a:pPr>
            <a:r>
              <a:rPr b="1" lang="en" sz="1200">
                <a:solidFill>
                  <a:srgbClr val="3A3F50"/>
                </a:solidFill>
                <a:latin typeface="Nunito"/>
                <a:ea typeface="Nunito"/>
                <a:cs typeface="Nunito"/>
                <a:sym typeface="Nunito"/>
              </a:rPr>
              <a:t>To build a functionally efficient app, caching is one of the most significant aspects. Advantages include</a:t>
            </a:r>
            <a:r>
              <a:rPr b="1" baseline="30000" lang="en" sz="1200">
                <a:solidFill>
                  <a:srgbClr val="3A3F50"/>
                </a:solidFill>
                <a:latin typeface="Nunito"/>
                <a:ea typeface="Nunito"/>
                <a:cs typeface="Nunito"/>
                <a:sym typeface="Nunito"/>
              </a:rPr>
              <a:t>6</a:t>
            </a:r>
            <a:r>
              <a:rPr b="1" lang="en" sz="1200">
                <a:solidFill>
                  <a:srgbClr val="3A3F50"/>
                </a:solidFill>
                <a:latin typeface="Nunito"/>
                <a:ea typeface="Nunito"/>
                <a:cs typeface="Nunito"/>
                <a:sym typeface="Nunito"/>
              </a:rPr>
              <a:t>:</a:t>
            </a:r>
            <a:endParaRPr b="1" sz="1200">
              <a:latin typeface="Nunito"/>
              <a:ea typeface="Nunito"/>
              <a:cs typeface="Nunito"/>
              <a:sym typeface="Nunito"/>
            </a:endParaRPr>
          </a:p>
        </p:txBody>
      </p:sp>
      <p:sp>
        <p:nvSpPr>
          <p:cNvPr id="690" name="Google Shape;690;p59"/>
          <p:cNvSpPr txBox="1"/>
          <p:nvPr/>
        </p:nvSpPr>
        <p:spPr>
          <a:xfrm>
            <a:off x="342900" y="4770356"/>
            <a:ext cx="7555200" cy="312000"/>
          </a:xfrm>
          <a:prstGeom prst="rect">
            <a:avLst/>
          </a:prstGeom>
          <a:noFill/>
          <a:ln>
            <a:noFill/>
          </a:ln>
        </p:spPr>
        <p:txBody>
          <a:bodyPr anchorCtr="0" anchor="b" bIns="68575" lIns="68575" spcFirstLastPara="1" rIns="68575" wrap="square" tIns="68575">
            <a:noAutofit/>
          </a:bodyPr>
          <a:lstStyle/>
          <a:p>
            <a:pPr indent="0" lvl="0" marL="0" rtl="0" algn="l">
              <a:lnSpc>
                <a:spcPct val="115000"/>
              </a:lnSpc>
              <a:spcBef>
                <a:spcPts val="0"/>
              </a:spcBef>
              <a:spcAft>
                <a:spcPts val="0"/>
              </a:spcAft>
              <a:buNone/>
            </a:pPr>
            <a:r>
              <a:rPr lang="en" sz="700">
                <a:latin typeface="Nunito Light"/>
                <a:ea typeface="Nunito Light"/>
                <a:cs typeface="Nunito Light"/>
                <a:sym typeface="Nunito Light"/>
              </a:rPr>
              <a:t>[6] Vinit S. (n.d.). How Caching Helps In Improving Performance Of Application. Retrieved from https://www.clariontech.com/blog/how-caching-helps-in-improving-performance-of-the-application</a:t>
            </a:r>
            <a:endParaRPr sz="700">
              <a:latin typeface="Nunito Light"/>
              <a:ea typeface="Nunito Light"/>
              <a:cs typeface="Nunito Light"/>
              <a:sym typeface="Nunito Light"/>
            </a:endParaRPr>
          </a:p>
        </p:txBody>
      </p:sp>
      <p:sp>
        <p:nvSpPr>
          <p:cNvPr id="691" name="Google Shape;691;p59"/>
          <p:cNvSpPr/>
          <p:nvPr/>
        </p:nvSpPr>
        <p:spPr>
          <a:xfrm>
            <a:off x="0" y="-2700"/>
            <a:ext cx="9144000" cy="715800"/>
          </a:xfrm>
          <a:prstGeom prst="rect">
            <a:avLst/>
          </a:pr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
        <p:nvSpPr>
          <p:cNvPr id="692" name="Google Shape;692;p59"/>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Cache</a:t>
            </a:r>
            <a:endParaRPr sz="2700">
              <a:solidFill>
                <a:srgbClr val="FFFFFF"/>
              </a:solidFill>
              <a:latin typeface="Nunito"/>
              <a:ea typeface="Nunito"/>
              <a:cs typeface="Nunito"/>
              <a:sym typeface="Nunito"/>
            </a:endParaRPr>
          </a:p>
        </p:txBody>
      </p:sp>
      <p:sp>
        <p:nvSpPr>
          <p:cNvPr id="693" name="Google Shape;693;p59"/>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sp>
        <p:nvSpPr>
          <p:cNvPr id="694" name="Google Shape;694;p59"/>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sp>
        <p:nvSpPr>
          <p:cNvPr id="695" name="Google Shape;695;p59"/>
          <p:cNvSpPr txBox="1"/>
          <p:nvPr/>
        </p:nvSpPr>
        <p:spPr>
          <a:xfrm>
            <a:off x="3934050" y="4398450"/>
            <a:ext cx="4763400" cy="312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1400">
                <a:solidFill>
                  <a:srgbClr val="666666"/>
                </a:solidFill>
                <a:latin typeface="Nunito"/>
                <a:ea typeface="Nunito"/>
                <a:cs typeface="Nunito"/>
                <a:sym typeface="Nunito"/>
              </a:rPr>
              <a:t>“Big wins from low-hanging fruit.”  -Alex Landau</a:t>
            </a:r>
            <a:endParaRPr sz="1400">
              <a:solidFill>
                <a:srgbClr val="666666"/>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60"/>
          <p:cNvSpPr/>
          <p:nvPr/>
        </p:nvSpPr>
        <p:spPr>
          <a:xfrm>
            <a:off x="6677925" y="882956"/>
            <a:ext cx="2145600" cy="37713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graphicFrame>
        <p:nvGraphicFramePr>
          <p:cNvPr id="701" name="Google Shape;701;p60"/>
          <p:cNvGraphicFramePr/>
          <p:nvPr/>
        </p:nvGraphicFramePr>
        <p:xfrm>
          <a:off x="6758932" y="964016"/>
          <a:ext cx="3000000" cy="3000000"/>
        </p:xfrm>
        <a:graphic>
          <a:graphicData uri="http://schemas.openxmlformats.org/drawingml/2006/table">
            <a:tbl>
              <a:tblPr bandRow="1" firstRow="1">
                <a:noFill/>
                <a:tableStyleId>{1A155FA6-61C8-4C8F-8F12-0239C36123D3}</a:tableStyleId>
              </a:tblPr>
              <a:tblGrid>
                <a:gridCol w="740575"/>
                <a:gridCol w="1237150"/>
              </a:tblGrid>
              <a:tr h="590875">
                <a:tc>
                  <a:txBody>
                    <a:bodyPr/>
                    <a:lstStyle/>
                    <a:p>
                      <a:pPr indent="0" lvl="0" marL="0" marR="0" rtl="0" algn="l">
                        <a:spcBef>
                          <a:spcPts val="0"/>
                        </a:spcBef>
                        <a:spcAft>
                          <a:spcPts val="0"/>
                        </a:spcAft>
                        <a:buNone/>
                      </a:pPr>
                      <a:r>
                        <a:t/>
                      </a:r>
                      <a:endParaRPr sz="1100" u="none" cap="none" strike="noStrike">
                        <a:latin typeface="Nunito"/>
                        <a:ea typeface="Nunito"/>
                        <a:cs typeface="Nunito"/>
                        <a:sym typeface="Nunito"/>
                      </a:endParaRPr>
                    </a:p>
                  </a:txBody>
                  <a:tcPr marT="34300" marB="34300" marR="68600" marL="68600">
                    <a:lnL cap="flat" cmpd="sng" w="38100">
                      <a:solidFill>
                        <a:srgbClr val="F2F2F2"/>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595959"/>
                        </a:buClr>
                        <a:buSzPts val="1400"/>
                        <a:buFont typeface="Arial"/>
                        <a:buNone/>
                      </a:pPr>
                      <a:r>
                        <a:rPr lang="en" sz="1100">
                          <a:solidFill>
                            <a:srgbClr val="595959"/>
                          </a:solidFill>
                          <a:latin typeface="Nunito"/>
                          <a:ea typeface="Nunito"/>
                          <a:cs typeface="Nunito"/>
                          <a:sym typeface="Nunito"/>
                        </a:rPr>
                        <a:t>Pentaho</a:t>
                      </a:r>
                      <a:endParaRPr sz="11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000000">
                          <a:alpha val="0"/>
                        </a:srgbClr>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8D8D8"/>
                      </a:solidFill>
                      <a:prstDash val="solid"/>
                      <a:round/>
                      <a:headEnd len="sm" w="sm" type="none"/>
                      <a:tailEnd len="sm" w="sm" type="none"/>
                    </a:lnB>
                    <a:solidFill>
                      <a:srgbClr val="F2F2F2"/>
                    </a:solidFill>
                  </a:tcPr>
                </a:tc>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Pentaho Reporting LGPL V2.1 </a:t>
                      </a:r>
                      <a:endParaRPr sz="900">
                        <a:latin typeface="Nunito"/>
                        <a:ea typeface="Nunito"/>
                        <a:cs typeface="Nunito"/>
                        <a:sym typeface="Nunito"/>
                      </a:endParaRPr>
                    </a:p>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(or later)</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Windows, Linux, Mac OS X</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40597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472925">
                <a:tc gridSpan="2">
                  <a:txBody>
                    <a:bodyPr/>
                    <a:lstStyle/>
                    <a:p>
                      <a:pPr indent="0" lvl="0" marL="0" rtl="0" algn="ctr">
                        <a:spcBef>
                          <a:spcPts val="0"/>
                        </a:spcBef>
                        <a:spcAft>
                          <a:spcPts val="0"/>
                        </a:spcAft>
                        <a:buNone/>
                      </a:pPr>
                      <a:r>
                        <a:rPr lang="en" sz="900">
                          <a:latin typeface="Nunito"/>
                          <a:ea typeface="Nunito"/>
                          <a:cs typeface="Nunito"/>
                          <a:sym typeface="Nunito"/>
                        </a:rPr>
                        <a:t>XML Report file (.PRPT) is a ZIP of Design and other resources</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40597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No (Experimental)</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No</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bl>
          </a:graphicData>
        </a:graphic>
      </p:graphicFrame>
      <p:sp>
        <p:nvSpPr>
          <p:cNvPr id="702" name="Google Shape;702;p60"/>
          <p:cNvSpPr/>
          <p:nvPr/>
        </p:nvSpPr>
        <p:spPr>
          <a:xfrm>
            <a:off x="6987233" y="1159289"/>
            <a:ext cx="206663" cy="272678"/>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703" name="Google Shape;703;p60"/>
          <p:cNvSpPr/>
          <p:nvPr/>
        </p:nvSpPr>
        <p:spPr>
          <a:xfrm>
            <a:off x="2140575" y="878681"/>
            <a:ext cx="2145600" cy="37713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graphicFrame>
        <p:nvGraphicFramePr>
          <p:cNvPr id="704" name="Google Shape;704;p60"/>
          <p:cNvGraphicFramePr/>
          <p:nvPr/>
        </p:nvGraphicFramePr>
        <p:xfrm>
          <a:off x="2221582" y="959741"/>
          <a:ext cx="3000000" cy="3000000"/>
        </p:xfrm>
        <a:graphic>
          <a:graphicData uri="http://schemas.openxmlformats.org/drawingml/2006/table">
            <a:tbl>
              <a:tblPr bandRow="1" firstRow="1">
                <a:noFill/>
                <a:tableStyleId>{1A155FA6-61C8-4C8F-8F12-0239C36123D3}</a:tableStyleId>
              </a:tblPr>
              <a:tblGrid>
                <a:gridCol w="740575"/>
                <a:gridCol w="1237150"/>
              </a:tblGrid>
              <a:tr h="590875">
                <a:tc>
                  <a:txBody>
                    <a:bodyPr/>
                    <a:lstStyle/>
                    <a:p>
                      <a:pPr indent="0" lvl="0" marL="0" marR="0" rtl="0" algn="l">
                        <a:spcBef>
                          <a:spcPts val="0"/>
                        </a:spcBef>
                        <a:spcAft>
                          <a:spcPts val="0"/>
                        </a:spcAft>
                        <a:buNone/>
                      </a:pPr>
                      <a:r>
                        <a:t/>
                      </a:r>
                      <a:endParaRPr sz="1100" u="none" cap="none" strike="noStrike">
                        <a:latin typeface="Nunito"/>
                        <a:ea typeface="Nunito"/>
                        <a:cs typeface="Nunito"/>
                        <a:sym typeface="Nunito"/>
                      </a:endParaRPr>
                    </a:p>
                  </a:txBody>
                  <a:tcPr marT="34300" marB="34300" marR="68600" marL="68600">
                    <a:lnL cap="flat" cmpd="sng" w="38100">
                      <a:solidFill>
                        <a:srgbClr val="F2F2F2"/>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595959"/>
                        </a:buClr>
                        <a:buSzPts val="1400"/>
                        <a:buFont typeface="Arial"/>
                        <a:buNone/>
                      </a:pPr>
                      <a:r>
                        <a:rPr lang="en" sz="1100">
                          <a:solidFill>
                            <a:srgbClr val="595959"/>
                          </a:solidFill>
                          <a:latin typeface="Nunito"/>
                          <a:ea typeface="Nunito"/>
                          <a:cs typeface="Nunito"/>
                          <a:sym typeface="Nunito"/>
                        </a:rPr>
                        <a:t>BIRT</a:t>
                      </a:r>
                      <a:endParaRPr sz="11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000000">
                          <a:alpha val="0"/>
                        </a:srgbClr>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8D8D8"/>
                      </a:solidFill>
                      <a:prstDash val="solid"/>
                      <a:round/>
                      <a:headEnd len="sm" w="sm" type="none"/>
                      <a:tailEnd len="sm" w="sm" type="none"/>
                    </a:lnB>
                    <a:solidFill>
                      <a:srgbClr val="F2F2F2"/>
                    </a:solidFill>
                  </a:tcPr>
                </a:tc>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Eclipse Public License (EPL)</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Windows, Linux, Mac OS X</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40597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478550">
                <a:tc gridSpan="2">
                  <a:txBody>
                    <a:bodyPr/>
                    <a:lstStyle/>
                    <a:p>
                      <a:pPr indent="0" lvl="0" marL="0" rtl="0" algn="ctr">
                        <a:spcBef>
                          <a:spcPts val="0"/>
                        </a:spcBef>
                        <a:spcAft>
                          <a:spcPts val="0"/>
                        </a:spcAft>
                        <a:buNone/>
                      </a:pPr>
                      <a:r>
                        <a:rPr lang="en" sz="900">
                          <a:latin typeface="Nunito"/>
                          <a:ea typeface="Nunito"/>
                          <a:cs typeface="Nunito"/>
                          <a:sym typeface="Nunito"/>
                        </a:rPr>
                        <a:t>XML</a:t>
                      </a:r>
                      <a:endParaRPr sz="900">
                        <a:latin typeface="Nunito"/>
                        <a:ea typeface="Nunito"/>
                        <a:cs typeface="Nunito"/>
                        <a:sym typeface="Nunito"/>
                      </a:endParaRPr>
                    </a:p>
                    <a:p>
                      <a:pPr indent="0" lvl="0" marL="0" rtl="0" algn="ctr">
                        <a:spcBef>
                          <a:spcPts val="0"/>
                        </a:spcBef>
                        <a:spcAft>
                          <a:spcPts val="0"/>
                        </a:spcAft>
                        <a:buNone/>
                      </a:pPr>
                      <a:r>
                        <a:rPr lang="en" sz="900">
                          <a:latin typeface="Nunito"/>
                          <a:ea typeface="Nunito"/>
                          <a:cs typeface="Nunito"/>
                          <a:sym typeface="Nunito"/>
                        </a:rPr>
                        <a:t>(RPTDESIGN)</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40597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2"/>
                    </a:solidFill>
                  </a:tcPr>
                </a:tc>
                <a:tc hMerge="1"/>
              </a:tr>
            </a:tbl>
          </a:graphicData>
        </a:graphic>
      </p:graphicFrame>
      <p:sp>
        <p:nvSpPr>
          <p:cNvPr id="705" name="Google Shape;705;p60"/>
          <p:cNvSpPr/>
          <p:nvPr/>
        </p:nvSpPr>
        <p:spPr>
          <a:xfrm>
            <a:off x="2420192" y="1188391"/>
            <a:ext cx="275400" cy="211626"/>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706" name="Google Shape;706;p60"/>
          <p:cNvSpPr/>
          <p:nvPr/>
        </p:nvSpPr>
        <p:spPr>
          <a:xfrm>
            <a:off x="0" y="-2700"/>
            <a:ext cx="9144000" cy="715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07" name="Google Shape;707;p60"/>
          <p:cNvSpPr txBox="1"/>
          <p:nvPr>
            <p:ph idx="1" type="body"/>
          </p:nvPr>
        </p:nvSpPr>
        <p:spPr>
          <a:xfrm>
            <a:off x="181985" y="190974"/>
            <a:ext cx="6510000" cy="4071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Competitive Analysis</a:t>
            </a:r>
            <a:r>
              <a:rPr baseline="30000" lang="en" sz="2700">
                <a:solidFill>
                  <a:srgbClr val="FFFFFF"/>
                </a:solidFill>
                <a:latin typeface="Nunito"/>
                <a:ea typeface="Nunito"/>
                <a:cs typeface="Nunito"/>
                <a:sym typeface="Nunito"/>
              </a:rPr>
              <a:t>1</a:t>
            </a:r>
            <a:r>
              <a:rPr lang="en" sz="2700">
                <a:solidFill>
                  <a:srgbClr val="FFFFFF"/>
                </a:solidFill>
                <a:latin typeface="Nunito"/>
                <a:ea typeface="Nunito"/>
                <a:cs typeface="Nunito"/>
                <a:sym typeface="Nunito"/>
              </a:rPr>
              <a:t> of Options</a:t>
            </a:r>
            <a:endParaRPr sz="2700">
              <a:solidFill>
                <a:srgbClr val="FFFFFF"/>
              </a:solidFill>
              <a:latin typeface="Nunito"/>
              <a:ea typeface="Nunito"/>
              <a:cs typeface="Nunito"/>
              <a:sym typeface="Nunito"/>
            </a:endParaRPr>
          </a:p>
        </p:txBody>
      </p:sp>
      <p:sp>
        <p:nvSpPr>
          <p:cNvPr id="708" name="Google Shape;708;p60"/>
          <p:cNvSpPr/>
          <p:nvPr/>
        </p:nvSpPr>
        <p:spPr>
          <a:xfrm>
            <a:off x="8605356" y="155782"/>
            <a:ext cx="398847" cy="400904"/>
          </a:xfrm>
          <a:custGeom>
            <a:rect b="b" l="l" r="r" t="t"/>
            <a:pathLst>
              <a:path extrusionOk="0" h="3083879" w="3068057">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09" name="Google Shape;709;p60"/>
          <p:cNvSpPr/>
          <p:nvPr/>
        </p:nvSpPr>
        <p:spPr>
          <a:xfrm>
            <a:off x="175584" y="157842"/>
            <a:ext cx="351414" cy="396900"/>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10" name="Google Shape;710;p60"/>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[7] Comparison Matrix. (n.d.). Retrieved from https://www.innoventsolutions.com/comparison-matrix.html</a:t>
            </a:r>
            <a:endParaRPr sz="700">
              <a:solidFill>
                <a:schemeClr val="dk1"/>
              </a:solidFill>
              <a:latin typeface="Nunito Light"/>
              <a:ea typeface="Nunito Light"/>
              <a:cs typeface="Nunito Light"/>
              <a:sym typeface="Nunito Light"/>
            </a:endParaRPr>
          </a:p>
        </p:txBody>
      </p:sp>
      <p:sp>
        <p:nvSpPr>
          <p:cNvPr id="711" name="Google Shape;711;p60"/>
          <p:cNvSpPr/>
          <p:nvPr/>
        </p:nvSpPr>
        <p:spPr>
          <a:xfrm>
            <a:off x="397500" y="1437881"/>
            <a:ext cx="1620000" cy="32124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graphicFrame>
        <p:nvGraphicFramePr>
          <p:cNvPr id="712" name="Google Shape;712;p60"/>
          <p:cNvGraphicFramePr/>
          <p:nvPr/>
        </p:nvGraphicFramePr>
        <p:xfrm>
          <a:off x="478507" y="1550610"/>
          <a:ext cx="3000000" cy="3000000"/>
        </p:xfrm>
        <a:graphic>
          <a:graphicData uri="http://schemas.openxmlformats.org/drawingml/2006/table">
            <a:tbl>
              <a:tblPr bandRow="1" firstRow="1">
                <a:noFill/>
                <a:tableStyleId>{1A155FA6-61C8-4C8F-8F12-0239C36123D3}</a:tableStyleId>
              </a:tblPr>
              <a:tblGrid>
                <a:gridCol w="545975"/>
                <a:gridCol w="912050"/>
              </a:tblGrid>
              <a:tr h="338725">
                <a:tc gridSpan="2">
                  <a:txBody>
                    <a:bodyPr/>
                    <a:lstStyle/>
                    <a:p>
                      <a:pPr indent="0" lvl="0" marL="0" rtl="0" algn="l">
                        <a:spcBef>
                          <a:spcPts val="0"/>
                        </a:spcBef>
                        <a:spcAft>
                          <a:spcPts val="0"/>
                        </a:spcAft>
                        <a:buClr>
                          <a:schemeClr val="dk1"/>
                        </a:buClr>
                        <a:buSzPts val="800"/>
                        <a:buFont typeface="Arial"/>
                        <a:buNone/>
                      </a:pPr>
                      <a:r>
                        <a:rPr lang="en" sz="900">
                          <a:solidFill>
                            <a:srgbClr val="FFFFFF"/>
                          </a:solidFill>
                          <a:latin typeface="Nunito"/>
                          <a:ea typeface="Nunito"/>
                          <a:cs typeface="Nunito"/>
                          <a:sym typeface="Nunito"/>
                        </a:rPr>
                        <a:t>License</a:t>
                      </a:r>
                      <a:endParaRPr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Designer Platform</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405975">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Eclipse Plug-in Available</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478550">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Report Format</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Sub-Reports</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405975">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Side-by-side Report Components</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Cross-tabs</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l">
                        <a:spcBef>
                          <a:spcPts val="0"/>
                        </a:spcBef>
                        <a:spcAft>
                          <a:spcPts val="0"/>
                        </a:spcAft>
                        <a:buClr>
                          <a:schemeClr val="dk1"/>
                        </a:buClr>
                        <a:buSzPts val="800"/>
                        <a:buFont typeface="Arial"/>
                        <a:buNone/>
                      </a:pPr>
                      <a:r>
                        <a:rPr b="1" lang="en" sz="900">
                          <a:solidFill>
                            <a:srgbClr val="FFFFFF"/>
                          </a:solidFill>
                          <a:latin typeface="Nunito"/>
                          <a:ea typeface="Nunito"/>
                          <a:cs typeface="Nunito"/>
                          <a:sym typeface="Nunito"/>
                        </a:rPr>
                        <a:t>Horizontal Planning</a:t>
                      </a:r>
                      <a:endParaRPr b="1" sz="900" u="none" cap="none" strike="noStrike">
                        <a:solidFill>
                          <a:srgbClr val="FFFFFF"/>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bl>
          </a:graphicData>
        </a:graphic>
      </p:graphicFrame>
      <p:sp>
        <p:nvSpPr>
          <p:cNvPr id="713" name="Google Shape;713;p60"/>
          <p:cNvSpPr/>
          <p:nvPr/>
        </p:nvSpPr>
        <p:spPr>
          <a:xfrm>
            <a:off x="4409250" y="880097"/>
            <a:ext cx="2145600" cy="37713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graphicFrame>
        <p:nvGraphicFramePr>
          <p:cNvPr id="714" name="Google Shape;714;p60"/>
          <p:cNvGraphicFramePr/>
          <p:nvPr/>
        </p:nvGraphicFramePr>
        <p:xfrm>
          <a:off x="4490257" y="961157"/>
          <a:ext cx="3000000" cy="3000000"/>
        </p:xfrm>
        <a:graphic>
          <a:graphicData uri="http://schemas.openxmlformats.org/drawingml/2006/table">
            <a:tbl>
              <a:tblPr bandRow="1" firstRow="1">
                <a:noFill/>
                <a:tableStyleId>{1A155FA6-61C8-4C8F-8F12-0239C36123D3}</a:tableStyleId>
              </a:tblPr>
              <a:tblGrid>
                <a:gridCol w="740575"/>
                <a:gridCol w="1237150"/>
              </a:tblGrid>
              <a:tr h="590875">
                <a:tc>
                  <a:txBody>
                    <a:bodyPr/>
                    <a:lstStyle/>
                    <a:p>
                      <a:pPr indent="0" lvl="0" marL="0" marR="0" rtl="0" algn="l">
                        <a:spcBef>
                          <a:spcPts val="0"/>
                        </a:spcBef>
                        <a:spcAft>
                          <a:spcPts val="0"/>
                        </a:spcAft>
                        <a:buNone/>
                      </a:pPr>
                      <a:r>
                        <a:t/>
                      </a:r>
                      <a:endParaRPr sz="1100" u="none" cap="none" strike="noStrike">
                        <a:latin typeface="Nunito"/>
                        <a:ea typeface="Nunito"/>
                        <a:cs typeface="Nunito"/>
                        <a:sym typeface="Nunito"/>
                      </a:endParaRPr>
                    </a:p>
                  </a:txBody>
                  <a:tcPr marT="34300" marB="34300" marR="68600" marL="68600">
                    <a:lnL cap="flat" cmpd="sng" w="38100">
                      <a:solidFill>
                        <a:srgbClr val="F2F2F2"/>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595959"/>
                        </a:buClr>
                        <a:buSzPts val="1400"/>
                        <a:buFont typeface="Arial"/>
                        <a:buNone/>
                      </a:pPr>
                      <a:r>
                        <a:rPr lang="en" sz="1100">
                          <a:solidFill>
                            <a:srgbClr val="595959"/>
                          </a:solidFill>
                          <a:latin typeface="Nunito"/>
                          <a:ea typeface="Nunito"/>
                          <a:cs typeface="Nunito"/>
                          <a:sym typeface="Nunito"/>
                        </a:rPr>
                        <a:t>Jaspersoft </a:t>
                      </a:r>
                      <a:endParaRPr sz="1100">
                        <a:solidFill>
                          <a:srgbClr val="595959"/>
                        </a:solidFill>
                        <a:latin typeface="Nunito"/>
                        <a:ea typeface="Nunito"/>
                        <a:cs typeface="Nunito"/>
                        <a:sym typeface="Nunito"/>
                      </a:endParaRPr>
                    </a:p>
                    <a:p>
                      <a:pPr indent="0" lvl="0" marL="0" marR="0" rtl="0" algn="l">
                        <a:lnSpc>
                          <a:spcPct val="100000"/>
                        </a:lnSpc>
                        <a:spcBef>
                          <a:spcPts val="0"/>
                        </a:spcBef>
                        <a:spcAft>
                          <a:spcPts val="0"/>
                        </a:spcAft>
                        <a:buClr>
                          <a:srgbClr val="595959"/>
                        </a:buClr>
                        <a:buSzPts val="1400"/>
                        <a:buFont typeface="Arial"/>
                        <a:buNone/>
                      </a:pPr>
                      <a:r>
                        <a:rPr lang="en" sz="1100">
                          <a:solidFill>
                            <a:srgbClr val="595959"/>
                          </a:solidFill>
                          <a:latin typeface="Nunito"/>
                          <a:ea typeface="Nunito"/>
                          <a:cs typeface="Nunito"/>
                          <a:sym typeface="Nunito"/>
                        </a:rPr>
                        <a:t>Studio</a:t>
                      </a:r>
                      <a:endParaRPr sz="11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000000">
                          <a:alpha val="0"/>
                        </a:srgbClr>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8D8D8"/>
                      </a:solidFill>
                      <a:prstDash val="solid"/>
                      <a:round/>
                      <a:headEnd len="sm" w="sm" type="none"/>
                      <a:tailEnd len="sm" w="sm" type="none"/>
                    </a:lnB>
                    <a:solidFill>
                      <a:srgbClr val="F2F2F2"/>
                    </a:solidFill>
                  </a:tcPr>
                </a:tc>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JasperReports Lib LGPLV3</a:t>
                      </a:r>
                      <a:endParaRPr sz="900">
                        <a:latin typeface="Nunito"/>
                        <a:ea typeface="Nunito"/>
                        <a:cs typeface="Nunito"/>
                        <a:sym typeface="Nunito"/>
                      </a:endParaRPr>
                    </a:p>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JasperSoft Studio EPL</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Windows, Linux, Mac OS X</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40597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ctr">
                        <a:spcBef>
                          <a:spcPts val="0"/>
                        </a:spcBef>
                        <a:spcAft>
                          <a:spcPts val="0"/>
                        </a:spcAft>
                        <a:buNone/>
                      </a:pPr>
                      <a:r>
                        <a:rPr lang="en" sz="900">
                          <a:latin typeface="Nunito"/>
                          <a:ea typeface="Nunito"/>
                          <a:cs typeface="Nunito"/>
                          <a:sym typeface="Nunito"/>
                        </a:rPr>
                        <a:t>Report design files compile to Java Byte Code </a:t>
                      </a:r>
                      <a:endParaRPr sz="900">
                        <a:latin typeface="Nunito"/>
                        <a:ea typeface="Nunito"/>
                        <a:cs typeface="Nunito"/>
                        <a:sym typeface="Nunito"/>
                      </a:endParaRPr>
                    </a:p>
                    <a:p>
                      <a:pPr indent="0" lvl="0" marL="0" rtl="0" algn="ctr">
                        <a:spcBef>
                          <a:spcPts val="0"/>
                        </a:spcBef>
                        <a:spcAft>
                          <a:spcPts val="0"/>
                        </a:spcAft>
                        <a:buNone/>
                      </a:pPr>
                      <a:r>
                        <a:rPr lang="en" sz="900">
                          <a:latin typeface="Nunito"/>
                          <a:ea typeface="Nunito"/>
                          <a:cs typeface="Nunito"/>
                          <a:sym typeface="Nunito"/>
                        </a:rPr>
                        <a:t>Deploy/Run .JASPER files</a:t>
                      </a:r>
                      <a:endParaRPr sz="900">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ctr">
                        <a:spcBef>
                          <a:spcPts val="0"/>
                        </a:spcBef>
                        <a:spcAft>
                          <a:spcPts val="0"/>
                        </a:spcAft>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40597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YES</a:t>
                      </a:r>
                      <a:endParaRPr b="1"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r h="338725">
                <a:tc gridSpan="2">
                  <a:txBody>
                    <a:bodyPr/>
                    <a:lstStyle/>
                    <a:p>
                      <a:pPr indent="0" lvl="0" marL="0" rtl="0" algn="ctr">
                        <a:spcBef>
                          <a:spcPts val="0"/>
                        </a:spcBef>
                        <a:spcAft>
                          <a:spcPts val="0"/>
                        </a:spcAft>
                        <a:buClr>
                          <a:schemeClr val="dk1"/>
                        </a:buClr>
                        <a:buSzPts val="800"/>
                        <a:buFont typeface="Arial"/>
                        <a:buNone/>
                      </a:pPr>
                      <a:r>
                        <a:rPr lang="en" sz="900">
                          <a:latin typeface="Nunito"/>
                          <a:ea typeface="Nunito"/>
                          <a:cs typeface="Nunito"/>
                          <a:sym typeface="Nunito"/>
                        </a:rPr>
                        <a:t>No (Always scroll down even if crosstab expands side-by-side)</a:t>
                      </a:r>
                      <a:endParaRPr sz="900" u="none" cap="none" strike="noStrike">
                        <a:solidFill>
                          <a:srgbClr val="595959"/>
                        </a:solidFill>
                        <a:latin typeface="Nunito"/>
                        <a:ea typeface="Nunito"/>
                        <a:cs typeface="Nunito"/>
                        <a:sym typeface="Nunito"/>
                      </a:endParaRPr>
                    </a:p>
                  </a:txBody>
                  <a:tcPr marT="34300" marB="34300" marR="68600" marL="68600" anchor="ctr">
                    <a:lnL cap="flat" cmpd="sng" w="38100">
                      <a:solidFill>
                        <a:srgbClr val="D8D8D8"/>
                      </a:solidFill>
                      <a:prstDash val="solid"/>
                      <a:round/>
                      <a:headEnd len="sm" w="sm" type="none"/>
                      <a:tailEnd len="sm" w="sm" type="none"/>
                    </a:lnL>
                    <a:lnR cap="flat" cmpd="sng" w="38100">
                      <a:solidFill>
                        <a:srgbClr val="D8D8D8"/>
                      </a:solidFill>
                      <a:prstDash val="solid"/>
                      <a:round/>
                      <a:headEnd len="sm" w="sm" type="none"/>
                      <a:tailEnd len="sm" w="sm" type="none"/>
                    </a:lnR>
                    <a:lnT cap="flat" cmpd="sng" w="38100">
                      <a:solidFill>
                        <a:srgbClr val="D8D8D8"/>
                      </a:solidFill>
                      <a:prstDash val="solid"/>
                      <a:round/>
                      <a:headEnd len="sm" w="sm" type="none"/>
                      <a:tailEnd len="sm" w="sm" type="none"/>
                    </a:lnT>
                    <a:lnB cap="flat" cmpd="sng" w="38100">
                      <a:solidFill>
                        <a:srgbClr val="D8D8D8"/>
                      </a:solidFill>
                      <a:prstDash val="solid"/>
                      <a:round/>
                      <a:headEnd len="sm" w="sm" type="none"/>
                      <a:tailEnd len="sm" w="sm" type="none"/>
                    </a:lnB>
                    <a:solidFill>
                      <a:schemeClr val="accent1"/>
                    </a:solidFill>
                  </a:tcPr>
                </a:tc>
                <a:tc hMerge="1"/>
              </a:tr>
            </a:tbl>
          </a:graphicData>
        </a:graphic>
      </p:graphicFrame>
      <p:sp>
        <p:nvSpPr>
          <p:cNvPr id="715" name="Google Shape;715;p60"/>
          <p:cNvSpPr/>
          <p:nvPr/>
        </p:nvSpPr>
        <p:spPr>
          <a:xfrm>
            <a:off x="4676715" y="1150248"/>
            <a:ext cx="291600" cy="289042"/>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716" name="Google Shape;716;p60"/>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7" name="Google Shape;717;p60"/>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sz="2700">
                <a:solidFill>
                  <a:srgbClr val="FFFFFF"/>
                </a:solidFill>
                <a:latin typeface="Nunito"/>
                <a:ea typeface="Nunito"/>
                <a:cs typeface="Nunito"/>
                <a:sym typeface="Nunito"/>
              </a:rPr>
              <a:t>Competitive Analysis</a:t>
            </a:r>
            <a:r>
              <a:rPr baseline="30000" lang="en" sz="2700">
                <a:solidFill>
                  <a:srgbClr val="FFFFFF"/>
                </a:solidFill>
                <a:latin typeface="Nunito"/>
                <a:ea typeface="Nunito"/>
                <a:cs typeface="Nunito"/>
                <a:sym typeface="Nunito"/>
              </a:rPr>
              <a:t>7</a:t>
            </a:r>
            <a:endParaRPr baseline="30000" sz="2700">
              <a:solidFill>
                <a:srgbClr val="FFFFFF"/>
              </a:solidFill>
              <a:latin typeface="Nunito"/>
              <a:ea typeface="Nunito"/>
              <a:cs typeface="Nunito"/>
              <a:sym typeface="Nunito"/>
            </a:endParaRPr>
          </a:p>
        </p:txBody>
      </p:sp>
      <p:sp>
        <p:nvSpPr>
          <p:cNvPr id="718" name="Google Shape;718;p60"/>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19" name="Google Shape;719;p60"/>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61"/>
          <p:cNvSpPr/>
          <p:nvPr/>
        </p:nvSpPr>
        <p:spPr>
          <a:xfrm flipH="1">
            <a:off x="5846695" y="1351269"/>
            <a:ext cx="3297300" cy="521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5" name="Google Shape;725;p61"/>
          <p:cNvSpPr/>
          <p:nvPr/>
        </p:nvSpPr>
        <p:spPr>
          <a:xfrm flipH="1">
            <a:off x="5846695" y="2019955"/>
            <a:ext cx="3297300" cy="521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6" name="Google Shape;726;p61"/>
          <p:cNvSpPr/>
          <p:nvPr/>
        </p:nvSpPr>
        <p:spPr>
          <a:xfrm flipH="1">
            <a:off x="5846695" y="2688641"/>
            <a:ext cx="3297300" cy="5217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7" name="Google Shape;727;p61"/>
          <p:cNvSpPr/>
          <p:nvPr/>
        </p:nvSpPr>
        <p:spPr>
          <a:xfrm flipH="1">
            <a:off x="5846695" y="3357327"/>
            <a:ext cx="3297300" cy="521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8" name="Google Shape;728;p61"/>
          <p:cNvSpPr/>
          <p:nvPr/>
        </p:nvSpPr>
        <p:spPr>
          <a:xfrm flipH="1">
            <a:off x="5846695" y="4026012"/>
            <a:ext cx="3297300" cy="521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9" name="Google Shape;729;p61"/>
          <p:cNvSpPr/>
          <p:nvPr/>
        </p:nvSpPr>
        <p:spPr>
          <a:xfrm flipH="1">
            <a:off x="5626381" y="1366488"/>
            <a:ext cx="491400" cy="491400"/>
          </a:xfrm>
          <a:prstGeom prst="ellipse">
            <a:avLst/>
          </a:prstGeom>
          <a:solidFill>
            <a:schemeClr val="lt1"/>
          </a:solidFill>
          <a:ln cap="flat" cmpd="sng" w="381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0" name="Google Shape;730;p61"/>
          <p:cNvSpPr/>
          <p:nvPr/>
        </p:nvSpPr>
        <p:spPr>
          <a:xfrm flipH="1">
            <a:off x="5626381" y="2035173"/>
            <a:ext cx="491400" cy="491400"/>
          </a:xfrm>
          <a:prstGeom prst="ellipse">
            <a:avLst/>
          </a:prstGeom>
          <a:solidFill>
            <a:schemeClr val="lt1"/>
          </a:solidFill>
          <a:ln cap="flat" cmpd="sng" w="38100">
            <a:solidFill>
              <a:schemeClr val="accent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1" name="Google Shape;731;p61"/>
          <p:cNvSpPr/>
          <p:nvPr/>
        </p:nvSpPr>
        <p:spPr>
          <a:xfrm flipH="1">
            <a:off x="5626381" y="2703859"/>
            <a:ext cx="491400" cy="491400"/>
          </a:xfrm>
          <a:prstGeom prst="ellipse">
            <a:avLst/>
          </a:prstGeom>
          <a:solidFill>
            <a:schemeClr val="lt1"/>
          </a:solidFill>
          <a:ln cap="flat" cmpd="sng" w="381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2" name="Google Shape;732;p61"/>
          <p:cNvSpPr/>
          <p:nvPr/>
        </p:nvSpPr>
        <p:spPr>
          <a:xfrm flipH="1">
            <a:off x="5626381" y="3372545"/>
            <a:ext cx="491400" cy="491400"/>
          </a:xfrm>
          <a:prstGeom prst="ellipse">
            <a:avLst/>
          </a:prstGeom>
          <a:solidFill>
            <a:schemeClr val="lt1"/>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3" name="Google Shape;733;p61"/>
          <p:cNvSpPr/>
          <p:nvPr/>
        </p:nvSpPr>
        <p:spPr>
          <a:xfrm flipH="1">
            <a:off x="5619788" y="4041231"/>
            <a:ext cx="491400" cy="4914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4" name="Google Shape;734;p61"/>
          <p:cNvSpPr txBox="1"/>
          <p:nvPr/>
        </p:nvSpPr>
        <p:spPr>
          <a:xfrm flipH="1">
            <a:off x="6212307" y="1438931"/>
            <a:ext cx="27768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rPr>
              <a:t>Product and Project Manager: $90/hr</a:t>
            </a:r>
            <a:endParaRPr sz="1100">
              <a:solidFill>
                <a:schemeClr val="lt1"/>
              </a:solidFill>
              <a:latin typeface="Arial"/>
              <a:ea typeface="Arial"/>
              <a:cs typeface="Arial"/>
              <a:sym typeface="Arial"/>
            </a:endParaRPr>
          </a:p>
        </p:txBody>
      </p:sp>
      <p:sp>
        <p:nvSpPr>
          <p:cNvPr id="735" name="Google Shape;735;p61"/>
          <p:cNvSpPr txBox="1"/>
          <p:nvPr/>
        </p:nvSpPr>
        <p:spPr>
          <a:xfrm flipH="1">
            <a:off x="6212401" y="2101069"/>
            <a:ext cx="27768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rPr>
              <a:t>Analyst: $85/hr</a:t>
            </a:r>
            <a:endParaRPr sz="1100">
              <a:solidFill>
                <a:schemeClr val="lt1"/>
              </a:solidFill>
              <a:latin typeface="Arial"/>
              <a:ea typeface="Arial"/>
              <a:cs typeface="Arial"/>
              <a:sym typeface="Arial"/>
            </a:endParaRPr>
          </a:p>
        </p:txBody>
      </p:sp>
      <p:sp>
        <p:nvSpPr>
          <p:cNvPr id="736" name="Google Shape;736;p61"/>
          <p:cNvSpPr txBox="1"/>
          <p:nvPr/>
        </p:nvSpPr>
        <p:spPr>
          <a:xfrm flipH="1">
            <a:off x="6212400" y="2763188"/>
            <a:ext cx="27768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rPr>
              <a:t>Software and UI Engineer: $80/hr</a:t>
            </a:r>
            <a:endParaRPr sz="1100">
              <a:solidFill>
                <a:schemeClr val="lt1"/>
              </a:solidFill>
              <a:latin typeface="Arial"/>
              <a:ea typeface="Arial"/>
              <a:cs typeface="Arial"/>
              <a:sym typeface="Arial"/>
            </a:endParaRPr>
          </a:p>
        </p:txBody>
      </p:sp>
      <p:sp>
        <p:nvSpPr>
          <p:cNvPr id="737" name="Google Shape;737;p61"/>
          <p:cNvSpPr txBox="1"/>
          <p:nvPr/>
        </p:nvSpPr>
        <p:spPr>
          <a:xfrm flipH="1">
            <a:off x="6212401" y="3425306"/>
            <a:ext cx="27768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rPr>
              <a:t>QA Engineer: $65/hr</a:t>
            </a:r>
            <a:endParaRPr sz="1100">
              <a:solidFill>
                <a:schemeClr val="lt1"/>
              </a:solidFill>
              <a:latin typeface="Arial"/>
              <a:ea typeface="Arial"/>
              <a:cs typeface="Arial"/>
              <a:sym typeface="Arial"/>
            </a:endParaRPr>
          </a:p>
        </p:txBody>
      </p:sp>
      <p:sp>
        <p:nvSpPr>
          <p:cNvPr id="738" name="Google Shape;738;p61"/>
          <p:cNvSpPr txBox="1"/>
          <p:nvPr/>
        </p:nvSpPr>
        <p:spPr>
          <a:xfrm flipH="1">
            <a:off x="6212401" y="4113806"/>
            <a:ext cx="2776800" cy="346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rPr>
              <a:t>Deployment Engineer: $45/hr</a:t>
            </a:r>
            <a:endParaRPr sz="1100">
              <a:solidFill>
                <a:schemeClr val="lt1"/>
              </a:solidFill>
              <a:latin typeface="Arial"/>
              <a:ea typeface="Arial"/>
              <a:cs typeface="Arial"/>
              <a:sym typeface="Arial"/>
            </a:endParaRPr>
          </a:p>
        </p:txBody>
      </p:sp>
      <p:sp>
        <p:nvSpPr>
          <p:cNvPr id="739" name="Google Shape;739;p61"/>
          <p:cNvSpPr/>
          <p:nvPr/>
        </p:nvSpPr>
        <p:spPr>
          <a:xfrm flipH="1">
            <a:off x="5711108" y="4129378"/>
            <a:ext cx="307800" cy="305100"/>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0" name="Google Shape;740;p61"/>
          <p:cNvSpPr/>
          <p:nvPr/>
        </p:nvSpPr>
        <p:spPr>
          <a:xfrm flipH="1">
            <a:off x="5775276" y="1488634"/>
            <a:ext cx="171379" cy="272678"/>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1" name="Google Shape;741;p61"/>
          <p:cNvSpPr/>
          <p:nvPr/>
        </p:nvSpPr>
        <p:spPr>
          <a:xfrm flipH="1" rot="-3011666">
            <a:off x="5739294" y="2190929"/>
            <a:ext cx="235222" cy="25024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2" name="Google Shape;742;p61"/>
          <p:cNvSpPr/>
          <p:nvPr/>
        </p:nvSpPr>
        <p:spPr>
          <a:xfrm rot="2700000">
            <a:off x="5796437" y="3446785"/>
            <a:ext cx="99380" cy="388684"/>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43" name="Google Shape;743;p61"/>
          <p:cNvSpPr/>
          <p:nvPr/>
        </p:nvSpPr>
        <p:spPr>
          <a:xfrm flipH="1">
            <a:off x="5712151" y="2831630"/>
            <a:ext cx="267300" cy="225279"/>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4" name="Google Shape;744;p61"/>
          <p:cNvSpPr/>
          <p:nvPr/>
        </p:nvSpPr>
        <p:spPr>
          <a:xfrm>
            <a:off x="0" y="-2700"/>
            <a:ext cx="9144000" cy="715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5" name="Google Shape;745;p61"/>
          <p:cNvSpPr txBox="1"/>
          <p:nvPr>
            <p:ph idx="1" type="body"/>
          </p:nvPr>
        </p:nvSpPr>
        <p:spPr>
          <a:xfrm>
            <a:off x="232091"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Cost Estimation</a:t>
            </a:r>
            <a:endParaRPr baseline="30000" sz="2700">
              <a:solidFill>
                <a:srgbClr val="FFFFFF"/>
              </a:solidFill>
              <a:latin typeface="Nunito"/>
              <a:ea typeface="Nunito"/>
              <a:cs typeface="Nunito"/>
              <a:sym typeface="Nunito"/>
            </a:endParaRPr>
          </a:p>
        </p:txBody>
      </p:sp>
      <p:sp>
        <p:nvSpPr>
          <p:cNvPr id="746" name="Google Shape;746;p61"/>
          <p:cNvSpPr/>
          <p:nvPr/>
        </p:nvSpPr>
        <p:spPr>
          <a:xfrm>
            <a:off x="8618529" y="199113"/>
            <a:ext cx="372600" cy="314025"/>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47" name="Google Shape;747;p61"/>
          <p:cNvSpPr/>
          <p:nvPr/>
        </p:nvSpPr>
        <p:spPr>
          <a:xfrm rot="10800000">
            <a:off x="171029" y="160788"/>
            <a:ext cx="362423" cy="39297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748" name="Google Shape;748;p61"/>
          <p:cNvSpPr txBox="1"/>
          <p:nvPr/>
        </p:nvSpPr>
        <p:spPr>
          <a:xfrm>
            <a:off x="373275" y="1610850"/>
            <a:ext cx="4851600" cy="2650800"/>
          </a:xfrm>
          <a:prstGeom prst="rect">
            <a:avLst/>
          </a:prstGeom>
          <a:noFill/>
          <a:ln>
            <a:noFill/>
          </a:ln>
        </p:spPr>
        <p:txBody>
          <a:bodyPr anchorCtr="0" anchor="t" bIns="68575" lIns="68575" spcFirstLastPara="1" rIns="68575" wrap="square" tIns="68575">
            <a:noAutofit/>
          </a:bodyPr>
          <a:lstStyle/>
          <a:p>
            <a:pPr indent="-304800" lvl="0" marL="457200" rtl="0" algn="l">
              <a:spcBef>
                <a:spcPts val="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While preparing these estimated numbers, the following assumptions were taken into consideration:</a:t>
            </a:r>
            <a:endParaRPr b="1" sz="1200">
              <a:solidFill>
                <a:schemeClr val="dk1"/>
              </a:solidFill>
              <a:latin typeface="Nunito"/>
              <a:ea typeface="Nunito"/>
              <a:cs typeface="Nunito"/>
              <a:sym typeface="Nunito"/>
            </a:endParaRPr>
          </a:p>
          <a:p>
            <a:pPr indent="-304800" lvl="1" marL="914400" marR="0" rtl="0" algn="l">
              <a:lnSpc>
                <a:spcPct val="100000"/>
              </a:lnSpc>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The product and project managers are involved throughout the entire product life cycle</a:t>
            </a:r>
            <a:endParaRPr sz="1200">
              <a:solidFill>
                <a:schemeClr val="dk1"/>
              </a:solidFill>
              <a:latin typeface="Nunito Light"/>
              <a:ea typeface="Nunito Light"/>
              <a:cs typeface="Nunito Light"/>
              <a:sym typeface="Nunito Light"/>
            </a:endParaRPr>
          </a:p>
          <a:p>
            <a:pPr indent="-304800" lvl="1" marL="914400" marR="0" rtl="0" algn="l">
              <a:lnSpc>
                <a:spcPct val="100000"/>
              </a:lnSpc>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The analyst will be involved in requirements, design and analysis phases (both high and low level)</a:t>
            </a:r>
            <a:endParaRPr sz="1200">
              <a:solidFill>
                <a:schemeClr val="dk1"/>
              </a:solidFill>
              <a:latin typeface="Nunito Light"/>
              <a:ea typeface="Nunito Light"/>
              <a:cs typeface="Nunito Light"/>
              <a:sym typeface="Nunito Light"/>
            </a:endParaRPr>
          </a:p>
          <a:p>
            <a:pPr indent="-304800" lvl="1" marL="914400" marR="0" rtl="0" algn="l">
              <a:lnSpc>
                <a:spcPct val="100000"/>
              </a:lnSpc>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Division of software, UI, and QA engineers is done based on the modules</a:t>
            </a:r>
            <a:endParaRPr sz="1200">
              <a:solidFill>
                <a:schemeClr val="dk1"/>
              </a:solidFill>
              <a:latin typeface="Nunito Light"/>
              <a:ea typeface="Nunito Light"/>
              <a:cs typeface="Nunito Light"/>
              <a:sym typeface="Nunito Light"/>
            </a:endParaRPr>
          </a:p>
          <a:p>
            <a:pPr indent="-304800" lvl="1" marL="914400" marR="0" rtl="0" algn="l">
              <a:lnSpc>
                <a:spcPct val="100000"/>
              </a:lnSpc>
              <a:spcBef>
                <a:spcPts val="800"/>
              </a:spcBef>
              <a:spcAft>
                <a:spcPts val="800"/>
              </a:spcAft>
              <a:buClr>
                <a:schemeClr val="dk1"/>
              </a:buClr>
              <a:buSzPts val="1200"/>
              <a:buFont typeface="Nunito Light"/>
              <a:buChar char="➢"/>
            </a:pPr>
            <a:r>
              <a:rPr lang="en" sz="1200">
                <a:solidFill>
                  <a:schemeClr val="dk1"/>
                </a:solidFill>
                <a:latin typeface="Nunito Light"/>
                <a:ea typeface="Nunito Light"/>
                <a:cs typeface="Nunito Light"/>
                <a:sym typeface="Nunito Light"/>
              </a:rPr>
              <a:t>For the deployment and maintenance will be done by the same employee (deployment engineer)</a:t>
            </a:r>
            <a:endParaRPr sz="1200">
              <a:solidFill>
                <a:schemeClr val="dk1"/>
              </a:solidFill>
              <a:latin typeface="Nunito Light"/>
              <a:ea typeface="Nunito Light"/>
              <a:cs typeface="Nunito Light"/>
              <a:sym typeface="Nuni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grpSp>
        <p:nvGrpSpPr>
          <p:cNvPr id="753" name="Google Shape;753;p62"/>
          <p:cNvGrpSpPr/>
          <p:nvPr/>
        </p:nvGrpSpPr>
        <p:grpSpPr>
          <a:xfrm>
            <a:off x="699523" y="1603957"/>
            <a:ext cx="742885" cy="3015588"/>
            <a:chOff x="683568" y="2348880"/>
            <a:chExt cx="854775" cy="3469782"/>
          </a:xfrm>
        </p:grpSpPr>
        <p:sp>
          <p:nvSpPr>
            <p:cNvPr id="754" name="Google Shape;754;p62"/>
            <p:cNvSpPr/>
            <p:nvPr/>
          </p:nvSpPr>
          <p:spPr>
            <a:xfrm rot="-2402897">
              <a:off x="869329" y="5087643"/>
              <a:ext cx="525929" cy="636439"/>
            </a:xfrm>
            <a:prstGeom prst="diagStripe">
              <a:avLst>
                <a:gd fmla="val 86326" name="adj"/>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755" name="Google Shape;755;p62"/>
            <p:cNvSpPr/>
            <p:nvPr/>
          </p:nvSpPr>
          <p:spPr>
            <a:xfrm>
              <a:off x="778144" y="2919128"/>
              <a:ext cx="648029" cy="2015198"/>
            </a:xfrm>
            <a:custGeom>
              <a:rect b="b" l="l" r="r" t="t"/>
              <a:pathLst>
                <a:path extrusionOk="0" h="1923817" w="828152">
                  <a:moveTo>
                    <a:pt x="0" y="0"/>
                  </a:moveTo>
                  <a:lnTo>
                    <a:pt x="828152" y="0"/>
                  </a:lnTo>
                  <a:lnTo>
                    <a:pt x="828152" y="1872208"/>
                  </a:lnTo>
                  <a:cubicBezTo>
                    <a:pt x="499246" y="1935634"/>
                    <a:pt x="328906" y="1946205"/>
                    <a:pt x="0" y="1872208"/>
                  </a:cubicBezTo>
                  <a:lnTo>
                    <a:pt x="0" y="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56" name="Google Shape;756;p62"/>
            <p:cNvSpPr/>
            <p:nvPr/>
          </p:nvSpPr>
          <p:spPr>
            <a:xfrm>
              <a:off x="753331" y="2348880"/>
              <a:ext cx="697500" cy="135000"/>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57" name="Google Shape;757;p62"/>
            <p:cNvSpPr/>
            <p:nvPr/>
          </p:nvSpPr>
          <p:spPr>
            <a:xfrm>
              <a:off x="850144" y="2483940"/>
              <a:ext cx="504000" cy="360000"/>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58" name="Google Shape;758;p62"/>
            <p:cNvSpPr/>
            <p:nvPr/>
          </p:nvSpPr>
          <p:spPr>
            <a:xfrm>
              <a:off x="1032381" y="4919804"/>
              <a:ext cx="139500" cy="135000"/>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59" name="Google Shape;759;p62"/>
            <p:cNvSpPr/>
            <p:nvPr/>
          </p:nvSpPr>
          <p:spPr>
            <a:xfrm rot="10800000">
              <a:off x="1032406" y="5044819"/>
              <a:ext cx="139500" cy="168900"/>
            </a:xfrm>
            <a:prstGeom prst="trapezoid">
              <a:avLst>
                <a:gd fmla="val 25000" name="adj"/>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0" name="Google Shape;760;p62"/>
            <p:cNvSpPr/>
            <p:nvPr/>
          </p:nvSpPr>
          <p:spPr>
            <a:xfrm>
              <a:off x="683568" y="2822616"/>
              <a:ext cx="837300" cy="101400"/>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1" name="Google Shape;761;p62"/>
            <p:cNvSpPr/>
            <p:nvPr/>
          </p:nvSpPr>
          <p:spPr>
            <a:xfrm>
              <a:off x="842850" y="3262374"/>
              <a:ext cx="518494" cy="1538042"/>
            </a:xfrm>
            <a:custGeom>
              <a:rect b="b" l="l" r="r" t="t"/>
              <a:pathLst>
                <a:path extrusionOk="0" h="1662748" w="669024">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2" name="Google Shape;762;p62"/>
            <p:cNvSpPr/>
            <p:nvPr/>
          </p:nvSpPr>
          <p:spPr>
            <a:xfrm>
              <a:off x="1088192" y="2483940"/>
              <a:ext cx="27900" cy="3600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3" name="Google Shape;763;p62"/>
            <p:cNvSpPr/>
            <p:nvPr/>
          </p:nvSpPr>
          <p:spPr>
            <a:xfrm>
              <a:off x="1074220" y="2966632"/>
              <a:ext cx="2790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4" name="Google Shape;764;p62"/>
            <p:cNvSpPr/>
            <p:nvPr/>
          </p:nvSpPr>
          <p:spPr>
            <a:xfrm>
              <a:off x="1074220" y="4450568"/>
              <a:ext cx="2790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5" name="Google Shape;765;p62"/>
            <p:cNvSpPr/>
            <p:nvPr/>
          </p:nvSpPr>
          <p:spPr>
            <a:xfrm>
              <a:off x="1074220" y="3708600"/>
              <a:ext cx="2790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6" name="Google Shape;766;p62"/>
            <p:cNvSpPr/>
            <p:nvPr/>
          </p:nvSpPr>
          <p:spPr>
            <a:xfrm>
              <a:off x="1185841" y="3523108"/>
              <a:ext cx="1674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7" name="Google Shape;767;p62"/>
            <p:cNvSpPr/>
            <p:nvPr/>
          </p:nvSpPr>
          <p:spPr>
            <a:xfrm>
              <a:off x="1185841" y="3894092"/>
              <a:ext cx="1674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8" name="Google Shape;768;p62"/>
            <p:cNvSpPr/>
            <p:nvPr/>
          </p:nvSpPr>
          <p:spPr>
            <a:xfrm>
              <a:off x="1185841" y="4265076"/>
              <a:ext cx="1674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69" name="Google Shape;769;p62"/>
            <p:cNvSpPr/>
            <p:nvPr/>
          </p:nvSpPr>
          <p:spPr>
            <a:xfrm>
              <a:off x="1074220" y="4079584"/>
              <a:ext cx="2790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0" name="Google Shape;770;p62"/>
            <p:cNvSpPr/>
            <p:nvPr/>
          </p:nvSpPr>
          <p:spPr>
            <a:xfrm>
              <a:off x="1185841" y="3152124"/>
              <a:ext cx="1674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1" name="Google Shape;771;p62"/>
            <p:cNvSpPr/>
            <p:nvPr/>
          </p:nvSpPr>
          <p:spPr>
            <a:xfrm>
              <a:off x="1074220" y="3337616"/>
              <a:ext cx="2790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2" name="Google Shape;772;p62"/>
            <p:cNvSpPr/>
            <p:nvPr/>
          </p:nvSpPr>
          <p:spPr>
            <a:xfrm>
              <a:off x="1185841" y="4636062"/>
              <a:ext cx="167400" cy="67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773" name="Google Shape;773;p62"/>
          <p:cNvGrpSpPr/>
          <p:nvPr/>
        </p:nvGrpSpPr>
        <p:grpSpPr>
          <a:xfrm>
            <a:off x="1702140" y="1600006"/>
            <a:ext cx="742885" cy="3019540"/>
            <a:chOff x="1907704" y="2451208"/>
            <a:chExt cx="854776" cy="3474329"/>
          </a:xfrm>
        </p:grpSpPr>
        <p:sp>
          <p:nvSpPr>
            <p:cNvPr id="774" name="Google Shape;774;p62"/>
            <p:cNvSpPr/>
            <p:nvPr/>
          </p:nvSpPr>
          <p:spPr>
            <a:xfrm rot="-2402897">
              <a:off x="2093465" y="5194518"/>
              <a:ext cx="525929" cy="636439"/>
            </a:xfrm>
            <a:prstGeom prst="diagStripe">
              <a:avLst>
                <a:gd fmla="val 86326" name="adj"/>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775" name="Google Shape;775;p62"/>
            <p:cNvSpPr/>
            <p:nvPr/>
          </p:nvSpPr>
          <p:spPr>
            <a:xfrm>
              <a:off x="2002280" y="3026003"/>
              <a:ext cx="648029" cy="2015198"/>
            </a:xfrm>
            <a:custGeom>
              <a:rect b="b" l="l" r="r" t="t"/>
              <a:pathLst>
                <a:path extrusionOk="0" h="1923817" w="828152">
                  <a:moveTo>
                    <a:pt x="0" y="0"/>
                  </a:moveTo>
                  <a:lnTo>
                    <a:pt x="828152" y="0"/>
                  </a:lnTo>
                  <a:lnTo>
                    <a:pt x="828152" y="1872208"/>
                  </a:lnTo>
                  <a:cubicBezTo>
                    <a:pt x="499246" y="1935634"/>
                    <a:pt x="328906" y="1946205"/>
                    <a:pt x="0" y="1872208"/>
                  </a:cubicBezTo>
                  <a:lnTo>
                    <a:pt x="0" y="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6" name="Google Shape;776;p62"/>
            <p:cNvSpPr/>
            <p:nvPr/>
          </p:nvSpPr>
          <p:spPr>
            <a:xfrm>
              <a:off x="1977467" y="2451208"/>
              <a:ext cx="697500" cy="135000"/>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7" name="Google Shape;777;p62"/>
            <p:cNvSpPr/>
            <p:nvPr/>
          </p:nvSpPr>
          <p:spPr>
            <a:xfrm>
              <a:off x="2074280" y="2586268"/>
              <a:ext cx="504000" cy="360000"/>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8" name="Google Shape;778;p62"/>
            <p:cNvSpPr/>
            <p:nvPr/>
          </p:nvSpPr>
          <p:spPr>
            <a:xfrm>
              <a:off x="2256517" y="5013176"/>
              <a:ext cx="139500" cy="135000"/>
            </a:xfrm>
            <a:prstGeom prst="rect">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79" name="Google Shape;779;p62"/>
            <p:cNvSpPr/>
            <p:nvPr/>
          </p:nvSpPr>
          <p:spPr>
            <a:xfrm rot="10800000">
              <a:off x="2256543" y="5147147"/>
              <a:ext cx="139500" cy="168900"/>
            </a:xfrm>
            <a:prstGeom prst="trapezoid">
              <a:avLst>
                <a:gd fmla="val 25000" name="adj"/>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0" name="Google Shape;780;p62"/>
            <p:cNvSpPr/>
            <p:nvPr/>
          </p:nvSpPr>
          <p:spPr>
            <a:xfrm>
              <a:off x="1907704" y="2929491"/>
              <a:ext cx="837300" cy="101400"/>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1" name="Google Shape;781;p62"/>
            <p:cNvSpPr/>
            <p:nvPr/>
          </p:nvSpPr>
          <p:spPr>
            <a:xfrm>
              <a:off x="2066986" y="4316681"/>
              <a:ext cx="518494" cy="586119"/>
            </a:xfrm>
            <a:custGeom>
              <a:rect b="b" l="l" r="r" t="t"/>
              <a:pathLst>
                <a:path extrusionOk="0" h="1662748" w="669024">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2" name="Google Shape;782;p62"/>
            <p:cNvSpPr/>
            <p:nvPr/>
          </p:nvSpPr>
          <p:spPr>
            <a:xfrm>
              <a:off x="2312328" y="2586268"/>
              <a:ext cx="27900" cy="3600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3" name="Google Shape;783;p62"/>
            <p:cNvSpPr/>
            <p:nvPr/>
          </p:nvSpPr>
          <p:spPr>
            <a:xfrm>
              <a:off x="2298356" y="3073507"/>
              <a:ext cx="2790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4" name="Google Shape;784;p62"/>
            <p:cNvSpPr/>
            <p:nvPr/>
          </p:nvSpPr>
          <p:spPr>
            <a:xfrm>
              <a:off x="2298356" y="4557443"/>
              <a:ext cx="279000" cy="675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5" name="Google Shape;785;p62"/>
            <p:cNvSpPr/>
            <p:nvPr/>
          </p:nvSpPr>
          <p:spPr>
            <a:xfrm>
              <a:off x="2298356" y="3815475"/>
              <a:ext cx="2790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6" name="Google Shape;786;p62"/>
            <p:cNvSpPr/>
            <p:nvPr/>
          </p:nvSpPr>
          <p:spPr>
            <a:xfrm>
              <a:off x="2409977" y="3629983"/>
              <a:ext cx="1674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7" name="Google Shape;787;p62"/>
            <p:cNvSpPr/>
            <p:nvPr/>
          </p:nvSpPr>
          <p:spPr>
            <a:xfrm>
              <a:off x="2409977" y="4000967"/>
              <a:ext cx="1674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8" name="Google Shape;788;p62"/>
            <p:cNvSpPr/>
            <p:nvPr/>
          </p:nvSpPr>
          <p:spPr>
            <a:xfrm>
              <a:off x="2409977" y="4371951"/>
              <a:ext cx="167400" cy="675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89" name="Google Shape;789;p62"/>
            <p:cNvSpPr/>
            <p:nvPr/>
          </p:nvSpPr>
          <p:spPr>
            <a:xfrm>
              <a:off x="2298356" y="4186459"/>
              <a:ext cx="2790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90" name="Google Shape;790;p62"/>
            <p:cNvSpPr/>
            <p:nvPr/>
          </p:nvSpPr>
          <p:spPr>
            <a:xfrm>
              <a:off x="2409977" y="3258999"/>
              <a:ext cx="1674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91" name="Google Shape;791;p62"/>
            <p:cNvSpPr/>
            <p:nvPr/>
          </p:nvSpPr>
          <p:spPr>
            <a:xfrm>
              <a:off x="2298356" y="3444491"/>
              <a:ext cx="279000" cy="675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92" name="Google Shape;792;p62"/>
            <p:cNvSpPr/>
            <p:nvPr/>
          </p:nvSpPr>
          <p:spPr>
            <a:xfrm>
              <a:off x="2409977" y="4742937"/>
              <a:ext cx="167400" cy="675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793" name="Google Shape;793;p62"/>
          <p:cNvSpPr/>
          <p:nvPr/>
        </p:nvSpPr>
        <p:spPr>
          <a:xfrm>
            <a:off x="0" y="-2700"/>
            <a:ext cx="9144000" cy="715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94" name="Google Shape;794;p62"/>
          <p:cNvSpPr txBox="1"/>
          <p:nvPr>
            <p:ph idx="1" type="body"/>
          </p:nvPr>
        </p:nvSpPr>
        <p:spPr>
          <a:xfrm>
            <a:off x="232091"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Cost Estimation</a:t>
            </a:r>
            <a:endParaRPr baseline="30000" sz="2700">
              <a:solidFill>
                <a:srgbClr val="FFFFFF"/>
              </a:solidFill>
              <a:latin typeface="Nunito"/>
              <a:ea typeface="Nunito"/>
              <a:cs typeface="Nunito"/>
              <a:sym typeface="Nunito"/>
            </a:endParaRPr>
          </a:p>
        </p:txBody>
      </p:sp>
      <p:sp>
        <p:nvSpPr>
          <p:cNvPr id="795" name="Google Shape;795;p62"/>
          <p:cNvSpPr/>
          <p:nvPr/>
        </p:nvSpPr>
        <p:spPr>
          <a:xfrm>
            <a:off x="8618529" y="199113"/>
            <a:ext cx="372600" cy="314025"/>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96" name="Google Shape;796;p62"/>
          <p:cNvSpPr/>
          <p:nvPr/>
        </p:nvSpPr>
        <p:spPr>
          <a:xfrm rot="10800000">
            <a:off x="171029" y="160788"/>
            <a:ext cx="362423" cy="39297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797" name="Google Shape;797;p62"/>
          <p:cNvSpPr txBox="1"/>
          <p:nvPr>
            <p:ph idx="1" type="body"/>
          </p:nvPr>
        </p:nvSpPr>
        <p:spPr>
          <a:xfrm>
            <a:off x="2704763" y="1047581"/>
            <a:ext cx="5913600" cy="3448500"/>
          </a:xfrm>
          <a:prstGeom prst="rect">
            <a:avLst/>
          </a:prstGeom>
        </p:spPr>
        <p:txBody>
          <a:bodyPr anchorCtr="0" anchor="ctr" bIns="34275" lIns="68575" spcFirstLastPara="1" rIns="68575" wrap="square" tIns="34275">
            <a:noAutofit/>
          </a:bodyPr>
          <a:lstStyle/>
          <a:p>
            <a:pPr indent="-304800" lvl="0" marL="457200" rtl="0" algn="l">
              <a:lnSpc>
                <a:spcPct val="115000"/>
              </a:lnSpc>
              <a:spcBef>
                <a:spcPts val="0"/>
              </a:spcBef>
              <a:spcAft>
                <a:spcPts val="0"/>
              </a:spcAft>
              <a:buSzPts val="1200"/>
              <a:buFont typeface="Nunito"/>
              <a:buChar char="❖"/>
            </a:pPr>
            <a:r>
              <a:rPr lang="en" sz="1200">
                <a:latin typeface="Nunito"/>
                <a:ea typeface="Nunito"/>
                <a:cs typeface="Nunito"/>
                <a:sym typeface="Nunito"/>
              </a:rPr>
              <a:t>The network configuration, setup, infrastructure and hardware costs $35,000 and it attributed to the 1st year of the project</a:t>
            </a:r>
            <a:endParaRPr sz="1200">
              <a:latin typeface="Nunito"/>
              <a:ea typeface="Nunito"/>
              <a:cs typeface="Nunito"/>
              <a:sym typeface="Nunito"/>
            </a:endParaRPr>
          </a:p>
          <a:p>
            <a:pPr indent="-304800" lvl="0" marL="457200" rtl="0" algn="l">
              <a:lnSpc>
                <a:spcPct val="115000"/>
              </a:lnSpc>
              <a:spcBef>
                <a:spcPts val="1000"/>
              </a:spcBef>
              <a:spcAft>
                <a:spcPts val="0"/>
              </a:spcAft>
              <a:buSzPts val="1200"/>
              <a:buFont typeface="Nunito"/>
              <a:buChar char="❖"/>
            </a:pPr>
            <a:r>
              <a:rPr lang="en" sz="1200">
                <a:latin typeface="Nunito"/>
                <a:ea typeface="Nunito"/>
                <a:cs typeface="Nunito"/>
                <a:sym typeface="Nunito"/>
              </a:rPr>
              <a:t>A business consultant will be hired to review the metrics reports and provide strategies for process improvement. The business consultant charges a fee</a:t>
            </a:r>
            <a:r>
              <a:rPr baseline="30000" lang="en" sz="1200">
                <a:latin typeface="Nunito"/>
                <a:ea typeface="Nunito"/>
                <a:cs typeface="Nunito"/>
                <a:sym typeface="Nunito"/>
              </a:rPr>
              <a:t>8</a:t>
            </a:r>
            <a:r>
              <a:rPr lang="en" sz="1200">
                <a:latin typeface="Nunito"/>
                <a:ea typeface="Nunito"/>
                <a:cs typeface="Nunito"/>
                <a:sym typeface="Nunito"/>
              </a:rPr>
              <a:t> of $ 20,000 in first year, $15,000 in second year, $8,000 in 3rd year.</a:t>
            </a:r>
            <a:endParaRPr sz="1200">
              <a:latin typeface="Nunito"/>
              <a:ea typeface="Nunito"/>
              <a:cs typeface="Nunito"/>
              <a:sym typeface="Nunito"/>
            </a:endParaRPr>
          </a:p>
          <a:p>
            <a:pPr indent="-304800" lvl="0" marL="457200" rtl="0" algn="l">
              <a:lnSpc>
                <a:spcPct val="115000"/>
              </a:lnSpc>
              <a:spcBef>
                <a:spcPts val="1000"/>
              </a:spcBef>
              <a:spcAft>
                <a:spcPts val="1000"/>
              </a:spcAft>
              <a:buSzPts val="1200"/>
              <a:buFont typeface="Nunito"/>
              <a:buChar char="❖"/>
            </a:pPr>
            <a:r>
              <a:rPr lang="en" sz="1200">
                <a:latin typeface="Nunito"/>
                <a:ea typeface="Nunito"/>
                <a:cs typeface="Nunito"/>
                <a:sym typeface="Nunito"/>
              </a:rPr>
              <a:t>The 2nd and 3rd year will incur a maintenance fee $50,000, on average, which involves hosting fees, support hours to resolve any bugs or perform any enhancements by IT group (software engineer, data analyst, QA, etc)</a:t>
            </a:r>
            <a:endParaRPr baseline="30000" sz="1200">
              <a:latin typeface="Nunito"/>
              <a:ea typeface="Nunito"/>
              <a:cs typeface="Nunito"/>
              <a:sym typeface="Nunito"/>
            </a:endParaRPr>
          </a:p>
        </p:txBody>
      </p:sp>
      <p:sp>
        <p:nvSpPr>
          <p:cNvPr id="798" name="Google Shape;798;p62"/>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[8] Consulting Fees &amp; Rates: How Much Should I Charge? (n.d.). Retrieved from https://www.consulting.com/consulting-fees-rates</a:t>
            </a:r>
            <a:endParaRPr sz="700">
              <a:solidFill>
                <a:schemeClr val="dk1"/>
              </a:solidFill>
              <a:latin typeface="Nunito Light"/>
              <a:ea typeface="Nunito Light"/>
              <a:cs typeface="Nunito Light"/>
              <a:sym typeface="Nuni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3"/>
          <p:cNvSpPr/>
          <p:nvPr/>
        </p:nvSpPr>
        <p:spPr>
          <a:xfrm>
            <a:off x="0" y="-2700"/>
            <a:ext cx="9144000" cy="715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04" name="Google Shape;804;p63"/>
          <p:cNvSpPr txBox="1"/>
          <p:nvPr>
            <p:ph idx="1" type="body"/>
          </p:nvPr>
        </p:nvSpPr>
        <p:spPr>
          <a:xfrm>
            <a:off x="232091"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Hard </a:t>
            </a:r>
            <a:r>
              <a:rPr lang="en" sz="2700">
                <a:solidFill>
                  <a:srgbClr val="FFFFFF"/>
                </a:solidFill>
                <a:latin typeface="Nunito"/>
                <a:ea typeface="Nunito"/>
                <a:cs typeface="Nunito"/>
                <a:sym typeface="Nunito"/>
              </a:rPr>
              <a:t>Savings Estimate : Increase Outpatient Volume</a:t>
            </a:r>
            <a:endParaRPr baseline="30000" sz="2700">
              <a:solidFill>
                <a:srgbClr val="FFFFFF"/>
              </a:solidFill>
              <a:latin typeface="Nunito"/>
              <a:ea typeface="Nunito"/>
              <a:cs typeface="Nunito"/>
              <a:sym typeface="Nunito"/>
            </a:endParaRPr>
          </a:p>
        </p:txBody>
      </p:sp>
      <p:sp>
        <p:nvSpPr>
          <p:cNvPr id="805" name="Google Shape;805;p63"/>
          <p:cNvSpPr/>
          <p:nvPr/>
        </p:nvSpPr>
        <p:spPr>
          <a:xfrm>
            <a:off x="8618529" y="199113"/>
            <a:ext cx="372600" cy="314025"/>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06" name="Google Shape;806;p63"/>
          <p:cNvSpPr/>
          <p:nvPr/>
        </p:nvSpPr>
        <p:spPr>
          <a:xfrm rot="10800000">
            <a:off x="171029" y="160788"/>
            <a:ext cx="362423" cy="39297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807" name="Google Shape;807;p63"/>
          <p:cNvSpPr txBox="1"/>
          <p:nvPr/>
        </p:nvSpPr>
        <p:spPr>
          <a:xfrm>
            <a:off x="373275" y="1371281"/>
            <a:ext cx="8291700" cy="3062100"/>
          </a:xfrm>
          <a:prstGeom prst="rect">
            <a:avLst/>
          </a:prstGeom>
          <a:noFill/>
          <a:ln>
            <a:noFill/>
          </a:ln>
        </p:spPr>
        <p:txBody>
          <a:bodyPr anchorCtr="0" anchor="t" bIns="68575" lIns="68575" spcFirstLastPara="1" rIns="68575" wrap="square" tIns="68575">
            <a:noAutofit/>
          </a:bodyPr>
          <a:lstStyle/>
          <a:p>
            <a:pPr indent="-304800" lvl="0" marL="457200" rtl="0" algn="l">
              <a:spcBef>
                <a:spcPts val="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With the reporting portal, the number of appointments can be managed efficiently. The scheduling admin report will greatly increase scheduling efficiency, reduce the amount of overlaps and double bookings of rooms, and allow us to increase the number of appointments per day. In turn, increased appointments will increase revenue.</a:t>
            </a:r>
            <a:endParaRPr sz="1200">
              <a:solidFill>
                <a:schemeClr val="dk1"/>
              </a:solidFill>
              <a:latin typeface="Nunito Light"/>
              <a:ea typeface="Nunito Light"/>
              <a:cs typeface="Nunito Light"/>
              <a:sym typeface="Nunito Light"/>
            </a:endParaRPr>
          </a:p>
          <a:p>
            <a:pPr indent="-304800" lvl="0" marL="4572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The average revenue for the major outpatient consultations</a:t>
            </a:r>
            <a:r>
              <a:rPr baseline="30000" lang="en" sz="1200">
                <a:solidFill>
                  <a:schemeClr val="dk1"/>
                </a:solidFill>
                <a:latin typeface="Nunito Light"/>
                <a:ea typeface="Nunito Light"/>
                <a:cs typeface="Nunito Light"/>
                <a:sym typeface="Nunito Light"/>
              </a:rPr>
              <a:t>9</a:t>
            </a:r>
            <a:r>
              <a:rPr lang="en" sz="1200">
                <a:solidFill>
                  <a:schemeClr val="dk1"/>
                </a:solidFill>
                <a:latin typeface="Nunito Light"/>
                <a:ea typeface="Nunito Light"/>
                <a:cs typeface="Nunito Light"/>
                <a:sym typeface="Nunito Light"/>
              </a:rPr>
              <a:t> such as MRI scans, small surgeries, laboratory tests after operating expenses is $250</a:t>
            </a:r>
            <a:endParaRPr sz="1200">
              <a:solidFill>
                <a:schemeClr val="dk1"/>
              </a:solidFill>
              <a:latin typeface="Nunito Light"/>
              <a:ea typeface="Nunito Light"/>
              <a:cs typeface="Nunito Light"/>
              <a:sym typeface="Nunito Light"/>
            </a:endParaRPr>
          </a:p>
          <a:p>
            <a:pPr indent="-304800" lvl="0" marL="4572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There are approximately </a:t>
            </a:r>
            <a:r>
              <a:rPr lang="en" sz="1200">
                <a:solidFill>
                  <a:schemeClr val="dk1"/>
                </a:solidFill>
                <a:latin typeface="Nunito Light"/>
                <a:ea typeface="Nunito Light"/>
                <a:cs typeface="Nunito Light"/>
                <a:sym typeface="Nunito Light"/>
              </a:rPr>
              <a:t>5,000</a:t>
            </a:r>
            <a:r>
              <a:rPr lang="en" sz="1200">
                <a:solidFill>
                  <a:schemeClr val="dk1"/>
                </a:solidFill>
                <a:latin typeface="Nunito Light"/>
                <a:ea typeface="Nunito Light"/>
                <a:cs typeface="Nunito Light"/>
                <a:sym typeface="Nunito Light"/>
              </a:rPr>
              <a:t> outpatient appointments per year. The estimated increase in the number of appointments over the next three years is 5% , 15%, and 30% respectively</a:t>
            </a:r>
            <a:endParaRPr sz="1200">
              <a:solidFill>
                <a:schemeClr val="dk1"/>
              </a:solidFill>
              <a:latin typeface="Nunito Light"/>
              <a:ea typeface="Nunito Light"/>
              <a:cs typeface="Nunito Light"/>
              <a:sym typeface="Nunito Light"/>
            </a:endParaRPr>
          </a:p>
          <a:p>
            <a:pPr indent="-304800" lvl="0" marL="4572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Revenue Increase:</a:t>
            </a:r>
            <a:endParaRPr sz="1200">
              <a:solidFill>
                <a:schemeClr val="dk1"/>
              </a:solidFill>
              <a:latin typeface="Nunito Light"/>
              <a:ea typeface="Nunito Light"/>
              <a:cs typeface="Nunito Light"/>
              <a:sym typeface="Nunito Light"/>
            </a:endParaRPr>
          </a:p>
          <a:p>
            <a:pPr indent="-304800" lvl="1" marL="9144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1st year: 5% * 5,000 * $250 = $62,500</a:t>
            </a:r>
            <a:endParaRPr sz="1200">
              <a:solidFill>
                <a:schemeClr val="dk1"/>
              </a:solidFill>
              <a:latin typeface="Nunito Light"/>
              <a:ea typeface="Nunito Light"/>
              <a:cs typeface="Nunito Light"/>
              <a:sym typeface="Nunito Light"/>
            </a:endParaRPr>
          </a:p>
          <a:p>
            <a:pPr indent="-304800" lvl="1" marL="9144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2nd year: 15% * 5,250 * $250 = $196,875</a:t>
            </a:r>
            <a:endParaRPr sz="1200">
              <a:solidFill>
                <a:schemeClr val="dk1"/>
              </a:solidFill>
              <a:latin typeface="Nunito Light"/>
              <a:ea typeface="Nunito Light"/>
              <a:cs typeface="Nunito Light"/>
              <a:sym typeface="Nunito Light"/>
            </a:endParaRPr>
          </a:p>
          <a:p>
            <a:pPr indent="-304800" lvl="1" marL="914400" rtl="0" algn="l">
              <a:spcBef>
                <a:spcPts val="800"/>
              </a:spcBef>
              <a:spcAft>
                <a:spcPts val="800"/>
              </a:spcAft>
              <a:buClr>
                <a:schemeClr val="dk1"/>
              </a:buClr>
              <a:buSzPts val="1200"/>
              <a:buFont typeface="Nunito Light"/>
              <a:buChar char="➢"/>
            </a:pPr>
            <a:r>
              <a:rPr lang="en" sz="1200">
                <a:solidFill>
                  <a:schemeClr val="dk1"/>
                </a:solidFill>
                <a:latin typeface="Nunito Light"/>
                <a:ea typeface="Nunito Light"/>
                <a:cs typeface="Nunito Light"/>
                <a:sym typeface="Nunito Light"/>
              </a:rPr>
              <a:t>3rd year: 30% * </a:t>
            </a:r>
            <a:r>
              <a:rPr lang="en" sz="1200">
                <a:solidFill>
                  <a:schemeClr val="dk1"/>
                </a:solidFill>
                <a:latin typeface="Nunito Light"/>
                <a:ea typeface="Nunito Light"/>
                <a:cs typeface="Nunito Light"/>
                <a:sym typeface="Nunito Light"/>
              </a:rPr>
              <a:t>6,</a:t>
            </a:r>
            <a:r>
              <a:rPr lang="en" sz="1200">
                <a:solidFill>
                  <a:schemeClr val="dk1"/>
                </a:solidFill>
                <a:latin typeface="Nunito Light"/>
                <a:ea typeface="Nunito Light"/>
                <a:cs typeface="Nunito Light"/>
                <a:sym typeface="Nunito Light"/>
              </a:rPr>
              <a:t>038 * $250 = $452,850</a:t>
            </a:r>
            <a:endParaRPr sz="1200">
              <a:solidFill>
                <a:schemeClr val="dk1"/>
              </a:solidFill>
              <a:latin typeface="Nunito Light"/>
              <a:ea typeface="Nunito Light"/>
              <a:cs typeface="Nunito Light"/>
              <a:sym typeface="Nunito Light"/>
            </a:endParaRPr>
          </a:p>
        </p:txBody>
      </p:sp>
      <p:sp>
        <p:nvSpPr>
          <p:cNvPr id="808" name="Google Shape;808;p63"/>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[9] Most Common Outpatient Procedure Charges. (n.d.). Retrieved from https://www.universityhealth.org/patient-visitor-information/for-patients/billing-information/outpatient-pricing/</a:t>
            </a:r>
            <a:endParaRPr sz="700">
              <a:solidFill>
                <a:schemeClr val="dk1"/>
              </a:solidFill>
              <a:latin typeface="Nunito Light"/>
              <a:ea typeface="Nunito Light"/>
              <a:cs typeface="Nunito Light"/>
              <a:sym typeface="Nuni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64"/>
          <p:cNvSpPr/>
          <p:nvPr/>
        </p:nvSpPr>
        <p:spPr>
          <a:xfrm>
            <a:off x="0" y="-2700"/>
            <a:ext cx="9144000" cy="715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14" name="Google Shape;814;p64"/>
          <p:cNvSpPr txBox="1"/>
          <p:nvPr>
            <p:ph idx="1" type="body"/>
          </p:nvPr>
        </p:nvSpPr>
        <p:spPr>
          <a:xfrm>
            <a:off x="232091"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Hard </a:t>
            </a:r>
            <a:r>
              <a:rPr lang="en" sz="2700">
                <a:solidFill>
                  <a:srgbClr val="FFFFFF"/>
                </a:solidFill>
                <a:latin typeface="Nunito"/>
                <a:ea typeface="Nunito"/>
                <a:cs typeface="Nunito"/>
                <a:sym typeface="Nunito"/>
              </a:rPr>
              <a:t>Savings Estimate : Increase Inpatient Volume</a:t>
            </a:r>
            <a:endParaRPr baseline="30000" sz="2700">
              <a:solidFill>
                <a:srgbClr val="FFFFFF"/>
              </a:solidFill>
              <a:latin typeface="Nunito"/>
              <a:ea typeface="Nunito"/>
              <a:cs typeface="Nunito"/>
              <a:sym typeface="Nunito"/>
            </a:endParaRPr>
          </a:p>
        </p:txBody>
      </p:sp>
      <p:sp>
        <p:nvSpPr>
          <p:cNvPr id="815" name="Google Shape;815;p64"/>
          <p:cNvSpPr/>
          <p:nvPr/>
        </p:nvSpPr>
        <p:spPr>
          <a:xfrm>
            <a:off x="8618529" y="199113"/>
            <a:ext cx="372600" cy="314025"/>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16" name="Google Shape;816;p64"/>
          <p:cNvSpPr/>
          <p:nvPr/>
        </p:nvSpPr>
        <p:spPr>
          <a:xfrm rot="10800000">
            <a:off x="171029" y="160788"/>
            <a:ext cx="362423" cy="39297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817" name="Google Shape;817;p64"/>
          <p:cNvSpPr txBox="1"/>
          <p:nvPr/>
        </p:nvSpPr>
        <p:spPr>
          <a:xfrm>
            <a:off x="373275" y="1371281"/>
            <a:ext cx="8291700" cy="3062100"/>
          </a:xfrm>
          <a:prstGeom prst="rect">
            <a:avLst/>
          </a:prstGeom>
          <a:noFill/>
          <a:ln>
            <a:noFill/>
          </a:ln>
        </p:spPr>
        <p:txBody>
          <a:bodyPr anchorCtr="0" anchor="t" bIns="68575" lIns="68575" spcFirstLastPara="1" rIns="68575" wrap="square" tIns="68575">
            <a:noAutofit/>
          </a:bodyPr>
          <a:lstStyle/>
          <a:p>
            <a:pPr indent="-304800" lvl="0" marL="457200" rtl="0" algn="l">
              <a:spcBef>
                <a:spcPts val="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Through proper resource allocation and surgery schedule optimization leads to availability of more beds and in turn leads to more surgeries and more revenue</a:t>
            </a:r>
            <a:endParaRPr sz="1200">
              <a:solidFill>
                <a:schemeClr val="dk1"/>
              </a:solidFill>
              <a:latin typeface="Nunito Light"/>
              <a:ea typeface="Nunito Light"/>
              <a:cs typeface="Nunito Light"/>
              <a:sym typeface="Nunito Light"/>
            </a:endParaRPr>
          </a:p>
          <a:p>
            <a:pPr indent="-304800" lvl="0" marL="4572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The average revenue per inpatient surgery</a:t>
            </a:r>
            <a:r>
              <a:rPr baseline="30000" lang="en" sz="1200">
                <a:solidFill>
                  <a:schemeClr val="dk1"/>
                </a:solidFill>
                <a:latin typeface="Nunito Light"/>
                <a:ea typeface="Nunito Light"/>
                <a:cs typeface="Nunito Light"/>
                <a:sym typeface="Nunito Light"/>
              </a:rPr>
              <a:t>10,11</a:t>
            </a:r>
            <a:r>
              <a:rPr lang="en" sz="1200">
                <a:solidFill>
                  <a:schemeClr val="dk1"/>
                </a:solidFill>
                <a:latin typeface="Nunito Light"/>
                <a:ea typeface="Nunito Light"/>
                <a:cs typeface="Nunito Light"/>
                <a:sym typeface="Nunito Light"/>
              </a:rPr>
              <a:t> is </a:t>
            </a:r>
            <a:r>
              <a:rPr lang="en" sz="1200">
                <a:solidFill>
                  <a:schemeClr val="dk1"/>
                </a:solidFill>
                <a:latin typeface="Nunito Light"/>
                <a:ea typeface="Nunito Light"/>
                <a:cs typeface="Nunito Light"/>
                <a:sym typeface="Nunito Light"/>
              </a:rPr>
              <a:t>$2,000</a:t>
            </a:r>
            <a:r>
              <a:rPr lang="en" sz="1200">
                <a:solidFill>
                  <a:schemeClr val="dk1"/>
                </a:solidFill>
                <a:latin typeface="Nunito Light"/>
                <a:ea typeface="Nunito Light"/>
                <a:cs typeface="Nunito Light"/>
                <a:sym typeface="Nunito Light"/>
              </a:rPr>
              <a:t> after operating expenses such as deducting salaries to doctors/physicians, nurses and admin staff</a:t>
            </a:r>
            <a:endParaRPr sz="1200">
              <a:solidFill>
                <a:schemeClr val="dk1"/>
              </a:solidFill>
              <a:latin typeface="Nunito Light"/>
              <a:ea typeface="Nunito Light"/>
              <a:cs typeface="Nunito Light"/>
              <a:sym typeface="Nunito Light"/>
            </a:endParaRPr>
          </a:p>
          <a:p>
            <a:pPr indent="-304800" lvl="0" marL="4572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There are approximately 1,000 inpatient surgery appointments per year. The estimated increase in the number of surgeries over the next three years is 5% , 9%, and 12%, respectively</a:t>
            </a:r>
            <a:endParaRPr sz="1200">
              <a:solidFill>
                <a:schemeClr val="dk1"/>
              </a:solidFill>
              <a:latin typeface="Nunito Light"/>
              <a:ea typeface="Nunito Light"/>
              <a:cs typeface="Nunito Light"/>
              <a:sym typeface="Nunito Light"/>
            </a:endParaRPr>
          </a:p>
          <a:p>
            <a:pPr indent="-304800" lvl="0" marL="4572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Revenue Increase:</a:t>
            </a:r>
            <a:endParaRPr sz="1200">
              <a:solidFill>
                <a:schemeClr val="dk1"/>
              </a:solidFill>
              <a:latin typeface="Nunito Light"/>
              <a:ea typeface="Nunito Light"/>
              <a:cs typeface="Nunito Light"/>
              <a:sym typeface="Nunito Light"/>
            </a:endParaRPr>
          </a:p>
          <a:p>
            <a:pPr indent="-304800" lvl="1" marL="9144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1st year: 5% * 1,000 * $2,000 = </a:t>
            </a:r>
            <a:r>
              <a:rPr lang="en" sz="1200">
                <a:solidFill>
                  <a:schemeClr val="dk1"/>
                </a:solidFill>
                <a:latin typeface="Nunito Light"/>
                <a:ea typeface="Nunito Light"/>
                <a:cs typeface="Nunito Light"/>
                <a:sym typeface="Nunito Light"/>
              </a:rPr>
              <a:t>$100,000</a:t>
            </a:r>
            <a:endParaRPr sz="1200">
              <a:solidFill>
                <a:schemeClr val="dk1"/>
              </a:solidFill>
              <a:latin typeface="Nunito Light"/>
              <a:ea typeface="Nunito Light"/>
              <a:cs typeface="Nunito Light"/>
              <a:sym typeface="Nunito Light"/>
            </a:endParaRPr>
          </a:p>
          <a:p>
            <a:pPr indent="-304800" lvl="1" marL="914400" rtl="0" algn="l">
              <a:spcBef>
                <a:spcPts val="800"/>
              </a:spcBef>
              <a:spcAft>
                <a:spcPts val="0"/>
              </a:spcAft>
              <a:buClr>
                <a:schemeClr val="dk1"/>
              </a:buClr>
              <a:buSzPts val="1200"/>
              <a:buFont typeface="Nunito Light"/>
              <a:buChar char="➢"/>
            </a:pPr>
            <a:r>
              <a:rPr lang="en" sz="1200">
                <a:solidFill>
                  <a:schemeClr val="dk1"/>
                </a:solidFill>
                <a:latin typeface="Nunito Light"/>
                <a:ea typeface="Nunito Light"/>
                <a:cs typeface="Nunito Light"/>
                <a:sym typeface="Nunito Light"/>
              </a:rPr>
              <a:t>2nd year: 9% * 1,050 * $2,000 = </a:t>
            </a:r>
            <a:r>
              <a:rPr lang="en" sz="1200">
                <a:solidFill>
                  <a:schemeClr val="dk1"/>
                </a:solidFill>
                <a:latin typeface="Nunito Light"/>
                <a:ea typeface="Nunito Light"/>
                <a:cs typeface="Nunito Light"/>
                <a:sym typeface="Nunito Light"/>
              </a:rPr>
              <a:t>$189,000</a:t>
            </a:r>
            <a:endParaRPr sz="1200">
              <a:solidFill>
                <a:schemeClr val="dk1"/>
              </a:solidFill>
              <a:latin typeface="Nunito Light"/>
              <a:ea typeface="Nunito Light"/>
              <a:cs typeface="Nunito Light"/>
              <a:sym typeface="Nunito Light"/>
            </a:endParaRPr>
          </a:p>
          <a:p>
            <a:pPr indent="-304800" lvl="1" marL="914400" rtl="0" algn="l">
              <a:spcBef>
                <a:spcPts val="800"/>
              </a:spcBef>
              <a:spcAft>
                <a:spcPts val="800"/>
              </a:spcAft>
              <a:buClr>
                <a:schemeClr val="dk1"/>
              </a:buClr>
              <a:buSzPts val="1200"/>
              <a:buFont typeface="Nunito Light"/>
              <a:buChar char="➢"/>
            </a:pPr>
            <a:r>
              <a:rPr lang="en" sz="1200">
                <a:solidFill>
                  <a:schemeClr val="dk1"/>
                </a:solidFill>
                <a:latin typeface="Nunito Light"/>
                <a:ea typeface="Nunito Light"/>
                <a:cs typeface="Nunito Light"/>
                <a:sym typeface="Nunito Light"/>
              </a:rPr>
              <a:t>3rd year: 12% * 1,145 * $2,000 = </a:t>
            </a:r>
            <a:r>
              <a:rPr lang="en" sz="1200">
                <a:solidFill>
                  <a:schemeClr val="dk1"/>
                </a:solidFill>
                <a:latin typeface="Nunito Light"/>
                <a:ea typeface="Nunito Light"/>
                <a:cs typeface="Nunito Light"/>
                <a:sym typeface="Nunito Light"/>
              </a:rPr>
              <a:t>$274,800</a:t>
            </a:r>
            <a:endParaRPr sz="1200">
              <a:solidFill>
                <a:schemeClr val="dk1"/>
              </a:solidFill>
              <a:latin typeface="Nunito Light"/>
              <a:ea typeface="Nunito Light"/>
              <a:cs typeface="Nunito Light"/>
              <a:sym typeface="Nunito Light"/>
            </a:endParaRPr>
          </a:p>
        </p:txBody>
      </p:sp>
      <p:sp>
        <p:nvSpPr>
          <p:cNvPr id="818" name="Google Shape;818;p64"/>
          <p:cNvSpPr txBox="1"/>
          <p:nvPr/>
        </p:nvSpPr>
        <p:spPr>
          <a:xfrm>
            <a:off x="457200" y="4789050"/>
            <a:ext cx="7385400" cy="355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[10]  </a:t>
            </a:r>
            <a:r>
              <a:rPr lang="en" sz="700">
                <a:solidFill>
                  <a:schemeClr val="dk1"/>
                </a:solidFill>
                <a:latin typeface="Nunito"/>
                <a:ea typeface="Nunito"/>
                <a:cs typeface="Nunito"/>
                <a:sym typeface="Nunito"/>
              </a:rPr>
              <a:t>Rappleye, E. (n.d.). Average cost per inpatient day across 50 states: Here are average costs per inpatient day in 2013, organized by hospital ownership type, in all 50 states and the District of Columbia, according to the latest statistics from Kaiser State Health Facts. Retrieved from https://www.beckershospitalreview.com/finance/average-cost-per-inpatient-day-across-50-states.html</a:t>
            </a:r>
            <a:endParaRPr sz="700">
              <a:solidFill>
                <a:schemeClr val="dk1"/>
              </a:solidFill>
              <a:latin typeface="Nunito Light"/>
              <a:ea typeface="Nunito Light"/>
              <a:cs typeface="Nunito Light"/>
              <a:sym typeface="Nunito Light"/>
            </a:endParaRPr>
          </a:p>
          <a:p>
            <a:pPr indent="0" lvl="0" marL="0" marR="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[11] </a:t>
            </a:r>
            <a:r>
              <a:rPr lang="en" sz="700">
                <a:solidFill>
                  <a:schemeClr val="dk1"/>
                </a:solidFill>
                <a:latin typeface="Nunito"/>
                <a:ea typeface="Nunito"/>
                <a:cs typeface="Nunito"/>
                <a:sym typeface="Nunito"/>
              </a:rPr>
              <a:t>Fay, B. (2018, September 27). Hospital and Surgery Costs – Paying for Medical Treatment. Retrieved from https://www.debt.org/medical/hospital-surgery-costs/</a:t>
            </a:r>
            <a:endParaRPr sz="700">
              <a:solidFill>
                <a:schemeClr val="dk1"/>
              </a:solidFill>
              <a:latin typeface="Nunito Light"/>
              <a:ea typeface="Nunito Light"/>
              <a:cs typeface="Nunito Light"/>
              <a:sym typeface="Nuni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65"/>
          <p:cNvSpPr txBox="1"/>
          <p:nvPr>
            <p:ph idx="10" type="dt"/>
          </p:nvPr>
        </p:nvSpPr>
        <p:spPr>
          <a:xfrm>
            <a:off x="385744" y="4585594"/>
            <a:ext cx="7536600" cy="5541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SzPts val="800"/>
              <a:buNone/>
            </a:pPr>
            <a:r>
              <a:rPr lang="en" sz="700">
                <a:solidFill>
                  <a:srgbClr val="3A3F50"/>
                </a:solidFill>
                <a:latin typeface="Nunito Light"/>
                <a:ea typeface="Nunito Light"/>
                <a:cs typeface="Nunito Light"/>
                <a:sym typeface="Nunito Light"/>
              </a:rPr>
              <a:t>[12] Wallmuller, E. (n.d.). Risk Management for IT and Software Projects. Retrieved from https://itq.ch/pdf/RM__ITProjekteV211.pdf</a:t>
            </a:r>
            <a:endParaRPr sz="700">
              <a:solidFill>
                <a:srgbClr val="3A3F50"/>
              </a:solidFill>
              <a:latin typeface="Nunito Light"/>
              <a:ea typeface="Nunito Light"/>
              <a:cs typeface="Nunito Light"/>
              <a:sym typeface="Nunito Light"/>
            </a:endParaRPr>
          </a:p>
          <a:p>
            <a:pPr indent="0" lvl="0" marL="0" rtl="0" algn="l">
              <a:lnSpc>
                <a:spcPct val="115000"/>
              </a:lnSpc>
              <a:spcBef>
                <a:spcPts val="0"/>
              </a:spcBef>
              <a:spcAft>
                <a:spcPts val="0"/>
              </a:spcAft>
              <a:buClr>
                <a:schemeClr val="dk1"/>
              </a:buClr>
              <a:buSzPts val="800"/>
              <a:buFont typeface="Arial"/>
              <a:buNone/>
            </a:pPr>
            <a:r>
              <a:rPr lang="en" sz="700">
                <a:solidFill>
                  <a:srgbClr val="3A3F50"/>
                </a:solidFill>
                <a:latin typeface="Nunito Light"/>
                <a:ea typeface="Nunito Light"/>
                <a:cs typeface="Nunito Light"/>
                <a:sym typeface="Nunito Light"/>
              </a:rPr>
              <a:t>[13] Department of Energy. (n.d.). Software Development Risk Assessment (pg. 2). Retrieved from https://www.energy.gov/sites/prod/files/cioprod/documents/riskasmt.pdf</a:t>
            </a:r>
            <a:endParaRPr sz="700">
              <a:solidFill>
                <a:srgbClr val="3A3F50"/>
              </a:solidFill>
              <a:latin typeface="Nunito Light"/>
              <a:ea typeface="Nunito Light"/>
              <a:cs typeface="Nunito Light"/>
              <a:sym typeface="Nunito Light"/>
            </a:endParaRPr>
          </a:p>
          <a:p>
            <a:pPr indent="0" lvl="0" marL="0" rtl="0" algn="l">
              <a:lnSpc>
                <a:spcPct val="115000"/>
              </a:lnSpc>
              <a:spcBef>
                <a:spcPts val="0"/>
              </a:spcBef>
              <a:spcAft>
                <a:spcPts val="0"/>
              </a:spcAft>
              <a:buClr>
                <a:schemeClr val="dk1"/>
              </a:buClr>
              <a:buSzPts val="800"/>
              <a:buFont typeface="Arial"/>
              <a:buNone/>
            </a:pPr>
            <a:r>
              <a:rPr lang="en" sz="700">
                <a:solidFill>
                  <a:srgbClr val="3A3F50"/>
                </a:solidFill>
                <a:latin typeface="Nunito Light"/>
                <a:ea typeface="Nunito Light"/>
                <a:cs typeface="Nunito Light"/>
                <a:sym typeface="Nunito Light"/>
              </a:rPr>
              <a:t>[14] NetApp. (2019). What Is Data Migration? Retrieved from https://www.netapp.com/us/info/what-is-data-migration.aspx</a:t>
            </a:r>
            <a:endParaRPr sz="700">
              <a:latin typeface="Nunito"/>
              <a:ea typeface="Nunito"/>
              <a:cs typeface="Nunito"/>
              <a:sym typeface="Nunito"/>
            </a:endParaRPr>
          </a:p>
        </p:txBody>
      </p:sp>
      <p:sp>
        <p:nvSpPr>
          <p:cNvPr id="824" name="Google Shape;824;p65"/>
          <p:cNvSpPr txBox="1"/>
          <p:nvPr>
            <p:ph idx="12" type="sldNum"/>
          </p:nvPr>
        </p:nvSpPr>
        <p:spPr>
          <a:xfrm>
            <a:off x="7037625" y="4776225"/>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825" name="Google Shape;825;p65"/>
          <p:cNvGraphicFramePr/>
          <p:nvPr/>
        </p:nvGraphicFramePr>
        <p:xfrm>
          <a:off x="385744" y="1269479"/>
          <a:ext cx="3000000" cy="3000000"/>
        </p:xfrm>
        <a:graphic>
          <a:graphicData uri="http://schemas.openxmlformats.org/drawingml/2006/table">
            <a:tbl>
              <a:tblPr bandRow="1" firstRow="1">
                <a:noFill/>
                <a:tableStyleId>{0F7E1064-1DCB-482E-BA45-E3CA98802343}</a:tableStyleId>
              </a:tblPr>
              <a:tblGrid>
                <a:gridCol w="2788925"/>
                <a:gridCol w="932950"/>
                <a:gridCol w="954425"/>
                <a:gridCol w="787250"/>
                <a:gridCol w="2908925"/>
              </a:tblGrid>
              <a:tr h="502825">
                <a:tc>
                  <a:txBody>
                    <a:bodyPr/>
                    <a:lstStyle/>
                    <a:p>
                      <a:pPr indent="0" lvl="0" marL="0" marR="0" rtl="0" algn="ctr">
                        <a:spcBef>
                          <a:spcPts val="0"/>
                        </a:spcBef>
                        <a:spcAft>
                          <a:spcPts val="0"/>
                        </a:spcAft>
                        <a:buNone/>
                      </a:pPr>
                      <a:r>
                        <a:t/>
                      </a:r>
                      <a:endParaRPr sz="900" u="none" cap="none" strike="noStrike">
                        <a:latin typeface="Nunito"/>
                        <a:ea typeface="Nunito"/>
                        <a:cs typeface="Nunito"/>
                        <a:sym typeface="Nunito"/>
                      </a:endParaRPr>
                    </a:p>
                  </a:txBody>
                  <a:tcPr marT="34300" marB="34300" marR="68600" marL="68600" anchor="ctr">
                    <a:lnL cap="flat" cmpd="sng" w="38100">
                      <a:solidFill>
                        <a:srgbClr val="F2F2F2">
                          <a:alpha val="0"/>
                        </a:srgbClr>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alpha val="0"/>
                        </a:srgbClr>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Probability</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Severity</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Priority</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Mitigation/Avoidance</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r>
              <a:tr h="246150">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 associated with data breach, specifically HIPAA requirements</a:t>
                      </a:r>
                      <a:endParaRPr sz="900">
                        <a:solidFill>
                          <a:schemeClr val="lt1"/>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 sz="900">
                          <a:latin typeface="Nunito"/>
                          <a:ea typeface="Nunito"/>
                          <a:cs typeface="Nunito"/>
                          <a:sym typeface="Nunito"/>
                        </a:rPr>
                        <a:t>Database access permissions are granted according to authorization level (based on persona and). Database is only accessible via Ethernet, and only within the hospital network/premises.</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r>
              <a:tr h="387425">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Risks associated with inadequate architecture, performance, quality</a:t>
                      </a:r>
                      <a:r>
                        <a:rPr baseline="30000" lang="en" sz="900">
                          <a:solidFill>
                            <a:schemeClr val="lt1"/>
                          </a:solidFill>
                          <a:latin typeface="Nunito"/>
                          <a:ea typeface="Nunito"/>
                          <a:cs typeface="Nunito"/>
                          <a:sym typeface="Nunito"/>
                        </a:rPr>
                        <a:t>12</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 sz="900">
                          <a:latin typeface="Nunito"/>
                          <a:ea typeface="Nunito"/>
                          <a:cs typeface="Nunito"/>
                          <a:sym typeface="Nunito"/>
                        </a:rPr>
                        <a:t>Simulate or prototype the system and get benchmark of the system</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r>
              <a:tr h="502825">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Risks associated with any conversions of existing data, or clean up of “dirty” data from legacy database, required before implementation of a new system</a:t>
                      </a:r>
                      <a:r>
                        <a:rPr baseline="30000" lang="en" sz="900">
                          <a:solidFill>
                            <a:schemeClr val="lt1"/>
                          </a:solidFill>
                          <a:latin typeface="Nunito"/>
                          <a:ea typeface="Nunito"/>
                          <a:cs typeface="Nunito"/>
                          <a:sym typeface="Nunito"/>
                        </a:rPr>
                        <a:t>13</a:t>
                      </a:r>
                      <a:endParaRPr sz="900">
                        <a:solidFill>
                          <a:schemeClr val="lt1"/>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 sz="900">
                          <a:latin typeface="Nunito"/>
                          <a:ea typeface="Nunito"/>
                          <a:cs typeface="Nunito"/>
                          <a:sym typeface="Nunito"/>
                        </a:rPr>
                        <a:t>Invest in first-class data quality software and consider hiring a specialist firm to assist. Assign the rights to create, approve, edit, or remove data from the source system to the skilled and authorized team members.</a:t>
                      </a:r>
                      <a:r>
                        <a:rPr baseline="30000" lang="en" sz="900">
                          <a:latin typeface="Nunito"/>
                          <a:ea typeface="Nunito"/>
                          <a:cs typeface="Nunito"/>
                          <a:sym typeface="Nunito"/>
                        </a:rPr>
                        <a:t>14</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r>
              <a:tr h="502825">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 associated with hiring consultants from outside</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 </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 sz="900">
                          <a:latin typeface="Nunito"/>
                          <a:ea typeface="Nunito"/>
                          <a:cs typeface="Nunito"/>
                          <a:sym typeface="Nunito"/>
                        </a:rPr>
                        <a:t>Ensure that high quality consultants are hired, they are experts and highly equipped with the technical skills. Employees will cross-train with consultants to take advantage of knowledge transfer.</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r>
            </a:tbl>
          </a:graphicData>
        </a:graphic>
      </p:graphicFrame>
      <p:sp>
        <p:nvSpPr>
          <p:cNvPr id="826" name="Google Shape;826;p65"/>
          <p:cNvSpPr/>
          <p:nvPr/>
        </p:nvSpPr>
        <p:spPr>
          <a:xfrm>
            <a:off x="0" y="-2700"/>
            <a:ext cx="9144000" cy="715800"/>
          </a:xfrm>
          <a:prstGeom prst="rect">
            <a:avLst/>
          </a:pr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7" name="Google Shape;827;p65"/>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Risk Table</a:t>
            </a:r>
            <a:endParaRPr baseline="30000" sz="2700">
              <a:solidFill>
                <a:srgbClr val="FFFFFF"/>
              </a:solidFill>
              <a:latin typeface="Nunito"/>
              <a:ea typeface="Nunito"/>
              <a:cs typeface="Nunito"/>
              <a:sym typeface="Nunito"/>
            </a:endParaRPr>
          </a:p>
        </p:txBody>
      </p:sp>
      <p:sp>
        <p:nvSpPr>
          <p:cNvPr id="828" name="Google Shape;828;p65"/>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29" name="Google Shape;829;p65"/>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66"/>
          <p:cNvSpPr txBox="1"/>
          <p:nvPr>
            <p:ph idx="10" type="dt"/>
          </p:nvPr>
        </p:nvSpPr>
        <p:spPr>
          <a:xfrm>
            <a:off x="385781" y="4869675"/>
            <a:ext cx="7588200" cy="2739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SzPts val="800"/>
              <a:buNone/>
            </a:pPr>
            <a:r>
              <a:rPr lang="en" sz="700">
                <a:solidFill>
                  <a:srgbClr val="3A3F50"/>
                </a:solidFill>
                <a:latin typeface="Nunito Light"/>
                <a:ea typeface="Nunito Light"/>
                <a:cs typeface="Nunito Light"/>
                <a:sym typeface="Nunito Light"/>
              </a:rPr>
              <a:t>[15] Department of Energy. (n.d.). Software Development Risk Assessment (pg. 2). Retrieved from </a:t>
            </a:r>
            <a:r>
              <a:rPr lang="en" sz="700" u="sng">
                <a:solidFill>
                  <a:schemeClr val="hlink"/>
                </a:solidFill>
                <a:latin typeface="Nunito Light"/>
                <a:ea typeface="Nunito Light"/>
                <a:cs typeface="Nunito Light"/>
                <a:sym typeface="Nunito Light"/>
                <a:hlinkClick r:id="rId3"/>
              </a:rPr>
              <a:t>https://www.energy.gov/sites/prod/files/cioprod/documents/riskasmt.pdf</a:t>
            </a:r>
            <a:endParaRPr sz="700">
              <a:solidFill>
                <a:srgbClr val="3A3F50"/>
              </a:solidFill>
              <a:latin typeface="Nunito Light"/>
              <a:ea typeface="Nunito Light"/>
              <a:cs typeface="Nunito Light"/>
              <a:sym typeface="Nunito Light"/>
            </a:endParaRPr>
          </a:p>
        </p:txBody>
      </p:sp>
      <p:sp>
        <p:nvSpPr>
          <p:cNvPr id="835" name="Google Shape;835;p66"/>
          <p:cNvSpPr txBox="1"/>
          <p:nvPr>
            <p:ph idx="12" type="sldNum"/>
          </p:nvPr>
        </p:nvSpPr>
        <p:spPr>
          <a:xfrm>
            <a:off x="6970163"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836" name="Google Shape;836;p66"/>
          <p:cNvGraphicFramePr/>
          <p:nvPr/>
        </p:nvGraphicFramePr>
        <p:xfrm>
          <a:off x="467944" y="1232673"/>
          <a:ext cx="3000000" cy="3000000"/>
        </p:xfrm>
        <a:graphic>
          <a:graphicData uri="http://schemas.openxmlformats.org/drawingml/2006/table">
            <a:tbl>
              <a:tblPr bandRow="1" firstRow="1">
                <a:noFill/>
                <a:tableStyleId>{0F7E1064-1DCB-482E-BA45-E3CA98802343}</a:tableStyleId>
              </a:tblPr>
              <a:tblGrid>
                <a:gridCol w="2706775"/>
                <a:gridCol w="932950"/>
                <a:gridCol w="954425"/>
                <a:gridCol w="787250"/>
                <a:gridCol w="2908925"/>
              </a:tblGrid>
              <a:tr h="502825">
                <a:tc>
                  <a:txBody>
                    <a:bodyPr/>
                    <a:lstStyle/>
                    <a:p>
                      <a:pPr indent="0" lvl="0" marL="0" marR="0" rtl="0" algn="ctr">
                        <a:spcBef>
                          <a:spcPts val="0"/>
                        </a:spcBef>
                        <a:spcAft>
                          <a:spcPts val="0"/>
                        </a:spcAft>
                        <a:buNone/>
                      </a:pPr>
                      <a:r>
                        <a:t/>
                      </a:r>
                      <a:endParaRPr sz="900" u="none" cap="none" strike="noStrike">
                        <a:latin typeface="Nunito"/>
                        <a:ea typeface="Nunito"/>
                        <a:cs typeface="Nunito"/>
                        <a:sym typeface="Nunito"/>
                      </a:endParaRPr>
                    </a:p>
                  </a:txBody>
                  <a:tcPr marT="34300" marB="34300" marR="68600" marL="68600" anchor="ctr">
                    <a:lnL cap="flat" cmpd="sng" w="38100">
                      <a:solidFill>
                        <a:srgbClr val="F2F2F2">
                          <a:alpha val="0"/>
                        </a:srgbClr>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alpha val="0"/>
                        </a:srgbClr>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Probability</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Severity</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Priority</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900">
                          <a:solidFill>
                            <a:srgbClr val="000000"/>
                          </a:solidFill>
                          <a:latin typeface="Nunito"/>
                          <a:ea typeface="Nunito"/>
                          <a:cs typeface="Nunito"/>
                          <a:sym typeface="Nunito"/>
                        </a:rPr>
                        <a:t>Mitigation/Avoidance</a:t>
                      </a:r>
                      <a:endParaRPr sz="900">
                        <a:solidFill>
                          <a:srgbClr val="000000"/>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r>
              <a:tr h="544925">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 associated with the Integration of new software tools with legacy system</a:t>
                      </a:r>
                      <a:endParaRPr sz="900">
                        <a:solidFill>
                          <a:schemeClr val="lt1"/>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 sz="900">
                          <a:latin typeface="Nunito"/>
                          <a:ea typeface="Nunito"/>
                          <a:cs typeface="Nunito"/>
                          <a:sym typeface="Nunito"/>
                        </a:rPr>
                        <a:t>Validate the data and results</a:t>
                      </a:r>
                      <a:r>
                        <a:rPr lang="en" sz="900">
                          <a:latin typeface="Nunito"/>
                          <a:ea typeface="Nunito"/>
                          <a:cs typeface="Nunito"/>
                          <a:sym typeface="Nunito"/>
                        </a:rPr>
                        <a:t> at each stage of the development process to ensure that bugs are not carried forward and they are resolved as soon as identified.</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lt2"/>
                    </a:solidFill>
                  </a:tcPr>
                </a:tc>
              </a:tr>
              <a:tr h="502825">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 associated with end-users not adopting the new reporting system</a:t>
                      </a:r>
                      <a:endParaRPr sz="900">
                        <a:solidFill>
                          <a:schemeClr val="lt1"/>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High</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 sz="900">
                          <a:latin typeface="Nunito"/>
                          <a:ea typeface="Nunito"/>
                          <a:cs typeface="Nunito"/>
                          <a:sym typeface="Nunito"/>
                        </a:rPr>
                        <a:t>Conduct extensive user training including developing super-users to help lead training workshops</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r>
              <a:tr h="502825">
                <a:tc>
                  <a:txBody>
                    <a:bodyPr/>
                    <a:lstStyle/>
                    <a:p>
                      <a:pPr indent="0" lvl="0" marL="0" rtl="0" algn="l">
                        <a:spcBef>
                          <a:spcPts val="0"/>
                        </a:spcBef>
                        <a:spcAft>
                          <a:spcPts val="0"/>
                        </a:spcAft>
                        <a:buClr>
                          <a:schemeClr val="dk1"/>
                        </a:buClr>
                        <a:buFont typeface="Arial"/>
                        <a:buNone/>
                      </a:pPr>
                      <a:r>
                        <a:rPr lang="en" sz="900">
                          <a:solidFill>
                            <a:schemeClr val="lt1"/>
                          </a:solidFill>
                          <a:latin typeface="Nunito"/>
                          <a:ea typeface="Nunito"/>
                          <a:cs typeface="Nunito"/>
                          <a:sym typeface="Nunito"/>
                        </a:rPr>
                        <a:t>Project team members will not be in place</a:t>
                      </a:r>
                      <a:r>
                        <a:rPr baseline="30000" lang="en" sz="900">
                          <a:solidFill>
                            <a:schemeClr val="lt1"/>
                          </a:solidFill>
                          <a:latin typeface="Nunito"/>
                          <a:ea typeface="Nunito"/>
                          <a:cs typeface="Nunito"/>
                          <a:sym typeface="Nunito"/>
                        </a:rPr>
                        <a:t>15</a:t>
                      </a:r>
                      <a:endParaRPr sz="900">
                        <a:solidFill>
                          <a:schemeClr val="lt1"/>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Medium</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rtl="0" algn="l">
                        <a:spcBef>
                          <a:spcPts val="0"/>
                        </a:spcBef>
                        <a:spcAft>
                          <a:spcPts val="0"/>
                        </a:spcAft>
                        <a:buClr>
                          <a:schemeClr val="dk1"/>
                        </a:buClr>
                        <a:buFont typeface="Arial"/>
                        <a:buNone/>
                      </a:pPr>
                      <a:r>
                        <a:rPr lang="en" sz="900">
                          <a:latin typeface="Nunito"/>
                          <a:ea typeface="Nunito"/>
                          <a:cs typeface="Nunito"/>
                          <a:sym typeface="Nunito"/>
                        </a:rPr>
                        <a:t>Plan for staffing resource and assign backup person for each critical technology: Currently out of scope but will be taken into consideration in the later phases of the project.</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r>
              <a:tr h="502825">
                <a:tc>
                  <a:txBody>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Acquisition of hardware and software resource</a:t>
                      </a:r>
                      <a:r>
                        <a:rPr baseline="30000" lang="en" sz="900">
                          <a:solidFill>
                            <a:schemeClr val="lt1"/>
                          </a:solidFill>
                          <a:latin typeface="Nunito"/>
                          <a:ea typeface="Nunito"/>
                          <a:cs typeface="Nunito"/>
                          <a:sym typeface="Nunito"/>
                        </a:rPr>
                        <a:t>15</a:t>
                      </a:r>
                      <a:endParaRPr baseline="30000" sz="900">
                        <a:solidFill>
                          <a:schemeClr val="lt1"/>
                        </a:solidFill>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900">
                          <a:latin typeface="Nunito"/>
                          <a:ea typeface="Nunito"/>
                          <a:cs typeface="Nunito"/>
                          <a:sym typeface="Nunito"/>
                        </a:rPr>
                        <a:t>Low</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Low</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 sz="900">
                          <a:latin typeface="Nunito"/>
                          <a:ea typeface="Nunito"/>
                          <a:cs typeface="Nunito"/>
                          <a:sym typeface="Nunito"/>
                        </a:rPr>
                        <a:t>Low</a:t>
                      </a:r>
                      <a:endParaRPr sz="900" u="none" cap="none" strike="noStrike">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 sz="900">
                          <a:latin typeface="Nunito"/>
                          <a:ea typeface="Nunito"/>
                          <a:cs typeface="Nunito"/>
                          <a:sym typeface="Nunito"/>
                        </a:rPr>
                        <a:t>Hardware and software needs for the project are satisfied. Additional cost is assigned for the Deployment Engineer for maintenance of the application.</a:t>
                      </a:r>
                      <a:endParaRPr sz="900">
                        <a:latin typeface="Nunito"/>
                        <a:ea typeface="Nunito"/>
                        <a:cs typeface="Nunito"/>
                        <a:sym typeface="Nunito"/>
                      </a:endParaRPr>
                    </a:p>
                  </a:txBody>
                  <a:tcPr marT="34300" marB="34300" marR="68600" marL="686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rgbClr val="D8D8D8"/>
                    </a:solidFill>
                  </a:tcPr>
                </a:tc>
              </a:tr>
            </a:tbl>
          </a:graphicData>
        </a:graphic>
      </p:graphicFrame>
      <p:sp>
        <p:nvSpPr>
          <p:cNvPr id="837" name="Google Shape;837;p66"/>
          <p:cNvSpPr/>
          <p:nvPr/>
        </p:nvSpPr>
        <p:spPr>
          <a:xfrm>
            <a:off x="0" y="-2700"/>
            <a:ext cx="9144000" cy="715800"/>
          </a:xfrm>
          <a:prstGeom prst="rect">
            <a:avLst/>
          </a:pr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8" name="Google Shape;838;p66"/>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Risk </a:t>
            </a:r>
            <a:r>
              <a:rPr lang="en" sz="2700">
                <a:solidFill>
                  <a:srgbClr val="FFFFFF"/>
                </a:solidFill>
                <a:latin typeface="Nunito"/>
                <a:ea typeface="Nunito"/>
                <a:cs typeface="Nunito"/>
                <a:sym typeface="Nunito"/>
              </a:rPr>
              <a:t>Table</a:t>
            </a:r>
            <a:endParaRPr baseline="30000" sz="2700">
              <a:solidFill>
                <a:srgbClr val="FFFFFF"/>
              </a:solidFill>
              <a:latin typeface="Nunito"/>
              <a:ea typeface="Nunito"/>
              <a:cs typeface="Nunito"/>
              <a:sym typeface="Nunito"/>
            </a:endParaRPr>
          </a:p>
        </p:txBody>
      </p:sp>
      <p:sp>
        <p:nvSpPr>
          <p:cNvPr id="839" name="Google Shape;839;p66"/>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40" name="Google Shape;840;p66"/>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67"/>
          <p:cNvSpPr txBox="1"/>
          <p:nvPr/>
        </p:nvSpPr>
        <p:spPr>
          <a:xfrm>
            <a:off x="311913" y="4767569"/>
            <a:ext cx="7285500" cy="364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Nunito Light"/>
                <a:ea typeface="Nunito Light"/>
                <a:cs typeface="Nunito Light"/>
                <a:sym typeface="Nunito Light"/>
              </a:rPr>
              <a:t>[16] All the Risk Assessment Matrix Templates You Need. (n.d.). Retrieved from https://www.smartsheet.com/all-risk-assessment-matrix-templates-you-need</a:t>
            </a:r>
            <a:endParaRPr sz="1400"/>
          </a:p>
        </p:txBody>
      </p:sp>
      <p:sp>
        <p:nvSpPr>
          <p:cNvPr id="846" name="Google Shape;846;p67"/>
          <p:cNvSpPr/>
          <p:nvPr/>
        </p:nvSpPr>
        <p:spPr>
          <a:xfrm>
            <a:off x="896590" y="1322669"/>
            <a:ext cx="1651800" cy="8022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47" name="Google Shape;847;p67"/>
          <p:cNvSpPr/>
          <p:nvPr/>
        </p:nvSpPr>
        <p:spPr>
          <a:xfrm>
            <a:off x="1163100" y="1285594"/>
            <a:ext cx="7516500" cy="920400"/>
          </a:xfrm>
          <a:prstGeom prst="roundRect">
            <a:avLst>
              <a:gd fmla="val 5329" name="adj"/>
            </a:avLst>
          </a:prstGeom>
          <a:solidFill>
            <a:schemeClr val="lt1"/>
          </a:solidFill>
          <a:ln>
            <a:noFill/>
          </a:ln>
          <a:effectLst>
            <a:outerShdw blurRad="63500" sx="102000" rotWithShape="0" algn="ctr" sy="10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48" name="Google Shape;848;p67"/>
          <p:cNvSpPr/>
          <p:nvPr/>
        </p:nvSpPr>
        <p:spPr>
          <a:xfrm rot="5400000">
            <a:off x="736150" y="1295180"/>
            <a:ext cx="801918" cy="856895"/>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49" name="Google Shape;849;p67"/>
          <p:cNvSpPr/>
          <p:nvPr/>
        </p:nvSpPr>
        <p:spPr>
          <a:xfrm>
            <a:off x="3363938" y="1280606"/>
            <a:ext cx="5304455" cy="919903"/>
          </a:xfrm>
          <a:custGeom>
            <a:rect b="b" l="l" r="r" t="t"/>
            <a:pathLst>
              <a:path extrusionOk="0" h="1008113" w="5264968">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50" name="Google Shape;850;p67"/>
          <p:cNvSpPr txBox="1"/>
          <p:nvPr/>
        </p:nvSpPr>
        <p:spPr>
          <a:xfrm>
            <a:off x="1719675" y="1479720"/>
            <a:ext cx="1912800" cy="4845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1200">
                <a:solidFill>
                  <a:srgbClr val="595959"/>
                </a:solidFill>
                <a:latin typeface="Nunito"/>
                <a:ea typeface="Nunito"/>
                <a:cs typeface="Nunito"/>
                <a:sym typeface="Nunito"/>
              </a:rPr>
              <a:t>Probability</a:t>
            </a:r>
            <a:endParaRPr b="1" sz="1200">
              <a:solidFill>
                <a:srgbClr val="595959"/>
              </a:solidFill>
              <a:latin typeface="Nunito"/>
              <a:ea typeface="Nunito"/>
              <a:cs typeface="Nunito"/>
              <a:sym typeface="Nunito"/>
            </a:endParaRPr>
          </a:p>
        </p:txBody>
      </p:sp>
      <p:grpSp>
        <p:nvGrpSpPr>
          <p:cNvPr id="851" name="Google Shape;851;p67"/>
          <p:cNvGrpSpPr/>
          <p:nvPr/>
        </p:nvGrpSpPr>
        <p:grpSpPr>
          <a:xfrm>
            <a:off x="3398742" y="1357013"/>
            <a:ext cx="1794350" cy="675154"/>
            <a:chOff x="4139952" y="1998365"/>
            <a:chExt cx="1309649" cy="772046"/>
          </a:xfrm>
        </p:grpSpPr>
        <p:sp>
          <p:nvSpPr>
            <p:cNvPr id="852" name="Google Shape;852;p67"/>
            <p:cNvSpPr txBox="1"/>
            <p:nvPr/>
          </p:nvSpPr>
          <p:spPr>
            <a:xfrm>
              <a:off x="4159001" y="2216011"/>
              <a:ext cx="1290600" cy="554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Risks that are highly likely to occur</a:t>
              </a:r>
              <a:endParaRPr sz="900">
                <a:solidFill>
                  <a:schemeClr val="lt1"/>
                </a:solidFill>
                <a:latin typeface="Nunito"/>
                <a:ea typeface="Nunito"/>
                <a:cs typeface="Nunito"/>
                <a:sym typeface="Nunito"/>
              </a:endParaRPr>
            </a:p>
            <a:p>
              <a:pPr indent="0" lvl="0" marL="0" marR="0" rtl="0" algn="l">
                <a:spcBef>
                  <a:spcPts val="0"/>
                </a:spcBef>
                <a:spcAft>
                  <a:spcPts val="0"/>
                </a:spcAft>
                <a:buNone/>
              </a:pPr>
              <a:r>
                <a:t/>
              </a:r>
              <a:endParaRPr sz="900">
                <a:solidFill>
                  <a:schemeClr val="lt1"/>
                </a:solidFill>
                <a:latin typeface="Nunito"/>
                <a:ea typeface="Nunito"/>
                <a:cs typeface="Nunito"/>
                <a:sym typeface="Nunito"/>
              </a:endParaRPr>
            </a:p>
          </p:txBody>
        </p:sp>
        <p:sp>
          <p:nvSpPr>
            <p:cNvPr id="853" name="Google Shape;853;p67"/>
            <p:cNvSpPr txBox="1"/>
            <p:nvPr/>
          </p:nvSpPr>
          <p:spPr>
            <a:xfrm>
              <a:off x="4139952" y="1998365"/>
              <a:ext cx="1296000" cy="237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900">
                  <a:solidFill>
                    <a:schemeClr val="lt1"/>
                  </a:solidFill>
                  <a:latin typeface="Nunito"/>
                  <a:ea typeface="Nunito"/>
                  <a:cs typeface="Nunito"/>
                  <a:sym typeface="Nunito"/>
                </a:rPr>
                <a:t>High	</a:t>
              </a:r>
              <a:endParaRPr b="1" sz="900">
                <a:solidFill>
                  <a:schemeClr val="lt1"/>
                </a:solidFill>
                <a:latin typeface="Nunito"/>
                <a:ea typeface="Nunito"/>
                <a:cs typeface="Nunito"/>
                <a:sym typeface="Nunito"/>
              </a:endParaRPr>
            </a:p>
          </p:txBody>
        </p:sp>
      </p:grpSp>
      <p:grpSp>
        <p:nvGrpSpPr>
          <p:cNvPr id="854" name="Google Shape;854;p67"/>
          <p:cNvGrpSpPr/>
          <p:nvPr/>
        </p:nvGrpSpPr>
        <p:grpSpPr>
          <a:xfrm>
            <a:off x="5463014" y="1356936"/>
            <a:ext cx="1321402" cy="810154"/>
            <a:chOff x="4146534" y="2007885"/>
            <a:chExt cx="1296000" cy="926420"/>
          </a:xfrm>
        </p:grpSpPr>
        <p:sp>
          <p:nvSpPr>
            <p:cNvPr id="855" name="Google Shape;855;p67"/>
            <p:cNvSpPr txBox="1"/>
            <p:nvPr/>
          </p:nvSpPr>
          <p:spPr>
            <a:xfrm>
              <a:off x="4149235" y="2379905"/>
              <a:ext cx="1290600" cy="554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latin typeface="Nunito"/>
                <a:ea typeface="Nunito"/>
                <a:cs typeface="Nunito"/>
                <a:sym typeface="Nunito"/>
              </a:endParaRPr>
            </a:p>
          </p:txBody>
        </p:sp>
        <p:sp>
          <p:nvSpPr>
            <p:cNvPr id="856" name="Google Shape;856;p67"/>
            <p:cNvSpPr txBox="1"/>
            <p:nvPr/>
          </p:nvSpPr>
          <p:spPr>
            <a:xfrm>
              <a:off x="4146534" y="2007885"/>
              <a:ext cx="1296000" cy="237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900">
                  <a:solidFill>
                    <a:schemeClr val="lt1"/>
                  </a:solidFill>
                  <a:latin typeface="Nunito"/>
                  <a:ea typeface="Nunito"/>
                  <a:cs typeface="Nunito"/>
                  <a:sym typeface="Nunito"/>
                </a:rPr>
                <a:t>Medium	</a:t>
              </a:r>
              <a:endParaRPr b="1" sz="900">
                <a:solidFill>
                  <a:schemeClr val="lt1"/>
                </a:solidFill>
                <a:latin typeface="Nunito"/>
                <a:ea typeface="Nunito"/>
                <a:cs typeface="Nunito"/>
                <a:sym typeface="Nunito"/>
              </a:endParaRPr>
            </a:p>
            <a:p>
              <a:pPr indent="0" lvl="0" marL="0" marR="0" rtl="0" algn="l">
                <a:spcBef>
                  <a:spcPts val="0"/>
                </a:spcBef>
                <a:spcAft>
                  <a:spcPts val="0"/>
                </a:spcAft>
                <a:buNone/>
              </a:pPr>
              <a:r>
                <a:rPr lang="en" sz="900">
                  <a:solidFill>
                    <a:schemeClr val="lt1"/>
                  </a:solidFill>
                  <a:latin typeface="Nunito"/>
                  <a:ea typeface="Nunito"/>
                  <a:cs typeface="Nunito"/>
                  <a:sym typeface="Nunito"/>
                </a:rPr>
                <a:t>Risks that are more typical, with about a 50/50 chance of taking place</a:t>
              </a:r>
              <a:endParaRPr sz="900">
                <a:solidFill>
                  <a:schemeClr val="lt1"/>
                </a:solidFill>
                <a:latin typeface="Nunito"/>
                <a:ea typeface="Nunito"/>
                <a:cs typeface="Nunito"/>
                <a:sym typeface="Nunito"/>
              </a:endParaRPr>
            </a:p>
          </p:txBody>
        </p:sp>
      </p:grpSp>
      <p:grpSp>
        <p:nvGrpSpPr>
          <p:cNvPr id="857" name="Google Shape;857;p67"/>
          <p:cNvGrpSpPr/>
          <p:nvPr/>
        </p:nvGrpSpPr>
        <p:grpSpPr>
          <a:xfrm>
            <a:off x="7106643" y="1348688"/>
            <a:ext cx="1446643" cy="655807"/>
            <a:chOff x="4139952" y="1998365"/>
            <a:chExt cx="1562081" cy="749922"/>
          </a:xfrm>
        </p:grpSpPr>
        <p:sp>
          <p:nvSpPr>
            <p:cNvPr id="858" name="Google Shape;858;p67"/>
            <p:cNvSpPr txBox="1"/>
            <p:nvPr/>
          </p:nvSpPr>
          <p:spPr>
            <a:xfrm>
              <a:off x="4146533" y="2193887"/>
              <a:ext cx="1555500" cy="554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Risks that are relatively uncommon, but have a small chance manifesting</a:t>
              </a:r>
              <a:endParaRPr sz="900">
                <a:solidFill>
                  <a:schemeClr val="lt1"/>
                </a:solidFill>
                <a:latin typeface="Nunito"/>
                <a:ea typeface="Nunito"/>
                <a:cs typeface="Nunito"/>
                <a:sym typeface="Nunito"/>
              </a:endParaRPr>
            </a:p>
          </p:txBody>
        </p:sp>
        <p:sp>
          <p:nvSpPr>
            <p:cNvPr id="859" name="Google Shape;859;p67"/>
            <p:cNvSpPr txBox="1"/>
            <p:nvPr/>
          </p:nvSpPr>
          <p:spPr>
            <a:xfrm>
              <a:off x="4139952" y="1998365"/>
              <a:ext cx="1296000" cy="237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900">
                  <a:solidFill>
                    <a:schemeClr val="lt1"/>
                  </a:solidFill>
                  <a:latin typeface="Nunito"/>
                  <a:ea typeface="Nunito"/>
                  <a:cs typeface="Nunito"/>
                  <a:sym typeface="Nunito"/>
                </a:rPr>
                <a:t>Low</a:t>
              </a:r>
              <a:endParaRPr b="1" sz="900">
                <a:solidFill>
                  <a:schemeClr val="lt1"/>
                </a:solidFill>
                <a:latin typeface="Nunito"/>
                <a:ea typeface="Nunito"/>
                <a:cs typeface="Nunito"/>
                <a:sym typeface="Nunito"/>
              </a:endParaRPr>
            </a:p>
          </p:txBody>
        </p:sp>
      </p:grpSp>
      <p:cxnSp>
        <p:nvCxnSpPr>
          <p:cNvPr id="860" name="Google Shape;860;p67"/>
          <p:cNvCxnSpPr/>
          <p:nvPr/>
        </p:nvCxnSpPr>
        <p:spPr>
          <a:xfrm>
            <a:off x="5421822" y="1466468"/>
            <a:ext cx="0" cy="549600"/>
          </a:xfrm>
          <a:prstGeom prst="straightConnector1">
            <a:avLst/>
          </a:prstGeom>
          <a:noFill/>
          <a:ln cap="flat" cmpd="sng" w="9525">
            <a:solidFill>
              <a:schemeClr val="lt1"/>
            </a:solidFill>
            <a:prstDash val="dash"/>
            <a:miter lim="800000"/>
            <a:headEnd len="sm" w="sm" type="none"/>
            <a:tailEnd len="sm" w="sm" type="none"/>
          </a:ln>
        </p:spPr>
      </p:cxnSp>
      <p:cxnSp>
        <p:nvCxnSpPr>
          <p:cNvPr id="861" name="Google Shape;861;p67"/>
          <p:cNvCxnSpPr/>
          <p:nvPr/>
        </p:nvCxnSpPr>
        <p:spPr>
          <a:xfrm>
            <a:off x="6980494" y="1474493"/>
            <a:ext cx="0" cy="549600"/>
          </a:xfrm>
          <a:prstGeom prst="straightConnector1">
            <a:avLst/>
          </a:prstGeom>
          <a:noFill/>
          <a:ln cap="flat" cmpd="sng" w="9525">
            <a:solidFill>
              <a:schemeClr val="lt1"/>
            </a:solidFill>
            <a:prstDash val="dash"/>
            <a:miter lim="800000"/>
            <a:headEnd len="sm" w="sm" type="none"/>
            <a:tailEnd len="sm" w="sm" type="none"/>
          </a:ln>
        </p:spPr>
      </p:cxnSp>
      <p:sp>
        <p:nvSpPr>
          <p:cNvPr id="862" name="Google Shape;862;p67"/>
          <p:cNvSpPr txBox="1"/>
          <p:nvPr/>
        </p:nvSpPr>
        <p:spPr>
          <a:xfrm>
            <a:off x="724343" y="1444841"/>
            <a:ext cx="858000" cy="4845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700">
                <a:solidFill>
                  <a:schemeClr val="lt1"/>
                </a:solidFill>
                <a:latin typeface="Nunito"/>
                <a:ea typeface="Nunito"/>
                <a:cs typeface="Nunito"/>
                <a:sym typeface="Nunito"/>
              </a:rPr>
              <a:t>01</a:t>
            </a:r>
            <a:endParaRPr b="1" sz="2700">
              <a:solidFill>
                <a:schemeClr val="lt1"/>
              </a:solidFill>
              <a:latin typeface="Nunito"/>
              <a:ea typeface="Nunito"/>
              <a:cs typeface="Nunito"/>
              <a:sym typeface="Nunito"/>
            </a:endParaRPr>
          </a:p>
        </p:txBody>
      </p:sp>
      <p:sp>
        <p:nvSpPr>
          <p:cNvPr id="863" name="Google Shape;863;p67"/>
          <p:cNvSpPr/>
          <p:nvPr/>
        </p:nvSpPr>
        <p:spPr>
          <a:xfrm>
            <a:off x="896590" y="2421739"/>
            <a:ext cx="1651800" cy="8022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64" name="Google Shape;864;p67"/>
          <p:cNvSpPr/>
          <p:nvPr/>
        </p:nvSpPr>
        <p:spPr>
          <a:xfrm>
            <a:off x="1163100" y="2384663"/>
            <a:ext cx="7516500" cy="968700"/>
          </a:xfrm>
          <a:prstGeom prst="roundRect">
            <a:avLst>
              <a:gd fmla="val 5329" name="adj"/>
            </a:avLst>
          </a:prstGeom>
          <a:solidFill>
            <a:schemeClr val="lt1"/>
          </a:solidFill>
          <a:ln>
            <a:noFill/>
          </a:ln>
          <a:effectLst>
            <a:outerShdw blurRad="63500" sx="102000" rotWithShape="0" algn="ctr" sy="10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65" name="Google Shape;865;p67"/>
          <p:cNvSpPr/>
          <p:nvPr/>
        </p:nvSpPr>
        <p:spPr>
          <a:xfrm rot="5400000">
            <a:off x="736150" y="2394250"/>
            <a:ext cx="801918" cy="856895"/>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66" name="Google Shape;866;p67"/>
          <p:cNvSpPr/>
          <p:nvPr/>
        </p:nvSpPr>
        <p:spPr>
          <a:xfrm>
            <a:off x="3365063" y="2379675"/>
            <a:ext cx="5304455" cy="967788"/>
          </a:xfrm>
          <a:custGeom>
            <a:rect b="b" l="l" r="r" t="t"/>
            <a:pathLst>
              <a:path extrusionOk="0" h="1008113" w="5264968">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67" name="Google Shape;867;p67"/>
          <p:cNvSpPr txBox="1"/>
          <p:nvPr/>
        </p:nvSpPr>
        <p:spPr>
          <a:xfrm>
            <a:off x="1723839" y="2561926"/>
            <a:ext cx="1904400" cy="48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200">
                <a:latin typeface="Nunito"/>
                <a:ea typeface="Nunito"/>
                <a:cs typeface="Nunito"/>
                <a:sym typeface="Nunito"/>
              </a:rPr>
              <a:t>Severity</a:t>
            </a:r>
            <a:endParaRPr b="1" sz="1200">
              <a:latin typeface="Nunito"/>
              <a:ea typeface="Nunito"/>
              <a:cs typeface="Nunito"/>
              <a:sym typeface="Nunito"/>
            </a:endParaRPr>
          </a:p>
        </p:txBody>
      </p:sp>
      <p:grpSp>
        <p:nvGrpSpPr>
          <p:cNvPr id="868" name="Google Shape;868;p67"/>
          <p:cNvGrpSpPr/>
          <p:nvPr/>
        </p:nvGrpSpPr>
        <p:grpSpPr>
          <a:xfrm>
            <a:off x="3387439" y="2456054"/>
            <a:ext cx="1794350" cy="675154"/>
            <a:chOff x="4139952" y="1998365"/>
            <a:chExt cx="1309649" cy="772046"/>
          </a:xfrm>
        </p:grpSpPr>
        <p:sp>
          <p:nvSpPr>
            <p:cNvPr id="869" name="Google Shape;869;p67"/>
            <p:cNvSpPr txBox="1"/>
            <p:nvPr/>
          </p:nvSpPr>
          <p:spPr>
            <a:xfrm>
              <a:off x="4159001" y="2216011"/>
              <a:ext cx="1290600" cy="554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Risks with substantial negative consequences that will seriously impact the success of the project.</a:t>
              </a:r>
              <a:endParaRPr sz="900">
                <a:solidFill>
                  <a:schemeClr val="lt1"/>
                </a:solidFill>
                <a:latin typeface="Nunito"/>
                <a:ea typeface="Nunito"/>
                <a:cs typeface="Nunito"/>
                <a:sym typeface="Nunito"/>
              </a:endParaRPr>
            </a:p>
            <a:p>
              <a:pPr indent="0" lvl="0" marL="0" marR="0" rtl="0" algn="l">
                <a:spcBef>
                  <a:spcPts val="0"/>
                </a:spcBef>
                <a:spcAft>
                  <a:spcPts val="0"/>
                </a:spcAft>
                <a:buNone/>
              </a:pPr>
              <a:r>
                <a:t/>
              </a:r>
              <a:endParaRPr sz="900">
                <a:solidFill>
                  <a:schemeClr val="lt1"/>
                </a:solidFill>
                <a:latin typeface="Nunito"/>
                <a:ea typeface="Nunito"/>
                <a:cs typeface="Nunito"/>
                <a:sym typeface="Nunito"/>
              </a:endParaRPr>
            </a:p>
          </p:txBody>
        </p:sp>
        <p:sp>
          <p:nvSpPr>
            <p:cNvPr id="870" name="Google Shape;870;p67"/>
            <p:cNvSpPr txBox="1"/>
            <p:nvPr/>
          </p:nvSpPr>
          <p:spPr>
            <a:xfrm>
              <a:off x="4139952" y="1998365"/>
              <a:ext cx="1296000" cy="237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900">
                  <a:solidFill>
                    <a:schemeClr val="lt1"/>
                  </a:solidFill>
                  <a:latin typeface="Nunito"/>
                  <a:ea typeface="Nunito"/>
                  <a:cs typeface="Nunito"/>
                  <a:sym typeface="Nunito"/>
                </a:rPr>
                <a:t>High	</a:t>
              </a:r>
              <a:endParaRPr b="1" sz="900">
                <a:solidFill>
                  <a:schemeClr val="lt1"/>
                </a:solidFill>
                <a:latin typeface="Nunito"/>
                <a:ea typeface="Nunito"/>
                <a:cs typeface="Nunito"/>
                <a:sym typeface="Nunito"/>
              </a:endParaRPr>
            </a:p>
          </p:txBody>
        </p:sp>
      </p:grpSp>
      <p:grpSp>
        <p:nvGrpSpPr>
          <p:cNvPr id="871" name="Google Shape;871;p67"/>
          <p:cNvGrpSpPr/>
          <p:nvPr/>
        </p:nvGrpSpPr>
        <p:grpSpPr>
          <a:xfrm>
            <a:off x="5455058" y="2447725"/>
            <a:ext cx="1321567" cy="675154"/>
            <a:chOff x="4139952" y="1998365"/>
            <a:chExt cx="1309649" cy="772046"/>
          </a:xfrm>
        </p:grpSpPr>
        <p:sp>
          <p:nvSpPr>
            <p:cNvPr id="872" name="Google Shape;872;p67"/>
            <p:cNvSpPr txBox="1"/>
            <p:nvPr/>
          </p:nvSpPr>
          <p:spPr>
            <a:xfrm>
              <a:off x="4159001" y="2216011"/>
              <a:ext cx="1290600" cy="554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latin typeface="Nunito"/>
                <a:ea typeface="Nunito"/>
                <a:cs typeface="Nunito"/>
                <a:sym typeface="Nunito"/>
              </a:endParaRPr>
            </a:p>
          </p:txBody>
        </p:sp>
        <p:sp>
          <p:nvSpPr>
            <p:cNvPr id="873" name="Google Shape;873;p67"/>
            <p:cNvSpPr txBox="1"/>
            <p:nvPr/>
          </p:nvSpPr>
          <p:spPr>
            <a:xfrm>
              <a:off x="4139952" y="1998365"/>
              <a:ext cx="1296000" cy="237600"/>
            </a:xfrm>
            <a:prstGeom prst="rect">
              <a:avLst/>
            </a:prstGeom>
            <a:noFill/>
            <a:ln>
              <a:noFill/>
            </a:ln>
          </p:spPr>
          <p:txBody>
            <a:bodyPr anchorCtr="0" anchor="t" bIns="34275" lIns="81000" spcFirstLastPara="1" rIns="81000" wrap="square" tIns="34275">
              <a:noAutofit/>
            </a:bodyPr>
            <a:lstStyle/>
            <a:p>
              <a:pPr indent="0" lvl="0" marL="0" rtl="0" algn="l">
                <a:spcBef>
                  <a:spcPts val="0"/>
                </a:spcBef>
                <a:spcAft>
                  <a:spcPts val="0"/>
                </a:spcAft>
                <a:buNone/>
              </a:pPr>
              <a:r>
                <a:rPr b="1" lang="en" sz="900">
                  <a:solidFill>
                    <a:schemeClr val="lt1"/>
                  </a:solidFill>
                  <a:latin typeface="Nunito"/>
                  <a:ea typeface="Nunito"/>
                  <a:cs typeface="Nunito"/>
                  <a:sym typeface="Nunito"/>
                </a:rPr>
                <a:t>Medium	</a:t>
              </a:r>
              <a:endParaRPr b="1" sz="900">
                <a:solidFill>
                  <a:schemeClr val="lt1"/>
                </a:solidFill>
                <a:latin typeface="Nunito"/>
                <a:ea typeface="Nunito"/>
                <a:cs typeface="Nunito"/>
                <a:sym typeface="Nunito"/>
              </a:endParaRPr>
            </a:p>
            <a:p>
              <a:pPr indent="0" lvl="0" marL="0" marR="0" rtl="0" algn="l">
                <a:spcBef>
                  <a:spcPts val="0"/>
                </a:spcBef>
                <a:spcAft>
                  <a:spcPts val="0"/>
                </a:spcAft>
                <a:buNone/>
              </a:pPr>
              <a:r>
                <a:rPr lang="en" sz="900">
                  <a:solidFill>
                    <a:schemeClr val="lt1"/>
                  </a:solidFill>
                  <a:latin typeface="Nunito"/>
                  <a:ea typeface="Nunito"/>
                  <a:cs typeface="Nunito"/>
                  <a:sym typeface="Nunito"/>
                </a:rPr>
                <a:t>Risks with  negative consequences, posing a moderate threat to the project. </a:t>
              </a:r>
              <a:endParaRPr sz="900">
                <a:solidFill>
                  <a:schemeClr val="lt1"/>
                </a:solidFill>
                <a:latin typeface="Nunito"/>
                <a:ea typeface="Nunito"/>
                <a:cs typeface="Nunito"/>
                <a:sym typeface="Nunito"/>
              </a:endParaRPr>
            </a:p>
          </p:txBody>
        </p:sp>
      </p:grpSp>
      <p:grpSp>
        <p:nvGrpSpPr>
          <p:cNvPr id="874" name="Google Shape;874;p67"/>
          <p:cNvGrpSpPr/>
          <p:nvPr/>
        </p:nvGrpSpPr>
        <p:grpSpPr>
          <a:xfrm>
            <a:off x="7170169" y="2417719"/>
            <a:ext cx="1448677" cy="701047"/>
            <a:chOff x="3779404" y="1922744"/>
            <a:chExt cx="1656578" cy="801655"/>
          </a:xfrm>
        </p:grpSpPr>
        <p:sp>
          <p:nvSpPr>
            <p:cNvPr id="875" name="Google Shape;875;p67"/>
            <p:cNvSpPr txBox="1"/>
            <p:nvPr/>
          </p:nvSpPr>
          <p:spPr>
            <a:xfrm>
              <a:off x="3779404" y="2095900"/>
              <a:ext cx="1653900" cy="628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Risks that have a small potential for negative consequences, but will not significantly impact overall success.</a:t>
              </a:r>
              <a:endParaRPr sz="1100">
                <a:latin typeface="Nunito"/>
                <a:ea typeface="Nunito"/>
                <a:cs typeface="Nunito"/>
                <a:sym typeface="Nunito"/>
              </a:endParaRPr>
            </a:p>
          </p:txBody>
        </p:sp>
        <p:sp>
          <p:nvSpPr>
            <p:cNvPr id="876" name="Google Shape;876;p67"/>
            <p:cNvSpPr txBox="1"/>
            <p:nvPr/>
          </p:nvSpPr>
          <p:spPr>
            <a:xfrm>
              <a:off x="3782082" y="1922744"/>
              <a:ext cx="1653900" cy="237600"/>
            </a:xfrm>
            <a:prstGeom prst="rect">
              <a:avLst/>
            </a:prstGeom>
            <a:noFill/>
            <a:ln>
              <a:noFill/>
            </a:ln>
          </p:spPr>
          <p:txBody>
            <a:bodyPr anchorCtr="0" anchor="t" bIns="34275" lIns="81000" spcFirstLastPara="1" rIns="81000" wrap="square" tIns="34275">
              <a:noAutofit/>
            </a:bodyPr>
            <a:lstStyle/>
            <a:p>
              <a:pPr indent="0" lvl="0" marL="0" rtl="0" algn="l">
                <a:spcBef>
                  <a:spcPts val="0"/>
                </a:spcBef>
                <a:spcAft>
                  <a:spcPts val="0"/>
                </a:spcAft>
                <a:buNone/>
              </a:pPr>
              <a:r>
                <a:rPr b="1" lang="en" sz="900">
                  <a:solidFill>
                    <a:schemeClr val="lt1"/>
                  </a:solidFill>
                  <a:latin typeface="Nunito"/>
                  <a:ea typeface="Nunito"/>
                  <a:cs typeface="Nunito"/>
                  <a:sym typeface="Nunito"/>
                </a:rPr>
                <a:t>Low</a:t>
              </a:r>
              <a:endParaRPr b="1" sz="900">
                <a:solidFill>
                  <a:schemeClr val="lt1"/>
                </a:solidFill>
                <a:latin typeface="Nunito"/>
                <a:ea typeface="Nunito"/>
                <a:cs typeface="Nunito"/>
                <a:sym typeface="Nunito"/>
              </a:endParaRPr>
            </a:p>
          </p:txBody>
        </p:sp>
      </p:grpSp>
      <p:cxnSp>
        <p:nvCxnSpPr>
          <p:cNvPr id="877" name="Google Shape;877;p67"/>
          <p:cNvCxnSpPr/>
          <p:nvPr/>
        </p:nvCxnSpPr>
        <p:spPr>
          <a:xfrm>
            <a:off x="5421822" y="2565538"/>
            <a:ext cx="0" cy="549600"/>
          </a:xfrm>
          <a:prstGeom prst="straightConnector1">
            <a:avLst/>
          </a:prstGeom>
          <a:noFill/>
          <a:ln cap="flat" cmpd="sng" w="9525">
            <a:solidFill>
              <a:schemeClr val="lt1"/>
            </a:solidFill>
            <a:prstDash val="dash"/>
            <a:miter lim="800000"/>
            <a:headEnd len="sm" w="sm" type="none"/>
            <a:tailEnd len="sm" w="sm" type="none"/>
          </a:ln>
        </p:spPr>
      </p:cxnSp>
      <p:cxnSp>
        <p:nvCxnSpPr>
          <p:cNvPr id="878" name="Google Shape;878;p67"/>
          <p:cNvCxnSpPr/>
          <p:nvPr/>
        </p:nvCxnSpPr>
        <p:spPr>
          <a:xfrm>
            <a:off x="6980494" y="2573563"/>
            <a:ext cx="0" cy="549600"/>
          </a:xfrm>
          <a:prstGeom prst="straightConnector1">
            <a:avLst/>
          </a:prstGeom>
          <a:noFill/>
          <a:ln cap="flat" cmpd="sng" w="9525">
            <a:solidFill>
              <a:schemeClr val="lt1"/>
            </a:solidFill>
            <a:prstDash val="dash"/>
            <a:miter lim="800000"/>
            <a:headEnd len="sm" w="sm" type="none"/>
            <a:tailEnd len="sm" w="sm" type="none"/>
          </a:ln>
        </p:spPr>
      </p:cxnSp>
      <p:sp>
        <p:nvSpPr>
          <p:cNvPr id="879" name="Google Shape;879;p67"/>
          <p:cNvSpPr txBox="1"/>
          <p:nvPr/>
        </p:nvSpPr>
        <p:spPr>
          <a:xfrm>
            <a:off x="724343" y="2543912"/>
            <a:ext cx="858000" cy="4845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700">
                <a:solidFill>
                  <a:schemeClr val="lt1"/>
                </a:solidFill>
                <a:latin typeface="Nunito"/>
                <a:ea typeface="Nunito"/>
                <a:cs typeface="Nunito"/>
                <a:sym typeface="Nunito"/>
              </a:rPr>
              <a:t>02</a:t>
            </a:r>
            <a:endParaRPr b="1" sz="2700">
              <a:solidFill>
                <a:schemeClr val="lt1"/>
              </a:solidFill>
              <a:latin typeface="Nunito"/>
              <a:ea typeface="Nunito"/>
              <a:cs typeface="Nunito"/>
              <a:sym typeface="Nunito"/>
            </a:endParaRPr>
          </a:p>
        </p:txBody>
      </p:sp>
      <p:sp>
        <p:nvSpPr>
          <p:cNvPr id="880" name="Google Shape;880;p67"/>
          <p:cNvSpPr/>
          <p:nvPr/>
        </p:nvSpPr>
        <p:spPr>
          <a:xfrm>
            <a:off x="896590" y="3520809"/>
            <a:ext cx="1651800" cy="8022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81" name="Google Shape;881;p67"/>
          <p:cNvSpPr/>
          <p:nvPr/>
        </p:nvSpPr>
        <p:spPr>
          <a:xfrm>
            <a:off x="1163100" y="3483731"/>
            <a:ext cx="7516500" cy="1017300"/>
          </a:xfrm>
          <a:prstGeom prst="roundRect">
            <a:avLst>
              <a:gd fmla="val 5329" name="adj"/>
            </a:avLst>
          </a:prstGeom>
          <a:solidFill>
            <a:schemeClr val="lt1"/>
          </a:solidFill>
          <a:ln>
            <a:noFill/>
          </a:ln>
          <a:effectLst>
            <a:outerShdw blurRad="63500" sx="102000" rotWithShape="0" algn="ctr" sy="1020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82" name="Google Shape;882;p67"/>
          <p:cNvSpPr/>
          <p:nvPr/>
        </p:nvSpPr>
        <p:spPr>
          <a:xfrm rot="5400000">
            <a:off x="736150" y="3493321"/>
            <a:ext cx="801918" cy="856895"/>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83" name="Google Shape;883;p67"/>
          <p:cNvSpPr/>
          <p:nvPr/>
        </p:nvSpPr>
        <p:spPr>
          <a:xfrm>
            <a:off x="3365063" y="3478744"/>
            <a:ext cx="5304455" cy="1015674"/>
          </a:xfrm>
          <a:custGeom>
            <a:rect b="b" l="l" r="r" t="t"/>
            <a:pathLst>
              <a:path extrusionOk="0" h="1008113" w="5264968">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884" name="Google Shape;884;p67"/>
          <p:cNvSpPr txBox="1"/>
          <p:nvPr/>
        </p:nvSpPr>
        <p:spPr>
          <a:xfrm>
            <a:off x="1723839" y="3644131"/>
            <a:ext cx="1904400" cy="48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200">
                <a:solidFill>
                  <a:srgbClr val="3F3F3F"/>
                </a:solidFill>
                <a:latin typeface="Nunito"/>
                <a:ea typeface="Nunito"/>
                <a:cs typeface="Nunito"/>
                <a:sym typeface="Nunito"/>
              </a:rPr>
              <a:t>Priority</a:t>
            </a:r>
            <a:endParaRPr b="1" sz="1200">
              <a:latin typeface="Nunito"/>
              <a:ea typeface="Nunito"/>
              <a:cs typeface="Nunito"/>
              <a:sym typeface="Nunito"/>
            </a:endParaRPr>
          </a:p>
        </p:txBody>
      </p:sp>
      <p:grpSp>
        <p:nvGrpSpPr>
          <p:cNvPr id="885" name="Google Shape;885;p67"/>
          <p:cNvGrpSpPr/>
          <p:nvPr/>
        </p:nvGrpSpPr>
        <p:grpSpPr>
          <a:xfrm>
            <a:off x="3387439" y="3555094"/>
            <a:ext cx="1794350" cy="675154"/>
            <a:chOff x="4139952" y="1998365"/>
            <a:chExt cx="1309649" cy="772046"/>
          </a:xfrm>
        </p:grpSpPr>
        <p:sp>
          <p:nvSpPr>
            <p:cNvPr id="886" name="Google Shape;886;p67"/>
            <p:cNvSpPr txBox="1"/>
            <p:nvPr/>
          </p:nvSpPr>
          <p:spPr>
            <a:xfrm>
              <a:off x="4159001" y="2216011"/>
              <a:ext cx="1290600" cy="554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These are serious risks that both have significant consequences, and are likely to occur.</a:t>
              </a:r>
              <a:endParaRPr sz="1100">
                <a:latin typeface="Nunito"/>
                <a:ea typeface="Nunito"/>
                <a:cs typeface="Nunito"/>
                <a:sym typeface="Nunito"/>
              </a:endParaRPr>
            </a:p>
          </p:txBody>
        </p:sp>
        <p:sp>
          <p:nvSpPr>
            <p:cNvPr id="887" name="Google Shape;887;p67"/>
            <p:cNvSpPr txBox="1"/>
            <p:nvPr/>
          </p:nvSpPr>
          <p:spPr>
            <a:xfrm>
              <a:off x="4139952" y="1998365"/>
              <a:ext cx="1296000" cy="237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900">
                  <a:solidFill>
                    <a:schemeClr val="lt1"/>
                  </a:solidFill>
                  <a:latin typeface="Nunito"/>
                  <a:ea typeface="Nunito"/>
                  <a:cs typeface="Nunito"/>
                  <a:sym typeface="Nunito"/>
                </a:rPr>
                <a:t>High	</a:t>
              </a:r>
              <a:endParaRPr b="1" sz="900">
                <a:solidFill>
                  <a:schemeClr val="lt1"/>
                </a:solidFill>
                <a:latin typeface="Nunito"/>
                <a:ea typeface="Nunito"/>
                <a:cs typeface="Nunito"/>
                <a:sym typeface="Nunito"/>
              </a:endParaRPr>
            </a:p>
          </p:txBody>
        </p:sp>
      </p:grpSp>
      <p:grpSp>
        <p:nvGrpSpPr>
          <p:cNvPr id="888" name="Google Shape;888;p67"/>
          <p:cNvGrpSpPr/>
          <p:nvPr/>
        </p:nvGrpSpPr>
        <p:grpSpPr>
          <a:xfrm>
            <a:off x="5444045" y="3531881"/>
            <a:ext cx="1323799" cy="666454"/>
            <a:chOff x="3928764" y="1981340"/>
            <a:chExt cx="1513778" cy="762097"/>
          </a:xfrm>
        </p:grpSpPr>
        <p:sp>
          <p:nvSpPr>
            <p:cNvPr id="889" name="Google Shape;889;p67"/>
            <p:cNvSpPr txBox="1"/>
            <p:nvPr/>
          </p:nvSpPr>
          <p:spPr>
            <a:xfrm>
              <a:off x="3928764" y="2189338"/>
              <a:ext cx="1511100" cy="5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Somewhat likely to occur, these risks come with slightly more serious consequences.</a:t>
              </a:r>
              <a:endParaRPr sz="1100">
                <a:latin typeface="Nunito"/>
                <a:ea typeface="Nunito"/>
                <a:cs typeface="Nunito"/>
                <a:sym typeface="Nunito"/>
              </a:endParaRPr>
            </a:p>
          </p:txBody>
        </p:sp>
        <p:sp>
          <p:nvSpPr>
            <p:cNvPr id="890" name="Google Shape;890;p67"/>
            <p:cNvSpPr txBox="1"/>
            <p:nvPr/>
          </p:nvSpPr>
          <p:spPr>
            <a:xfrm>
              <a:off x="3931442" y="1981340"/>
              <a:ext cx="1511100" cy="237600"/>
            </a:xfrm>
            <a:prstGeom prst="rect">
              <a:avLst/>
            </a:prstGeom>
            <a:noFill/>
            <a:ln>
              <a:noFill/>
            </a:ln>
          </p:spPr>
          <p:txBody>
            <a:bodyPr anchorCtr="0" anchor="t" bIns="34275" lIns="81000" spcFirstLastPara="1" rIns="81000" wrap="square" tIns="34275">
              <a:noAutofit/>
            </a:bodyPr>
            <a:lstStyle/>
            <a:p>
              <a:pPr indent="0" lvl="0" marL="0" rtl="0" algn="l">
                <a:spcBef>
                  <a:spcPts val="0"/>
                </a:spcBef>
                <a:spcAft>
                  <a:spcPts val="0"/>
                </a:spcAft>
                <a:buNone/>
              </a:pPr>
              <a:r>
                <a:rPr b="1" lang="en" sz="900">
                  <a:solidFill>
                    <a:schemeClr val="lt1"/>
                  </a:solidFill>
                  <a:latin typeface="Nunito"/>
                  <a:ea typeface="Nunito"/>
                  <a:cs typeface="Nunito"/>
                  <a:sym typeface="Nunito"/>
                </a:rPr>
                <a:t>Medium	</a:t>
              </a:r>
              <a:endParaRPr b="1" sz="900">
                <a:solidFill>
                  <a:schemeClr val="lt1"/>
                </a:solidFill>
                <a:latin typeface="Nunito"/>
                <a:ea typeface="Nunito"/>
                <a:cs typeface="Nunito"/>
                <a:sym typeface="Nunito"/>
              </a:endParaRPr>
            </a:p>
            <a:p>
              <a:pPr indent="0" lvl="0" marL="0" marR="0" rtl="0" algn="l">
                <a:spcBef>
                  <a:spcPts val="0"/>
                </a:spcBef>
                <a:spcAft>
                  <a:spcPts val="0"/>
                </a:spcAft>
                <a:buNone/>
              </a:pPr>
              <a:r>
                <a:t/>
              </a:r>
              <a:endParaRPr b="1" sz="900">
                <a:solidFill>
                  <a:schemeClr val="lt1"/>
                </a:solidFill>
                <a:latin typeface="Nunito"/>
                <a:ea typeface="Nunito"/>
                <a:cs typeface="Nunito"/>
                <a:sym typeface="Nunito"/>
              </a:endParaRPr>
            </a:p>
          </p:txBody>
        </p:sp>
      </p:grpSp>
      <p:grpSp>
        <p:nvGrpSpPr>
          <p:cNvPr id="891" name="Google Shape;891;p67"/>
          <p:cNvGrpSpPr/>
          <p:nvPr/>
        </p:nvGrpSpPr>
        <p:grpSpPr>
          <a:xfrm>
            <a:off x="7187153" y="3546770"/>
            <a:ext cx="1446265" cy="818547"/>
            <a:chOff x="4139952" y="1998365"/>
            <a:chExt cx="1299896" cy="936017"/>
          </a:xfrm>
        </p:grpSpPr>
        <p:sp>
          <p:nvSpPr>
            <p:cNvPr id="892" name="Google Shape;892;p67"/>
            <p:cNvSpPr txBox="1"/>
            <p:nvPr/>
          </p:nvSpPr>
          <p:spPr>
            <a:xfrm>
              <a:off x="4149248" y="2184382"/>
              <a:ext cx="1290600" cy="75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Nunito"/>
                  <a:ea typeface="Nunito"/>
                  <a:cs typeface="Nunito"/>
                  <a:sym typeface="Nunito"/>
                </a:rPr>
                <a:t>The consequences of the risk are minor, and it is unlikely to occur.</a:t>
              </a:r>
              <a:endParaRPr sz="1100">
                <a:latin typeface="Nunito"/>
                <a:ea typeface="Nunito"/>
                <a:cs typeface="Nunito"/>
                <a:sym typeface="Nunito"/>
              </a:endParaRPr>
            </a:p>
          </p:txBody>
        </p:sp>
        <p:sp>
          <p:nvSpPr>
            <p:cNvPr id="893" name="Google Shape;893;p67"/>
            <p:cNvSpPr txBox="1"/>
            <p:nvPr/>
          </p:nvSpPr>
          <p:spPr>
            <a:xfrm>
              <a:off x="4139952" y="1998365"/>
              <a:ext cx="1296000" cy="237600"/>
            </a:xfrm>
            <a:prstGeom prst="rect">
              <a:avLst/>
            </a:prstGeom>
            <a:noFill/>
            <a:ln>
              <a:noFill/>
            </a:ln>
          </p:spPr>
          <p:txBody>
            <a:bodyPr anchorCtr="0" anchor="t" bIns="34275" lIns="81000" spcFirstLastPara="1" rIns="81000" wrap="square" tIns="34275">
              <a:noAutofit/>
            </a:bodyPr>
            <a:lstStyle/>
            <a:p>
              <a:pPr indent="0" lvl="0" marL="0" rtl="0" algn="l">
                <a:spcBef>
                  <a:spcPts val="0"/>
                </a:spcBef>
                <a:spcAft>
                  <a:spcPts val="0"/>
                </a:spcAft>
                <a:buNone/>
              </a:pPr>
              <a:r>
                <a:rPr b="1" lang="en" sz="900">
                  <a:solidFill>
                    <a:schemeClr val="lt1"/>
                  </a:solidFill>
                  <a:latin typeface="Nunito"/>
                  <a:ea typeface="Nunito"/>
                  <a:cs typeface="Nunito"/>
                  <a:sym typeface="Nunito"/>
                </a:rPr>
                <a:t>Low</a:t>
              </a:r>
              <a:endParaRPr b="1" sz="900">
                <a:solidFill>
                  <a:schemeClr val="lt1"/>
                </a:solidFill>
                <a:latin typeface="Nunito"/>
                <a:ea typeface="Nunito"/>
                <a:cs typeface="Nunito"/>
                <a:sym typeface="Nunito"/>
              </a:endParaRPr>
            </a:p>
          </p:txBody>
        </p:sp>
      </p:grpSp>
      <p:cxnSp>
        <p:nvCxnSpPr>
          <p:cNvPr id="894" name="Google Shape;894;p67"/>
          <p:cNvCxnSpPr/>
          <p:nvPr/>
        </p:nvCxnSpPr>
        <p:spPr>
          <a:xfrm>
            <a:off x="5421822" y="3664608"/>
            <a:ext cx="0" cy="549600"/>
          </a:xfrm>
          <a:prstGeom prst="straightConnector1">
            <a:avLst/>
          </a:prstGeom>
          <a:noFill/>
          <a:ln cap="flat" cmpd="sng" w="9525">
            <a:solidFill>
              <a:schemeClr val="lt1"/>
            </a:solidFill>
            <a:prstDash val="dash"/>
            <a:miter lim="800000"/>
            <a:headEnd len="sm" w="sm" type="none"/>
            <a:tailEnd len="sm" w="sm" type="none"/>
          </a:ln>
        </p:spPr>
      </p:cxnSp>
      <p:cxnSp>
        <p:nvCxnSpPr>
          <p:cNvPr id="895" name="Google Shape;895;p67"/>
          <p:cNvCxnSpPr/>
          <p:nvPr/>
        </p:nvCxnSpPr>
        <p:spPr>
          <a:xfrm>
            <a:off x="6980494" y="3672633"/>
            <a:ext cx="0" cy="549600"/>
          </a:xfrm>
          <a:prstGeom prst="straightConnector1">
            <a:avLst/>
          </a:prstGeom>
          <a:noFill/>
          <a:ln cap="flat" cmpd="sng" w="9525">
            <a:solidFill>
              <a:schemeClr val="lt1"/>
            </a:solidFill>
            <a:prstDash val="dash"/>
            <a:miter lim="800000"/>
            <a:headEnd len="sm" w="sm" type="none"/>
            <a:tailEnd len="sm" w="sm" type="none"/>
          </a:ln>
        </p:spPr>
      </p:cxnSp>
      <p:sp>
        <p:nvSpPr>
          <p:cNvPr id="896" name="Google Shape;896;p67"/>
          <p:cNvSpPr txBox="1"/>
          <p:nvPr/>
        </p:nvSpPr>
        <p:spPr>
          <a:xfrm>
            <a:off x="724343" y="3642982"/>
            <a:ext cx="858000" cy="4845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700">
                <a:solidFill>
                  <a:schemeClr val="lt1"/>
                </a:solidFill>
                <a:latin typeface="Nunito"/>
                <a:ea typeface="Nunito"/>
                <a:cs typeface="Nunito"/>
                <a:sym typeface="Nunito"/>
              </a:rPr>
              <a:t>03</a:t>
            </a:r>
            <a:endParaRPr b="1" sz="2700">
              <a:solidFill>
                <a:schemeClr val="lt1"/>
              </a:solidFill>
              <a:latin typeface="Nunito"/>
              <a:ea typeface="Nunito"/>
              <a:cs typeface="Nunito"/>
              <a:sym typeface="Nunito"/>
            </a:endParaRPr>
          </a:p>
        </p:txBody>
      </p:sp>
      <p:sp>
        <p:nvSpPr>
          <p:cNvPr id="897" name="Google Shape;897;p67"/>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8" name="Google Shape;898;p67"/>
          <p:cNvSpPr txBox="1"/>
          <p:nvPr>
            <p:ph idx="1" type="body"/>
          </p:nvPr>
        </p:nvSpPr>
        <p:spPr>
          <a:xfrm>
            <a:off x="162097"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Risk </a:t>
            </a:r>
            <a:r>
              <a:rPr lang="en" sz="2700">
                <a:solidFill>
                  <a:srgbClr val="FFFFFF"/>
                </a:solidFill>
                <a:latin typeface="Nunito"/>
                <a:ea typeface="Nunito"/>
                <a:cs typeface="Nunito"/>
                <a:sym typeface="Nunito"/>
              </a:rPr>
              <a:t>Assessment </a:t>
            </a:r>
            <a:r>
              <a:rPr lang="en" sz="2700">
                <a:solidFill>
                  <a:srgbClr val="FFFFFF"/>
                </a:solidFill>
                <a:latin typeface="Nunito"/>
                <a:ea typeface="Nunito"/>
                <a:cs typeface="Nunito"/>
                <a:sym typeface="Nunito"/>
              </a:rPr>
              <a:t>Matrix</a:t>
            </a:r>
            <a:r>
              <a:rPr baseline="30000" lang="en" sz="2700">
                <a:solidFill>
                  <a:srgbClr val="FFFFFF"/>
                </a:solidFill>
                <a:latin typeface="Nunito"/>
                <a:ea typeface="Nunito"/>
                <a:cs typeface="Nunito"/>
                <a:sym typeface="Nunito"/>
              </a:rPr>
              <a:t>16</a:t>
            </a:r>
            <a:endParaRPr baseline="30000" sz="2700">
              <a:solidFill>
                <a:srgbClr val="FFFFFF"/>
              </a:solidFill>
              <a:latin typeface="Nunito"/>
              <a:ea typeface="Nunito"/>
              <a:cs typeface="Nunito"/>
              <a:sym typeface="Nunito"/>
            </a:endParaRPr>
          </a:p>
        </p:txBody>
      </p:sp>
      <p:sp>
        <p:nvSpPr>
          <p:cNvPr id="899" name="Google Shape;899;p67"/>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900" name="Google Shape;900;p67"/>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1" name="Google Shape;261;p41"/>
          <p:cNvSpPr txBox="1"/>
          <p:nvPr>
            <p:ph idx="4294967295" type="body"/>
          </p:nvPr>
        </p:nvSpPr>
        <p:spPr>
          <a:xfrm>
            <a:off x="236025" y="210327"/>
            <a:ext cx="8679900" cy="416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1600"/>
              </a:spcAft>
              <a:buClr>
                <a:srgbClr val="262626"/>
              </a:buClr>
              <a:buSzPts val="4100"/>
              <a:buNone/>
            </a:pPr>
            <a:r>
              <a:rPr lang="en" sz="2700">
                <a:solidFill>
                  <a:srgbClr val="FFFFFF"/>
                </a:solidFill>
                <a:latin typeface="Nunito"/>
                <a:ea typeface="Nunito"/>
                <a:cs typeface="Nunito"/>
                <a:sym typeface="Nunito"/>
              </a:rPr>
              <a:t>“C.A.R.E”: Centrally Allocated Reporting Environment</a:t>
            </a:r>
            <a:endParaRPr sz="2700">
              <a:solidFill>
                <a:srgbClr val="FFFFFF"/>
              </a:solidFill>
              <a:latin typeface="Nunito"/>
              <a:ea typeface="Nunito"/>
              <a:cs typeface="Nunito"/>
              <a:sym typeface="Nunito"/>
            </a:endParaRPr>
          </a:p>
        </p:txBody>
      </p:sp>
      <p:sp>
        <p:nvSpPr>
          <p:cNvPr id="262" name="Google Shape;262;p41"/>
          <p:cNvSpPr/>
          <p:nvPr/>
        </p:nvSpPr>
        <p:spPr>
          <a:xfrm>
            <a:off x="627257" y="3750341"/>
            <a:ext cx="1776900" cy="9240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63" name="Google Shape;263;p41"/>
          <p:cNvSpPr/>
          <p:nvPr/>
        </p:nvSpPr>
        <p:spPr>
          <a:xfrm>
            <a:off x="627257" y="994880"/>
            <a:ext cx="1776900" cy="9240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64" name="Google Shape;264;p41"/>
          <p:cNvSpPr/>
          <p:nvPr/>
        </p:nvSpPr>
        <p:spPr>
          <a:xfrm>
            <a:off x="913969" y="952150"/>
            <a:ext cx="7813500" cy="1015800"/>
          </a:xfrm>
          <a:prstGeom prst="roundRect">
            <a:avLst>
              <a:gd fmla="val 5329" name="adj"/>
            </a:avLst>
          </a:prstGeom>
          <a:solidFill>
            <a:srgbClr val="FFFFFF"/>
          </a:solidFill>
          <a:ln>
            <a:noFill/>
          </a:ln>
          <a:effectLst>
            <a:outerShdw blurRad="63500" sx="102000" rotWithShape="0" algn="ctr" sy="102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65" name="Google Shape;265;p41"/>
          <p:cNvSpPr/>
          <p:nvPr/>
        </p:nvSpPr>
        <p:spPr>
          <a:xfrm rot="5400000">
            <a:off x="423425" y="995951"/>
            <a:ext cx="924564" cy="922422"/>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66" name="Google Shape;266;p41"/>
          <p:cNvSpPr txBox="1"/>
          <p:nvPr/>
        </p:nvSpPr>
        <p:spPr>
          <a:xfrm>
            <a:off x="1500492" y="1135660"/>
            <a:ext cx="7001700" cy="709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solidFill>
                  <a:srgbClr val="3F3F3F"/>
                </a:solidFill>
                <a:latin typeface="Nunito"/>
                <a:ea typeface="Nunito"/>
                <a:cs typeface="Nunito"/>
                <a:sym typeface="Nunito"/>
              </a:rPr>
              <a:t>A </a:t>
            </a:r>
            <a:r>
              <a:rPr b="1" i="1" lang="en">
                <a:solidFill>
                  <a:srgbClr val="3F3F3F"/>
                </a:solidFill>
                <a:latin typeface="Nunito"/>
                <a:ea typeface="Nunito"/>
                <a:cs typeface="Nunito"/>
                <a:sym typeface="Nunito"/>
              </a:rPr>
              <a:t>reporting</a:t>
            </a:r>
            <a:r>
              <a:rPr lang="en">
                <a:solidFill>
                  <a:srgbClr val="3F3F3F"/>
                </a:solidFill>
                <a:latin typeface="Nunito"/>
                <a:ea typeface="Nunito"/>
                <a:cs typeface="Nunito"/>
                <a:sym typeface="Nunito"/>
              </a:rPr>
              <a:t> function that provides accurate staff and facility </a:t>
            </a:r>
            <a:r>
              <a:rPr lang="en">
                <a:solidFill>
                  <a:srgbClr val="3F3F3F"/>
                </a:solidFill>
                <a:latin typeface="Nunito"/>
                <a:ea typeface="Nunito"/>
                <a:cs typeface="Nunito"/>
                <a:sym typeface="Nunito"/>
              </a:rPr>
              <a:t>availability</a:t>
            </a:r>
            <a:endParaRPr>
              <a:latin typeface="Nunito"/>
              <a:ea typeface="Nunito"/>
              <a:cs typeface="Nunito"/>
              <a:sym typeface="Nunito"/>
            </a:endParaRPr>
          </a:p>
        </p:txBody>
      </p:sp>
      <p:sp>
        <p:nvSpPr>
          <p:cNvPr id="267" name="Google Shape;267;p41"/>
          <p:cNvSpPr txBox="1"/>
          <p:nvPr/>
        </p:nvSpPr>
        <p:spPr>
          <a:xfrm>
            <a:off x="441957" y="1135664"/>
            <a:ext cx="923400" cy="5586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 sz="3600">
                <a:solidFill>
                  <a:srgbClr val="FFFFFF"/>
                </a:solidFill>
                <a:latin typeface="Nunito"/>
                <a:ea typeface="Nunito"/>
                <a:cs typeface="Nunito"/>
                <a:sym typeface="Nunito"/>
              </a:rPr>
              <a:t>01</a:t>
            </a:r>
            <a:endParaRPr b="1" sz="3600">
              <a:solidFill>
                <a:srgbClr val="FFFFFF"/>
              </a:solidFill>
              <a:latin typeface="Nunito"/>
              <a:ea typeface="Nunito"/>
              <a:cs typeface="Nunito"/>
              <a:sym typeface="Nunito"/>
            </a:endParaRPr>
          </a:p>
        </p:txBody>
      </p:sp>
      <p:sp>
        <p:nvSpPr>
          <p:cNvPr id="268" name="Google Shape;268;p41"/>
          <p:cNvSpPr/>
          <p:nvPr/>
        </p:nvSpPr>
        <p:spPr>
          <a:xfrm>
            <a:off x="627257" y="2372616"/>
            <a:ext cx="1776900" cy="924000"/>
          </a:xfrm>
          <a:prstGeom prst="rect">
            <a:avLst/>
          </a:prstGeom>
          <a:solidFill>
            <a:srgbClr val="674E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69" name="Google Shape;269;p41"/>
          <p:cNvSpPr/>
          <p:nvPr/>
        </p:nvSpPr>
        <p:spPr>
          <a:xfrm>
            <a:off x="913969" y="2329881"/>
            <a:ext cx="7813500" cy="1015800"/>
          </a:xfrm>
          <a:prstGeom prst="roundRect">
            <a:avLst>
              <a:gd fmla="val 5329" name="adj"/>
            </a:avLst>
          </a:prstGeom>
          <a:solidFill>
            <a:srgbClr val="FFFFFF"/>
          </a:solidFill>
          <a:ln>
            <a:noFill/>
          </a:ln>
          <a:effectLst>
            <a:outerShdw blurRad="63500" sx="102000" rotWithShape="0" algn="ctr" sy="102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70" name="Google Shape;270;p41"/>
          <p:cNvSpPr/>
          <p:nvPr/>
        </p:nvSpPr>
        <p:spPr>
          <a:xfrm rot="5400000">
            <a:off x="423425" y="2373687"/>
            <a:ext cx="924564" cy="922422"/>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rgbClr val="B4A7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71" name="Google Shape;271;p41"/>
          <p:cNvSpPr txBox="1"/>
          <p:nvPr/>
        </p:nvSpPr>
        <p:spPr>
          <a:xfrm>
            <a:off x="441957" y="2513413"/>
            <a:ext cx="923400" cy="5586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 sz="3600">
                <a:solidFill>
                  <a:srgbClr val="FFFFFF"/>
                </a:solidFill>
                <a:latin typeface="Nunito"/>
                <a:ea typeface="Nunito"/>
                <a:cs typeface="Nunito"/>
                <a:sym typeface="Nunito"/>
              </a:rPr>
              <a:t>02</a:t>
            </a:r>
            <a:endParaRPr b="1" sz="3600">
              <a:solidFill>
                <a:srgbClr val="FFFFFF"/>
              </a:solidFill>
              <a:latin typeface="Nunito"/>
              <a:ea typeface="Nunito"/>
              <a:cs typeface="Nunito"/>
              <a:sym typeface="Nunito"/>
            </a:endParaRPr>
          </a:p>
        </p:txBody>
      </p:sp>
      <p:sp>
        <p:nvSpPr>
          <p:cNvPr id="272" name="Google Shape;272;p41"/>
          <p:cNvSpPr/>
          <p:nvPr/>
        </p:nvSpPr>
        <p:spPr>
          <a:xfrm>
            <a:off x="913969" y="3707611"/>
            <a:ext cx="7813500" cy="1015800"/>
          </a:xfrm>
          <a:prstGeom prst="roundRect">
            <a:avLst>
              <a:gd fmla="val 5329" name="adj"/>
            </a:avLst>
          </a:prstGeom>
          <a:solidFill>
            <a:srgbClr val="FFFFFF"/>
          </a:solidFill>
          <a:ln>
            <a:noFill/>
          </a:ln>
          <a:effectLst>
            <a:outerShdw blurRad="63500" sx="102000" rotWithShape="0" algn="ctr" sy="102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73" name="Google Shape;273;p41"/>
          <p:cNvSpPr/>
          <p:nvPr/>
        </p:nvSpPr>
        <p:spPr>
          <a:xfrm rot="5400000">
            <a:off x="423425" y="3751412"/>
            <a:ext cx="924564" cy="922422"/>
          </a:xfrm>
          <a:custGeom>
            <a:rect b="b" l="l" r="r" t="t"/>
            <a:pathLst>
              <a:path extrusionOk="0" h="2016224" w="1886866">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Nunito"/>
              <a:ea typeface="Nunito"/>
              <a:cs typeface="Nunito"/>
              <a:sym typeface="Nunito"/>
            </a:endParaRPr>
          </a:p>
        </p:txBody>
      </p:sp>
      <p:sp>
        <p:nvSpPr>
          <p:cNvPr id="274" name="Google Shape;274;p41"/>
          <p:cNvSpPr txBox="1"/>
          <p:nvPr/>
        </p:nvSpPr>
        <p:spPr>
          <a:xfrm>
            <a:off x="441957" y="3891125"/>
            <a:ext cx="923400" cy="5586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 sz="3600">
                <a:solidFill>
                  <a:srgbClr val="FFFFFF"/>
                </a:solidFill>
                <a:latin typeface="Nunito"/>
                <a:ea typeface="Nunito"/>
                <a:cs typeface="Nunito"/>
                <a:sym typeface="Nunito"/>
              </a:rPr>
              <a:t>03</a:t>
            </a:r>
            <a:endParaRPr b="1" sz="3600">
              <a:solidFill>
                <a:srgbClr val="FFFFFF"/>
              </a:solidFill>
              <a:latin typeface="Nunito"/>
              <a:ea typeface="Nunito"/>
              <a:cs typeface="Nunito"/>
              <a:sym typeface="Nunito"/>
            </a:endParaRPr>
          </a:p>
        </p:txBody>
      </p:sp>
      <p:sp>
        <p:nvSpPr>
          <p:cNvPr id="275" name="Google Shape;275;p41"/>
          <p:cNvSpPr txBox="1"/>
          <p:nvPr/>
        </p:nvSpPr>
        <p:spPr>
          <a:xfrm>
            <a:off x="1500492" y="2483133"/>
            <a:ext cx="7001700" cy="710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solidFill>
                  <a:srgbClr val="3F3F3F"/>
                </a:solidFill>
                <a:latin typeface="Nunito"/>
                <a:ea typeface="Nunito"/>
                <a:cs typeface="Nunito"/>
                <a:sym typeface="Nunito"/>
              </a:rPr>
              <a:t>A </a:t>
            </a:r>
            <a:r>
              <a:rPr b="1" i="1" lang="en">
                <a:solidFill>
                  <a:srgbClr val="3F3F3F"/>
                </a:solidFill>
                <a:latin typeface="Nunito"/>
                <a:ea typeface="Nunito"/>
                <a:cs typeface="Nunito"/>
                <a:sym typeface="Nunito"/>
              </a:rPr>
              <a:t>scheduling</a:t>
            </a:r>
            <a:r>
              <a:rPr lang="en">
                <a:solidFill>
                  <a:srgbClr val="3F3F3F"/>
                </a:solidFill>
                <a:latin typeface="Nunito"/>
                <a:ea typeface="Nunito"/>
                <a:cs typeface="Nunito"/>
                <a:sym typeface="Nunito"/>
              </a:rPr>
              <a:t> function that supports real-time booking </a:t>
            </a:r>
            <a:endParaRPr>
              <a:latin typeface="Nunito"/>
              <a:ea typeface="Nunito"/>
              <a:cs typeface="Nunito"/>
              <a:sym typeface="Nunito"/>
            </a:endParaRPr>
          </a:p>
        </p:txBody>
      </p:sp>
      <p:sp>
        <p:nvSpPr>
          <p:cNvPr id="276" name="Google Shape;276;p41"/>
          <p:cNvSpPr txBox="1"/>
          <p:nvPr/>
        </p:nvSpPr>
        <p:spPr>
          <a:xfrm>
            <a:off x="1500492" y="3860847"/>
            <a:ext cx="7001700" cy="709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solidFill>
                  <a:srgbClr val="3F3F3F"/>
                </a:solidFill>
                <a:latin typeface="Nunito"/>
                <a:ea typeface="Nunito"/>
                <a:cs typeface="Nunito"/>
                <a:sym typeface="Nunito"/>
              </a:rPr>
              <a:t>An </a:t>
            </a:r>
            <a:r>
              <a:rPr b="1" i="1" lang="en">
                <a:solidFill>
                  <a:srgbClr val="3F3F3F"/>
                </a:solidFill>
                <a:latin typeface="Nunito"/>
                <a:ea typeface="Nunito"/>
                <a:cs typeface="Nunito"/>
                <a:sym typeface="Nunito"/>
              </a:rPr>
              <a:t>analytical</a:t>
            </a:r>
            <a:r>
              <a:rPr lang="en">
                <a:solidFill>
                  <a:srgbClr val="3F3F3F"/>
                </a:solidFill>
                <a:latin typeface="Nunito"/>
                <a:ea typeface="Nunito"/>
                <a:cs typeface="Nunito"/>
                <a:sym typeface="Nunito"/>
              </a:rPr>
              <a:t> function that tracks staff utilization and performance</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904" name="Shape 904"/>
        <p:cNvGrpSpPr/>
        <p:nvPr/>
      </p:nvGrpSpPr>
      <p:grpSpPr>
        <a:xfrm>
          <a:off x="0" y="0"/>
          <a:ext cx="0" cy="0"/>
          <a:chOff x="0" y="0"/>
          <a:chExt cx="0" cy="0"/>
        </a:xfrm>
      </p:grpSpPr>
      <p:sp>
        <p:nvSpPr>
          <p:cNvPr id="905" name="Google Shape;905;p68"/>
          <p:cNvSpPr txBox="1"/>
          <p:nvPr/>
        </p:nvSpPr>
        <p:spPr>
          <a:xfrm>
            <a:off x="19" y="-7462"/>
            <a:ext cx="9144000" cy="1210800"/>
          </a:xfrm>
          <a:prstGeom prst="rect">
            <a:avLst/>
          </a:prstGeom>
          <a:noFill/>
          <a:ln>
            <a:noFill/>
          </a:ln>
        </p:spPr>
        <p:txBody>
          <a:bodyPr anchorCtr="0" anchor="ctr" bIns="34275" lIns="68575" spcFirstLastPara="1" rIns="68575" wrap="square" tIns="34275">
            <a:noAutofit/>
          </a:bodyPr>
          <a:lstStyle/>
          <a:p>
            <a:pPr indent="0" lvl="0" marL="0" marR="0" rtl="0" algn="ctr">
              <a:lnSpc>
                <a:spcPct val="110000"/>
              </a:lnSpc>
              <a:spcBef>
                <a:spcPts val="0"/>
              </a:spcBef>
              <a:spcAft>
                <a:spcPts val="0"/>
              </a:spcAft>
              <a:buClr>
                <a:schemeClr val="accent2"/>
              </a:buClr>
              <a:buSzPts val="3000"/>
              <a:buFont typeface="Arial"/>
              <a:buNone/>
            </a:pPr>
            <a:r>
              <a:rPr b="1" lang="en" sz="3000">
                <a:solidFill>
                  <a:schemeClr val="dk2"/>
                </a:solidFill>
                <a:latin typeface="Nunito"/>
                <a:ea typeface="Nunito"/>
                <a:cs typeface="Nunito"/>
                <a:sym typeface="Nunito"/>
              </a:rPr>
              <a:t>Bibliography</a:t>
            </a:r>
            <a:endParaRPr baseline="30000" sz="1100">
              <a:solidFill>
                <a:schemeClr val="dk2"/>
              </a:solidFill>
              <a:latin typeface="Nunito"/>
              <a:ea typeface="Nunito"/>
              <a:cs typeface="Nunito"/>
              <a:sym typeface="Nunito"/>
            </a:endParaRPr>
          </a:p>
        </p:txBody>
      </p:sp>
      <p:sp>
        <p:nvSpPr>
          <p:cNvPr id="906" name="Google Shape;906;p68"/>
          <p:cNvSpPr txBox="1"/>
          <p:nvPr>
            <p:ph idx="1" type="body"/>
          </p:nvPr>
        </p:nvSpPr>
        <p:spPr>
          <a:xfrm>
            <a:off x="347831" y="855244"/>
            <a:ext cx="8229600" cy="42882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rPr lang="en" sz="800">
                <a:latin typeface="Nunito"/>
                <a:ea typeface="Nunito"/>
                <a:cs typeface="Nunito"/>
                <a:sym typeface="Nunito"/>
              </a:rPr>
              <a:t>All the Risk Assessment Matrix Templates You Need. (n.d.). Retrieved from </a:t>
            </a:r>
            <a:r>
              <a:rPr lang="en" sz="800" u="sng">
                <a:solidFill>
                  <a:schemeClr val="hlink"/>
                </a:solidFill>
                <a:latin typeface="Nunito"/>
                <a:ea typeface="Nunito"/>
                <a:cs typeface="Nunito"/>
                <a:sym typeface="Nunito"/>
                <a:hlinkClick r:id="rId3"/>
              </a:rPr>
              <a:t>https://www.smartsheet.com/all-risk-assessment-matrix-templates-you-need</a:t>
            </a:r>
            <a:endParaRPr sz="800">
              <a:latin typeface="Nunito"/>
              <a:ea typeface="Nunito"/>
              <a:cs typeface="Nunito"/>
              <a:sym typeface="Nunito"/>
            </a:endParaRPr>
          </a:p>
          <a:p>
            <a:pPr indent="0" lvl="0" marL="0" rtl="0" algn="l">
              <a:lnSpc>
                <a:spcPct val="115000"/>
              </a:lnSpc>
              <a:spcBef>
                <a:spcPts val="800"/>
              </a:spcBef>
              <a:spcAft>
                <a:spcPts val="0"/>
              </a:spcAft>
              <a:buNone/>
            </a:pPr>
            <a:r>
              <a:rPr lang="en" sz="800">
                <a:latin typeface="Nunito"/>
                <a:ea typeface="Nunito"/>
                <a:cs typeface="Nunito"/>
                <a:sym typeface="Nunito"/>
              </a:rPr>
              <a:t>Birt world. Retrieve from http://birtworld.blogspot.com/2011/08/birt-viewer-export-data.html</a:t>
            </a:r>
            <a:endParaRPr sz="800">
              <a:latin typeface="Nunito"/>
              <a:ea typeface="Nunito"/>
              <a:cs typeface="Nunito"/>
              <a:sym typeface="Nunito"/>
            </a:endParaRPr>
          </a:p>
          <a:p>
            <a:pPr indent="0" lvl="0" marL="0" rtl="0" algn="l">
              <a:lnSpc>
                <a:spcPct val="115000"/>
              </a:lnSpc>
              <a:spcBef>
                <a:spcPts val="800"/>
              </a:spcBef>
              <a:spcAft>
                <a:spcPts val="0"/>
              </a:spcAft>
              <a:buNone/>
            </a:pPr>
            <a:r>
              <a:rPr lang="en" sz="800">
                <a:latin typeface="Nunito"/>
                <a:ea typeface="Nunito"/>
                <a:cs typeface="Nunito"/>
                <a:sym typeface="Nunito"/>
              </a:rPr>
              <a:t>Comparison Matrix. (n.d.). Retrieved from </a:t>
            </a:r>
            <a:r>
              <a:rPr lang="en" sz="800" u="sng">
                <a:solidFill>
                  <a:schemeClr val="accent2"/>
                </a:solidFill>
                <a:latin typeface="Nunito"/>
                <a:ea typeface="Nunito"/>
                <a:cs typeface="Nunito"/>
                <a:sym typeface="Nunito"/>
                <a:hlinkClick r:id="rId4"/>
              </a:rPr>
              <a:t>https://www.innoventsolutions.com/comparison-matrix.html</a:t>
            </a:r>
            <a:endParaRPr sz="800">
              <a:latin typeface="Nunito"/>
              <a:ea typeface="Nunito"/>
              <a:cs typeface="Nunito"/>
              <a:sym typeface="Nunito"/>
            </a:endParaRPr>
          </a:p>
          <a:p>
            <a:pPr indent="0" lvl="0" marL="0" rtl="0" algn="l">
              <a:lnSpc>
                <a:spcPct val="115000"/>
              </a:lnSpc>
              <a:spcBef>
                <a:spcPts val="800"/>
              </a:spcBef>
              <a:spcAft>
                <a:spcPts val="0"/>
              </a:spcAft>
              <a:buNone/>
            </a:pPr>
            <a:r>
              <a:rPr lang="en" sz="800">
                <a:latin typeface="Nunito"/>
                <a:ea typeface="Nunito"/>
                <a:cs typeface="Nunito"/>
                <a:sym typeface="Nunito"/>
              </a:rPr>
              <a:t>Consulting Fees &amp; Rates: How Much Should I Charge? (n.d.). Retrieved from https://www.consulting.com/consulting-fees-rates</a:t>
            </a:r>
            <a:endParaRPr sz="800">
              <a:latin typeface="Nunito"/>
              <a:ea typeface="Nunito"/>
              <a:cs typeface="Nunito"/>
              <a:sym typeface="Nunito"/>
            </a:endParaRPr>
          </a:p>
          <a:p>
            <a:pPr indent="0" lvl="0" marL="0" rtl="0" algn="l">
              <a:lnSpc>
                <a:spcPct val="115000"/>
              </a:lnSpc>
              <a:spcBef>
                <a:spcPts val="800"/>
              </a:spcBef>
              <a:spcAft>
                <a:spcPts val="0"/>
              </a:spcAft>
              <a:buNone/>
            </a:pPr>
            <a:r>
              <a:rPr lang="en" sz="800">
                <a:latin typeface="Nunito"/>
                <a:ea typeface="Nunito"/>
                <a:cs typeface="Nunito"/>
                <a:sym typeface="Nunito"/>
              </a:rPr>
              <a:t>Department of Energy. (n.d.). Software Development Risk Assessment (pg. 2). Retrieved from </a:t>
            </a:r>
            <a:r>
              <a:rPr lang="en" sz="800" u="sng">
                <a:solidFill>
                  <a:schemeClr val="accent2"/>
                </a:solidFill>
                <a:latin typeface="Nunito"/>
                <a:ea typeface="Nunito"/>
                <a:cs typeface="Nunito"/>
                <a:sym typeface="Nunito"/>
                <a:hlinkClick r:id="rId5"/>
              </a:rPr>
              <a:t>https://www.energy.gov/sites/prod/files/cioprod/documents/riskasmt.pdf</a:t>
            </a:r>
            <a:endParaRPr sz="800">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 sz="800">
                <a:solidFill>
                  <a:schemeClr val="dk1"/>
                </a:solidFill>
                <a:latin typeface="Nunito"/>
                <a:ea typeface="Nunito"/>
                <a:cs typeface="Nunito"/>
                <a:sym typeface="Nunito"/>
              </a:rPr>
              <a:t>Fay, B. (2018, September 27). Hospital and Surgery Costs – Paying for Medical Treatment. Retrieved from </a:t>
            </a:r>
            <a:r>
              <a:rPr lang="en" sz="800" u="sng">
                <a:solidFill>
                  <a:schemeClr val="hlink"/>
                </a:solidFill>
                <a:latin typeface="Nunito"/>
                <a:ea typeface="Nunito"/>
                <a:cs typeface="Nunito"/>
                <a:sym typeface="Nunito"/>
                <a:hlinkClick r:id="rId6"/>
              </a:rPr>
              <a:t>https://www.debt.org/medical/hospital-surgery-costs/</a:t>
            </a:r>
            <a:endParaRPr sz="800">
              <a:solidFill>
                <a:schemeClr val="dk1"/>
              </a:solidFill>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 sz="800">
                <a:solidFill>
                  <a:schemeClr val="dk1"/>
                </a:solidFill>
                <a:latin typeface="Nunito"/>
                <a:ea typeface="Nunito"/>
                <a:cs typeface="Nunito"/>
                <a:sym typeface="Nunito"/>
              </a:rPr>
              <a:t>Most Common Outpatient Procedure Charges. (n.d.). Retrieved from </a:t>
            </a:r>
            <a:r>
              <a:rPr lang="en" sz="800" u="sng">
                <a:solidFill>
                  <a:schemeClr val="hlink"/>
                </a:solidFill>
                <a:latin typeface="Nunito"/>
                <a:ea typeface="Nunito"/>
                <a:cs typeface="Nunito"/>
                <a:sym typeface="Nunito"/>
                <a:hlinkClick r:id="rId7"/>
              </a:rPr>
              <a:t>https://www.universityhealth.org/patient-visitor-information/for-patients/billing-information/outpatient-pricing/</a:t>
            </a:r>
            <a:endParaRPr sz="800">
              <a:solidFill>
                <a:schemeClr val="dk1"/>
              </a:solidFill>
              <a:latin typeface="Nunito"/>
              <a:ea typeface="Nunito"/>
              <a:cs typeface="Nunito"/>
              <a:sym typeface="Nunito"/>
            </a:endParaRPr>
          </a:p>
          <a:p>
            <a:pPr indent="0" lvl="0" marL="0" rtl="0" algn="l">
              <a:lnSpc>
                <a:spcPct val="115000"/>
              </a:lnSpc>
              <a:spcBef>
                <a:spcPts val="800"/>
              </a:spcBef>
              <a:spcAft>
                <a:spcPts val="0"/>
              </a:spcAft>
              <a:buNone/>
            </a:pPr>
            <a:r>
              <a:rPr lang="en" sz="800">
                <a:solidFill>
                  <a:schemeClr val="dk1"/>
                </a:solidFill>
                <a:latin typeface="Nunito"/>
                <a:ea typeface="Nunito"/>
                <a:cs typeface="Nunito"/>
                <a:sym typeface="Nunito"/>
              </a:rPr>
              <a:t>NetApp. (2019). What Is Data Migration? Retrieved from </a:t>
            </a:r>
            <a:r>
              <a:rPr lang="en" sz="800" u="sng">
                <a:solidFill>
                  <a:schemeClr val="accent2"/>
                </a:solidFill>
                <a:latin typeface="Nunito"/>
                <a:ea typeface="Nunito"/>
                <a:cs typeface="Nunito"/>
                <a:sym typeface="Nunito"/>
                <a:hlinkClick r:id="rId8"/>
              </a:rPr>
              <a:t>https://www.netapp.com/us/info/what-is-data-migration.aspx</a:t>
            </a:r>
            <a:endParaRPr sz="800">
              <a:latin typeface="Nunito"/>
              <a:ea typeface="Nunito"/>
              <a:cs typeface="Nunito"/>
              <a:sym typeface="Nunito"/>
            </a:endParaRPr>
          </a:p>
          <a:p>
            <a:pPr indent="0" lvl="0" marL="0" rtl="0" algn="l">
              <a:lnSpc>
                <a:spcPct val="115000"/>
              </a:lnSpc>
              <a:spcBef>
                <a:spcPts val="800"/>
              </a:spcBef>
              <a:spcAft>
                <a:spcPts val="0"/>
              </a:spcAft>
              <a:buNone/>
            </a:pPr>
            <a:r>
              <a:rPr lang="en" sz="800">
                <a:solidFill>
                  <a:schemeClr val="dk1"/>
                </a:solidFill>
                <a:latin typeface="Nunito"/>
                <a:ea typeface="Nunito"/>
                <a:cs typeface="Nunito"/>
                <a:sym typeface="Nunito"/>
              </a:rPr>
              <a:t>Prepare Data for BIRT. Retrieve from https://www.iri.com/solutions/business-intelligence/bi-tool-acceleration/birt</a:t>
            </a:r>
            <a:endParaRPr sz="800">
              <a:solidFill>
                <a:schemeClr val="dk1"/>
              </a:solidFill>
              <a:latin typeface="Nunito"/>
              <a:ea typeface="Nunito"/>
              <a:cs typeface="Nunito"/>
              <a:sym typeface="Nunito"/>
            </a:endParaRPr>
          </a:p>
          <a:p>
            <a:pPr indent="0" lvl="0" marL="0" rtl="0" algn="l">
              <a:lnSpc>
                <a:spcPct val="115000"/>
              </a:lnSpc>
              <a:spcBef>
                <a:spcPts val="800"/>
              </a:spcBef>
              <a:spcAft>
                <a:spcPts val="0"/>
              </a:spcAft>
              <a:buNone/>
            </a:pPr>
            <a:r>
              <a:rPr lang="en" sz="800">
                <a:solidFill>
                  <a:schemeClr val="dk1"/>
                </a:solidFill>
                <a:latin typeface="Nunito"/>
                <a:ea typeface="Nunito"/>
                <a:cs typeface="Nunito"/>
                <a:sym typeface="Nunito"/>
              </a:rPr>
              <a:t>Rappleye, E. (n.d.). Average cost per inpatient day across 50 states: Here are average costs per inpatient day in 2013, organized by hospital ownership type, in all 50 states and the District of Columbia, according to the latest statistics from Kaiser State Health Facts. Retrieved from </a:t>
            </a:r>
            <a:r>
              <a:rPr lang="en" sz="800" u="sng">
                <a:solidFill>
                  <a:schemeClr val="hlink"/>
                </a:solidFill>
                <a:latin typeface="Nunito"/>
                <a:ea typeface="Nunito"/>
                <a:cs typeface="Nunito"/>
                <a:sym typeface="Nunito"/>
                <a:hlinkClick r:id="rId9"/>
              </a:rPr>
              <a:t>https://www.beckershospitalreview.com/finance/average-cost-per-inpatient-day-across-50-states.html</a:t>
            </a:r>
            <a:endParaRPr sz="800">
              <a:solidFill>
                <a:schemeClr val="dk1"/>
              </a:solidFill>
              <a:latin typeface="Nunito"/>
              <a:ea typeface="Nunito"/>
              <a:cs typeface="Nunito"/>
              <a:sym typeface="Nunito"/>
            </a:endParaRPr>
          </a:p>
          <a:p>
            <a:pPr indent="0" lvl="0" marL="0" rtl="0" algn="l">
              <a:lnSpc>
                <a:spcPct val="115000"/>
              </a:lnSpc>
              <a:spcBef>
                <a:spcPts val="800"/>
              </a:spcBef>
              <a:spcAft>
                <a:spcPts val="0"/>
              </a:spcAft>
              <a:buNone/>
            </a:pPr>
            <a:r>
              <a:rPr lang="en" sz="800">
                <a:solidFill>
                  <a:schemeClr val="dk1"/>
                </a:solidFill>
                <a:latin typeface="Nunito"/>
                <a:ea typeface="Nunito"/>
                <a:cs typeface="Nunito"/>
                <a:sym typeface="Nunito"/>
              </a:rPr>
              <a:t>Sasint. (n.d.). Nurse Caring for Patient in a Wheelchair. Retrieved from https://www.canva.com/photos/MADQ4wgczgI-nurse-caring-for-patient-in-a-wheelchair/</a:t>
            </a:r>
            <a:endParaRPr sz="800">
              <a:solidFill>
                <a:schemeClr val="dk1"/>
              </a:solidFill>
              <a:latin typeface="Nunito"/>
              <a:ea typeface="Nunito"/>
              <a:cs typeface="Nunito"/>
              <a:sym typeface="Nunito"/>
            </a:endParaRPr>
          </a:p>
          <a:p>
            <a:pPr indent="0" lvl="0" marL="0" rtl="0" algn="l">
              <a:lnSpc>
                <a:spcPct val="115000"/>
              </a:lnSpc>
              <a:spcBef>
                <a:spcPts val="800"/>
              </a:spcBef>
              <a:spcAft>
                <a:spcPts val="0"/>
              </a:spcAft>
              <a:buNone/>
            </a:pPr>
            <a:r>
              <a:rPr lang="en" sz="800">
                <a:solidFill>
                  <a:schemeClr val="dk1"/>
                </a:solidFill>
                <a:latin typeface="Nunito"/>
                <a:ea typeface="Nunito"/>
                <a:cs typeface="Nunito"/>
                <a:sym typeface="Nunito"/>
              </a:rPr>
              <a:t>Vinit S. (n.d.). How Caching Helps In Improving Performance Of Application. Retrieved from </a:t>
            </a:r>
            <a:r>
              <a:rPr lang="en" sz="800" u="sng">
                <a:solidFill>
                  <a:schemeClr val="accent2"/>
                </a:solidFill>
                <a:latin typeface="Nunito"/>
                <a:ea typeface="Nunito"/>
                <a:cs typeface="Nunito"/>
                <a:sym typeface="Nunito"/>
                <a:hlinkClick r:id="rId10"/>
              </a:rPr>
              <a:t>https://www.clariontech.com/blog/how-caching-helps-in-improving-performance-of-the-application</a:t>
            </a:r>
            <a:endParaRPr sz="800">
              <a:solidFill>
                <a:schemeClr val="dk1"/>
              </a:solidFill>
              <a:latin typeface="Nunito"/>
              <a:ea typeface="Nunito"/>
              <a:cs typeface="Nunito"/>
              <a:sym typeface="Nunito"/>
            </a:endParaRPr>
          </a:p>
          <a:p>
            <a:pPr indent="0" lvl="0" marL="0" rtl="0" algn="l">
              <a:lnSpc>
                <a:spcPct val="115000"/>
              </a:lnSpc>
              <a:spcBef>
                <a:spcPts val="800"/>
              </a:spcBef>
              <a:spcAft>
                <a:spcPts val="0"/>
              </a:spcAft>
              <a:buNone/>
            </a:pPr>
            <a:r>
              <a:rPr lang="en" sz="800">
                <a:solidFill>
                  <a:schemeClr val="dk1"/>
                </a:solidFill>
                <a:latin typeface="Nunito"/>
                <a:ea typeface="Nunito"/>
                <a:cs typeface="Nunito"/>
                <a:sym typeface="Nunito"/>
              </a:rPr>
              <a:t>Wallmuller, E. (n.d.). Risk Management for IT and Software Projects. Retrieved from </a:t>
            </a:r>
            <a:r>
              <a:rPr lang="en" sz="800" u="sng">
                <a:solidFill>
                  <a:schemeClr val="accent2"/>
                </a:solidFill>
                <a:latin typeface="Nunito"/>
                <a:ea typeface="Nunito"/>
                <a:cs typeface="Nunito"/>
                <a:sym typeface="Nunito"/>
                <a:hlinkClick r:id="rId11"/>
              </a:rPr>
              <a:t>https://itq.ch/pdf/RM__ITProjekteV211.pdf</a:t>
            </a:r>
            <a:endParaRPr sz="800">
              <a:solidFill>
                <a:schemeClr val="dk1"/>
              </a:solidFill>
              <a:latin typeface="Nunito"/>
              <a:ea typeface="Nunito"/>
              <a:cs typeface="Nunito"/>
              <a:sym typeface="Nunito"/>
            </a:endParaRPr>
          </a:p>
          <a:p>
            <a:pPr indent="0" lvl="0" marL="0" rtl="0" algn="l">
              <a:lnSpc>
                <a:spcPct val="115000"/>
              </a:lnSpc>
              <a:spcBef>
                <a:spcPts val="800"/>
              </a:spcBef>
              <a:spcAft>
                <a:spcPts val="800"/>
              </a:spcAft>
              <a:buClr>
                <a:schemeClr val="dk1"/>
              </a:buClr>
              <a:buSzPts val="1100"/>
              <a:buFont typeface="Arial"/>
              <a:buNone/>
            </a:pPr>
            <a:r>
              <a:rPr lang="en" sz="800">
                <a:solidFill>
                  <a:schemeClr val="dk1"/>
                </a:solidFill>
                <a:latin typeface="Nunito"/>
                <a:ea typeface="Nunito"/>
                <a:cs typeface="Nunito"/>
                <a:sym typeface="Nunito"/>
              </a:rPr>
              <a:t>Wikipedia. Retrieve from https://en.wikipedia.org/wiki/BIRT_Project</a:t>
            </a:r>
            <a:endParaRPr sz="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p:nvPr/>
        </p:nvSpPr>
        <p:spPr>
          <a:xfrm>
            <a:off x="1425998" y="1287238"/>
            <a:ext cx="699000" cy="689700"/>
          </a:xfrm>
          <a:prstGeom prst="ellipse">
            <a:avLst/>
          </a:prstGeom>
          <a:solidFill>
            <a:srgbClr val="FFFFFF"/>
          </a:solidFill>
          <a:ln cap="flat" cmpd="sng" w="63500">
            <a:solidFill>
              <a:srgbClr val="B4A7D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cxnSp>
        <p:nvCxnSpPr>
          <p:cNvPr id="282" name="Google Shape;282;p42"/>
          <p:cNvCxnSpPr>
            <a:stCxn id="283" idx="5"/>
            <a:endCxn id="284" idx="3"/>
          </p:cNvCxnSpPr>
          <p:nvPr/>
        </p:nvCxnSpPr>
        <p:spPr>
          <a:xfrm>
            <a:off x="7613431" y="1875921"/>
            <a:ext cx="959100" cy="963000"/>
          </a:xfrm>
          <a:prstGeom prst="straightConnector1">
            <a:avLst/>
          </a:prstGeom>
          <a:noFill/>
          <a:ln cap="flat" cmpd="sng" w="66675">
            <a:solidFill>
              <a:srgbClr val="B4A7D6"/>
            </a:solidFill>
            <a:prstDash val="solid"/>
            <a:miter lim="800000"/>
            <a:headEnd len="sm" w="sm" type="none"/>
            <a:tailEnd len="sm" w="sm" type="none"/>
          </a:ln>
        </p:spPr>
      </p:cxnSp>
      <p:sp>
        <p:nvSpPr>
          <p:cNvPr id="285" name="Google Shape;285;p42"/>
          <p:cNvSpPr/>
          <p:nvPr/>
        </p:nvSpPr>
        <p:spPr>
          <a:xfrm>
            <a:off x="3494739" y="2477394"/>
            <a:ext cx="2376600" cy="665700"/>
          </a:xfrm>
          <a:prstGeom prst="chevron">
            <a:avLst>
              <a:gd fmla="val 50000" name="adj"/>
            </a:avLst>
          </a:prstGeom>
          <a:solidFill>
            <a:srgbClr val="FFFFFF"/>
          </a:solidFill>
          <a:ln cap="flat" cmpd="sng" w="63500">
            <a:solidFill>
              <a:srgbClr val="9F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284" name="Google Shape;284;p42"/>
          <p:cNvSpPr/>
          <p:nvPr/>
        </p:nvSpPr>
        <p:spPr>
          <a:xfrm>
            <a:off x="6195924" y="2505947"/>
            <a:ext cx="2376600" cy="665700"/>
          </a:xfrm>
          <a:prstGeom prst="chevron">
            <a:avLst>
              <a:gd fmla="val 50000" name="adj"/>
            </a:avLst>
          </a:prstGeom>
          <a:solidFill>
            <a:srgbClr val="FFFFFF"/>
          </a:solidFill>
          <a:ln cap="flat" cmpd="sng" w="63500">
            <a:solidFill>
              <a:srgbClr val="B4A7D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cxnSp>
        <p:nvCxnSpPr>
          <p:cNvPr id="286" name="Google Shape;286;p42"/>
          <p:cNvCxnSpPr>
            <a:stCxn id="287" idx="5"/>
            <a:endCxn id="285" idx="3"/>
          </p:cNvCxnSpPr>
          <p:nvPr/>
        </p:nvCxnSpPr>
        <p:spPr>
          <a:xfrm flipH="1" rot="10800000">
            <a:off x="4926095" y="2810318"/>
            <a:ext cx="945300" cy="918300"/>
          </a:xfrm>
          <a:prstGeom prst="straightConnector1">
            <a:avLst/>
          </a:prstGeom>
          <a:noFill/>
          <a:ln cap="flat" cmpd="sng" w="66675">
            <a:solidFill>
              <a:srgbClr val="9FC5E8"/>
            </a:solidFill>
            <a:prstDash val="solid"/>
            <a:miter lim="800000"/>
            <a:headEnd len="sm" w="sm" type="none"/>
            <a:tailEnd len="sm" w="sm" type="none"/>
          </a:ln>
        </p:spPr>
      </p:cxnSp>
      <p:sp>
        <p:nvSpPr>
          <p:cNvPr id="287" name="Google Shape;287;p42"/>
          <p:cNvSpPr/>
          <p:nvPr/>
        </p:nvSpPr>
        <p:spPr>
          <a:xfrm flipH="1" rot="10800000">
            <a:off x="4329461" y="3627614"/>
            <a:ext cx="699000" cy="689700"/>
          </a:xfrm>
          <a:prstGeom prst="ellipse">
            <a:avLst/>
          </a:prstGeom>
          <a:solidFill>
            <a:srgbClr val="FFFFFF"/>
          </a:solidFill>
          <a:ln cap="flat" cmpd="sng" w="63500">
            <a:solidFill>
              <a:srgbClr val="9F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83" name="Google Shape;283;p42"/>
          <p:cNvSpPr/>
          <p:nvPr/>
        </p:nvSpPr>
        <p:spPr>
          <a:xfrm>
            <a:off x="7016797" y="1287225"/>
            <a:ext cx="699000" cy="689700"/>
          </a:xfrm>
          <a:prstGeom prst="ellipse">
            <a:avLst/>
          </a:prstGeom>
          <a:solidFill>
            <a:srgbClr val="FFFFFF"/>
          </a:solidFill>
          <a:ln cap="flat" cmpd="sng" w="63500">
            <a:solidFill>
              <a:srgbClr val="B4A7D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88" name="Google Shape;288;p42"/>
          <p:cNvSpPr txBox="1"/>
          <p:nvPr/>
        </p:nvSpPr>
        <p:spPr>
          <a:xfrm>
            <a:off x="6205275" y="3327500"/>
            <a:ext cx="2619000" cy="106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3F3F3F"/>
                </a:solidFill>
                <a:latin typeface="Nunito"/>
                <a:ea typeface="Nunito"/>
                <a:cs typeface="Nunito"/>
                <a:sym typeface="Nunito"/>
              </a:rPr>
              <a:t>3rd Rollout:</a:t>
            </a:r>
            <a:endParaRPr b="1" sz="1600">
              <a:solidFill>
                <a:srgbClr val="3F3F3F"/>
              </a:solidFill>
              <a:latin typeface="Nunito"/>
              <a:ea typeface="Nunito"/>
              <a:cs typeface="Nunito"/>
              <a:sym typeface="Nunito"/>
            </a:endParaRPr>
          </a:p>
          <a:p>
            <a:pPr indent="0" lvl="0" marL="0" marR="0" rtl="0" algn="l">
              <a:spcBef>
                <a:spcPts val="0"/>
              </a:spcBef>
              <a:spcAft>
                <a:spcPts val="0"/>
              </a:spcAft>
              <a:buNone/>
            </a:pPr>
            <a:r>
              <a:rPr b="1" lang="en" sz="1600">
                <a:solidFill>
                  <a:srgbClr val="3F3F3F"/>
                </a:solidFill>
                <a:latin typeface="Nunito"/>
                <a:ea typeface="Nunito"/>
                <a:cs typeface="Nunito"/>
                <a:sym typeface="Nunito"/>
              </a:rPr>
              <a:t>A</a:t>
            </a:r>
            <a:r>
              <a:rPr b="1" lang="en" sz="1600">
                <a:solidFill>
                  <a:srgbClr val="3F3F3F"/>
                </a:solidFill>
                <a:latin typeface="Nunito"/>
                <a:ea typeface="Nunito"/>
                <a:cs typeface="Nunito"/>
                <a:sym typeface="Nunito"/>
              </a:rPr>
              <a:t>nalytics function goes live (staff utilization and performance)</a:t>
            </a:r>
            <a:endParaRPr b="1" sz="1600">
              <a:solidFill>
                <a:srgbClr val="3F3F3F"/>
              </a:solidFill>
              <a:latin typeface="Nunito"/>
              <a:ea typeface="Nunito"/>
              <a:cs typeface="Nunito"/>
              <a:sym typeface="Nunito"/>
            </a:endParaRPr>
          </a:p>
        </p:txBody>
      </p:sp>
      <p:sp>
        <p:nvSpPr>
          <p:cNvPr id="289" name="Google Shape;289;p42"/>
          <p:cNvSpPr txBox="1"/>
          <p:nvPr/>
        </p:nvSpPr>
        <p:spPr>
          <a:xfrm>
            <a:off x="3519993" y="1266325"/>
            <a:ext cx="2169900" cy="10653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600">
                <a:solidFill>
                  <a:srgbClr val="3F3F3F"/>
                </a:solidFill>
                <a:latin typeface="Nunito"/>
                <a:ea typeface="Nunito"/>
                <a:cs typeface="Nunito"/>
                <a:sym typeface="Nunito"/>
              </a:rPr>
              <a:t>2nd Rollout: </a:t>
            </a:r>
            <a:r>
              <a:rPr b="1" lang="en" sz="1600">
                <a:solidFill>
                  <a:srgbClr val="3F3F3F"/>
                </a:solidFill>
                <a:latin typeface="Nunito"/>
                <a:ea typeface="Nunito"/>
                <a:cs typeface="Nunito"/>
                <a:sym typeface="Nunito"/>
              </a:rPr>
              <a:t>Real-time scheduling function goes live (real-time input and update) </a:t>
            </a:r>
            <a:endParaRPr b="1" sz="1600">
              <a:solidFill>
                <a:srgbClr val="3F3F3F"/>
              </a:solidFill>
              <a:latin typeface="Nunito"/>
              <a:ea typeface="Nunito"/>
              <a:cs typeface="Nunito"/>
              <a:sym typeface="Nunito"/>
            </a:endParaRPr>
          </a:p>
        </p:txBody>
      </p:sp>
      <p:sp>
        <p:nvSpPr>
          <p:cNvPr id="290" name="Google Shape;290;p42"/>
          <p:cNvSpPr txBox="1"/>
          <p:nvPr/>
        </p:nvSpPr>
        <p:spPr>
          <a:xfrm>
            <a:off x="4059381" y="2629720"/>
            <a:ext cx="1345500" cy="33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600">
                <a:solidFill>
                  <a:srgbClr val="3F3F3F"/>
                </a:solidFill>
                <a:latin typeface="Nunito"/>
                <a:ea typeface="Nunito"/>
                <a:cs typeface="Nunito"/>
                <a:sym typeface="Nunito"/>
              </a:rPr>
              <a:t>8th Month</a:t>
            </a:r>
            <a:endParaRPr sz="1600">
              <a:solidFill>
                <a:srgbClr val="3F3F3F"/>
              </a:solidFill>
              <a:latin typeface="Nunito"/>
              <a:ea typeface="Nunito"/>
              <a:cs typeface="Nunito"/>
              <a:sym typeface="Nunito"/>
            </a:endParaRPr>
          </a:p>
        </p:txBody>
      </p:sp>
      <p:sp>
        <p:nvSpPr>
          <p:cNvPr id="291" name="Google Shape;291;p42"/>
          <p:cNvSpPr txBox="1"/>
          <p:nvPr/>
        </p:nvSpPr>
        <p:spPr>
          <a:xfrm>
            <a:off x="6754452" y="2658274"/>
            <a:ext cx="1345500" cy="33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600">
                <a:solidFill>
                  <a:srgbClr val="3F3F3F"/>
                </a:solidFill>
                <a:latin typeface="Nunito"/>
                <a:ea typeface="Nunito"/>
                <a:cs typeface="Nunito"/>
                <a:sym typeface="Nunito"/>
              </a:rPr>
              <a:t>12th Month</a:t>
            </a:r>
            <a:endParaRPr sz="1600">
              <a:solidFill>
                <a:srgbClr val="3F3F3F"/>
              </a:solidFill>
              <a:latin typeface="Nunito"/>
              <a:ea typeface="Nunito"/>
              <a:cs typeface="Nunito"/>
              <a:sym typeface="Nunito"/>
            </a:endParaRPr>
          </a:p>
        </p:txBody>
      </p:sp>
      <p:sp>
        <p:nvSpPr>
          <p:cNvPr id="292" name="Google Shape;292;p42"/>
          <p:cNvSpPr/>
          <p:nvPr/>
        </p:nvSpPr>
        <p:spPr>
          <a:xfrm>
            <a:off x="1601343" y="1445693"/>
            <a:ext cx="348300" cy="307198"/>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rgbClr val="B4A7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293" name="Google Shape;293;p42"/>
          <p:cNvSpPr/>
          <p:nvPr/>
        </p:nvSpPr>
        <p:spPr>
          <a:xfrm>
            <a:off x="4497660" y="3803205"/>
            <a:ext cx="348300" cy="345245"/>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294" name="Google Shape;294;p42"/>
          <p:cNvSpPr/>
          <p:nvPr/>
        </p:nvSpPr>
        <p:spPr>
          <a:xfrm>
            <a:off x="7248458" y="1445705"/>
            <a:ext cx="231866" cy="368917"/>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rgbClr val="B4A7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cxnSp>
        <p:nvCxnSpPr>
          <p:cNvPr id="295" name="Google Shape;295;p42"/>
          <p:cNvCxnSpPr>
            <a:stCxn id="281" idx="5"/>
            <a:endCxn id="296" idx="3"/>
          </p:cNvCxnSpPr>
          <p:nvPr/>
        </p:nvCxnSpPr>
        <p:spPr>
          <a:xfrm>
            <a:off x="2022632" y="1875934"/>
            <a:ext cx="959100" cy="963000"/>
          </a:xfrm>
          <a:prstGeom prst="straightConnector1">
            <a:avLst/>
          </a:prstGeom>
          <a:noFill/>
          <a:ln cap="flat" cmpd="sng" w="66675">
            <a:solidFill>
              <a:srgbClr val="B4A7D6"/>
            </a:solidFill>
            <a:prstDash val="solid"/>
            <a:miter lim="800000"/>
            <a:headEnd len="sm" w="sm" type="none"/>
            <a:tailEnd len="sm" w="sm" type="none"/>
          </a:ln>
        </p:spPr>
      </p:cxnSp>
      <p:sp>
        <p:nvSpPr>
          <p:cNvPr id="296" name="Google Shape;296;p42"/>
          <p:cNvSpPr/>
          <p:nvPr/>
        </p:nvSpPr>
        <p:spPr>
          <a:xfrm>
            <a:off x="605125" y="2505959"/>
            <a:ext cx="2376600" cy="665700"/>
          </a:xfrm>
          <a:prstGeom prst="chevron">
            <a:avLst>
              <a:gd fmla="val 50000" name="adj"/>
            </a:avLst>
          </a:prstGeom>
          <a:solidFill>
            <a:srgbClr val="FFFFFF"/>
          </a:solidFill>
          <a:ln cap="flat" cmpd="sng" w="63500">
            <a:solidFill>
              <a:srgbClr val="B4A7D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297" name="Google Shape;297;p42"/>
          <p:cNvSpPr txBox="1"/>
          <p:nvPr/>
        </p:nvSpPr>
        <p:spPr>
          <a:xfrm>
            <a:off x="622854" y="3327512"/>
            <a:ext cx="2003700" cy="8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 sz="1600">
                <a:solidFill>
                  <a:srgbClr val="3F3F3F"/>
                </a:solidFill>
                <a:latin typeface="Nunito"/>
                <a:ea typeface="Nunito"/>
                <a:cs typeface="Nunito"/>
                <a:sym typeface="Nunito"/>
              </a:rPr>
              <a:t>1st Rollout: R</a:t>
            </a:r>
            <a:r>
              <a:rPr b="1" lang="en" sz="1600">
                <a:solidFill>
                  <a:srgbClr val="3F3F3F"/>
                </a:solidFill>
                <a:latin typeface="Nunito"/>
                <a:ea typeface="Nunito"/>
                <a:cs typeface="Nunito"/>
                <a:sym typeface="Nunito"/>
              </a:rPr>
              <a:t>eporting function goes live </a:t>
            </a:r>
            <a:r>
              <a:rPr b="1" lang="en" sz="1600">
                <a:solidFill>
                  <a:srgbClr val="3F3F3F"/>
                </a:solidFill>
                <a:latin typeface="Nunito"/>
                <a:ea typeface="Nunito"/>
                <a:cs typeface="Nunito"/>
                <a:sym typeface="Nunito"/>
              </a:rPr>
              <a:t>(view only reports)</a:t>
            </a:r>
            <a:endParaRPr b="1" sz="1600">
              <a:solidFill>
                <a:srgbClr val="3F3F3F"/>
              </a:solidFill>
              <a:latin typeface="Nunito"/>
              <a:ea typeface="Nunito"/>
              <a:cs typeface="Nunito"/>
              <a:sym typeface="Nunito"/>
            </a:endParaRPr>
          </a:p>
        </p:txBody>
      </p:sp>
      <p:sp>
        <p:nvSpPr>
          <p:cNvPr id="298" name="Google Shape;298;p42"/>
          <p:cNvSpPr txBox="1"/>
          <p:nvPr/>
        </p:nvSpPr>
        <p:spPr>
          <a:xfrm>
            <a:off x="1026553" y="2637486"/>
            <a:ext cx="1345500" cy="33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600">
                <a:solidFill>
                  <a:srgbClr val="3F3F3F"/>
                </a:solidFill>
                <a:latin typeface="Nunito"/>
                <a:ea typeface="Nunito"/>
                <a:cs typeface="Nunito"/>
                <a:sym typeface="Nunito"/>
              </a:rPr>
              <a:t>4th Month</a:t>
            </a:r>
            <a:endParaRPr sz="1600">
              <a:solidFill>
                <a:srgbClr val="3F3F3F"/>
              </a:solidFill>
              <a:latin typeface="Nunito"/>
              <a:ea typeface="Nunito"/>
              <a:cs typeface="Nunito"/>
              <a:sym typeface="Nunito"/>
            </a:endParaRPr>
          </a:p>
        </p:txBody>
      </p:sp>
      <p:sp>
        <p:nvSpPr>
          <p:cNvPr id="299" name="Google Shape;299;p42"/>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0" name="Google Shape;300;p42"/>
          <p:cNvSpPr txBox="1"/>
          <p:nvPr>
            <p:ph idx="4294967295" type="body"/>
          </p:nvPr>
        </p:nvSpPr>
        <p:spPr>
          <a:xfrm>
            <a:off x="236025" y="210327"/>
            <a:ext cx="8679900" cy="416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1600"/>
              </a:spcAft>
              <a:buClr>
                <a:srgbClr val="262626"/>
              </a:buClr>
              <a:buSzPts val="4100"/>
              <a:buNone/>
            </a:pPr>
            <a:r>
              <a:rPr lang="en" sz="2700">
                <a:solidFill>
                  <a:srgbClr val="FFFFFF"/>
                </a:solidFill>
                <a:latin typeface="Nunito"/>
                <a:ea typeface="Nunito"/>
                <a:cs typeface="Nunito"/>
                <a:sym typeface="Nunito"/>
              </a:rPr>
              <a:t>Roadmap: July 2020 - June 2021 </a:t>
            </a:r>
            <a:endParaRPr sz="2700">
              <a:solidFill>
                <a:srgbClr val="FFFFFF"/>
              </a:solidFill>
              <a:latin typeface="Nunito"/>
              <a:ea typeface="Nunito"/>
              <a:cs typeface="Nunito"/>
              <a:sym typeface="Nunito"/>
            </a:endParaRPr>
          </a:p>
        </p:txBody>
      </p:sp>
      <p:sp>
        <p:nvSpPr>
          <p:cNvPr id="301" name="Google Shape;301;p42"/>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2" name="Google Shape;302;p42"/>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3"/>
          <p:cNvSpPr/>
          <p:nvPr/>
        </p:nvSpPr>
        <p:spPr>
          <a:xfrm>
            <a:off x="0" y="-2700"/>
            <a:ext cx="2483700" cy="51462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grpSp>
        <p:nvGrpSpPr>
          <p:cNvPr id="308" name="Google Shape;308;p43"/>
          <p:cNvGrpSpPr/>
          <p:nvPr/>
        </p:nvGrpSpPr>
        <p:grpSpPr>
          <a:xfrm>
            <a:off x="576857" y="3460453"/>
            <a:ext cx="1850035" cy="1599502"/>
            <a:chOff x="478634" y="5086273"/>
            <a:chExt cx="1919720" cy="1659751"/>
          </a:xfrm>
        </p:grpSpPr>
        <p:sp>
          <p:nvSpPr>
            <p:cNvPr id="309" name="Google Shape;309;p43"/>
            <p:cNvSpPr/>
            <p:nvPr/>
          </p:nvSpPr>
          <p:spPr>
            <a:xfrm>
              <a:off x="1259632" y="5702855"/>
              <a:ext cx="1138722" cy="104316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chemeClr val="lt1">
                  <a:alpha val="3569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sp>
          <p:nvSpPr>
            <p:cNvPr id="310" name="Google Shape;310;p43"/>
            <p:cNvSpPr/>
            <p:nvPr/>
          </p:nvSpPr>
          <p:spPr>
            <a:xfrm rot="-507302">
              <a:off x="1098551" y="5147094"/>
              <a:ext cx="887410" cy="812945"/>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chemeClr val="lt1">
                  <a:alpha val="3569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sp>
          <p:nvSpPr>
            <p:cNvPr id="311" name="Google Shape;311;p43"/>
            <p:cNvSpPr/>
            <p:nvPr/>
          </p:nvSpPr>
          <p:spPr>
            <a:xfrm rot="-520390">
              <a:off x="523485" y="5877646"/>
              <a:ext cx="707935" cy="64853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chemeClr val="lt1">
                  <a:alpha val="3569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Nunito"/>
                <a:ea typeface="Nunito"/>
                <a:cs typeface="Nunito"/>
                <a:sym typeface="Nunito"/>
              </a:endParaRPr>
            </a:p>
          </p:txBody>
        </p:sp>
      </p:grpSp>
      <p:sp>
        <p:nvSpPr>
          <p:cNvPr id="312" name="Google Shape;312;p43"/>
          <p:cNvSpPr txBox="1"/>
          <p:nvPr/>
        </p:nvSpPr>
        <p:spPr>
          <a:xfrm>
            <a:off x="317950" y="1699721"/>
            <a:ext cx="1746000" cy="1599600"/>
          </a:xfrm>
          <a:prstGeom prst="rect">
            <a:avLst/>
          </a:prstGeom>
          <a:noFill/>
          <a:ln>
            <a:noFill/>
          </a:ln>
        </p:spPr>
        <p:txBody>
          <a:bodyPr anchorCtr="0" anchor="t" bIns="34275" lIns="54000" spcFirstLastPara="1" rIns="81000" wrap="square" tIns="34275">
            <a:noAutofit/>
          </a:bodyPr>
          <a:lstStyle/>
          <a:p>
            <a:pPr indent="0" lvl="0" marL="0" marR="0" rtl="0" algn="l">
              <a:spcBef>
                <a:spcPts val="0"/>
              </a:spcBef>
              <a:spcAft>
                <a:spcPts val="0"/>
              </a:spcAft>
              <a:buNone/>
            </a:pPr>
            <a:r>
              <a:rPr lang="en">
                <a:solidFill>
                  <a:schemeClr val="lt1"/>
                </a:solidFill>
                <a:latin typeface="Nunito"/>
                <a:ea typeface="Nunito"/>
                <a:cs typeface="Nunito"/>
                <a:sym typeface="Nunito"/>
              </a:rPr>
              <a:t>To help us accomplish the new system, what functions does the OSS software need to have?  </a:t>
            </a:r>
            <a:endParaRPr>
              <a:latin typeface="Nunito"/>
              <a:ea typeface="Nunito"/>
              <a:cs typeface="Nunito"/>
              <a:sym typeface="Nunito"/>
            </a:endParaRPr>
          </a:p>
        </p:txBody>
      </p:sp>
      <p:sp>
        <p:nvSpPr>
          <p:cNvPr id="313" name="Google Shape;313;p43"/>
          <p:cNvSpPr txBox="1"/>
          <p:nvPr/>
        </p:nvSpPr>
        <p:spPr>
          <a:xfrm>
            <a:off x="278856" y="295123"/>
            <a:ext cx="2300700" cy="1107900"/>
          </a:xfrm>
          <a:prstGeom prst="rect">
            <a:avLst/>
          </a:prstGeom>
          <a:noFill/>
          <a:ln>
            <a:noFill/>
          </a:ln>
        </p:spPr>
        <p:txBody>
          <a:bodyPr anchorCtr="0" anchor="t" bIns="0" lIns="54000" spcFirstLastPara="1" rIns="27000" wrap="square" tIns="0">
            <a:noAutofit/>
          </a:bodyPr>
          <a:lstStyle/>
          <a:p>
            <a:pPr indent="0" lvl="0" marL="0" marR="0" rtl="0" algn="l">
              <a:spcBef>
                <a:spcPts val="0"/>
              </a:spcBef>
              <a:spcAft>
                <a:spcPts val="0"/>
              </a:spcAft>
              <a:buNone/>
            </a:pPr>
            <a:r>
              <a:rPr lang="en" sz="2400">
                <a:solidFill>
                  <a:schemeClr val="lt1"/>
                </a:solidFill>
                <a:latin typeface="Nunito"/>
                <a:ea typeface="Nunito"/>
                <a:cs typeface="Nunito"/>
                <a:sym typeface="Nunito"/>
              </a:rPr>
              <a:t>What We Need?</a:t>
            </a:r>
            <a:endParaRPr sz="2400">
              <a:solidFill>
                <a:schemeClr val="lt1"/>
              </a:solidFill>
              <a:latin typeface="Nunito"/>
              <a:ea typeface="Nunito"/>
              <a:cs typeface="Nunito"/>
              <a:sym typeface="Nunito"/>
            </a:endParaRPr>
          </a:p>
        </p:txBody>
      </p:sp>
      <p:sp>
        <p:nvSpPr>
          <p:cNvPr id="314" name="Google Shape;314;p43"/>
          <p:cNvSpPr txBox="1"/>
          <p:nvPr/>
        </p:nvSpPr>
        <p:spPr>
          <a:xfrm>
            <a:off x="4690565" y="1855291"/>
            <a:ext cx="3950100" cy="276900"/>
          </a:xfrm>
          <a:prstGeom prst="rect">
            <a:avLst/>
          </a:prstGeom>
          <a:noFill/>
          <a:ln>
            <a:noFill/>
          </a:ln>
        </p:spPr>
        <p:txBody>
          <a:bodyPr anchorCtr="0" anchor="t" bIns="34275" lIns="67500" spcFirstLastPara="1" rIns="81000" wrap="square" tIns="34275">
            <a:noAutofit/>
          </a:bodyPr>
          <a:lstStyle/>
          <a:p>
            <a:pPr indent="0" lvl="0" marL="0" marR="0" rtl="0" algn="l">
              <a:spcBef>
                <a:spcPts val="0"/>
              </a:spcBef>
              <a:spcAft>
                <a:spcPts val="0"/>
              </a:spcAft>
              <a:buNone/>
            </a:pPr>
            <a:r>
              <a:rPr b="1" lang="en" sz="2200">
                <a:solidFill>
                  <a:srgbClr val="3F3F3F"/>
                </a:solidFill>
                <a:latin typeface="Nunito"/>
                <a:ea typeface="Nunito"/>
                <a:cs typeface="Nunito"/>
                <a:sym typeface="Nunito"/>
              </a:rPr>
              <a:t>Charts</a:t>
            </a:r>
            <a:endParaRPr b="1" sz="2200">
              <a:solidFill>
                <a:srgbClr val="3F3F3F"/>
              </a:solidFill>
              <a:latin typeface="Nunito"/>
              <a:ea typeface="Nunito"/>
              <a:cs typeface="Nunito"/>
              <a:sym typeface="Nunito"/>
            </a:endParaRPr>
          </a:p>
        </p:txBody>
      </p:sp>
      <p:sp>
        <p:nvSpPr>
          <p:cNvPr id="315" name="Google Shape;315;p43"/>
          <p:cNvSpPr/>
          <p:nvPr/>
        </p:nvSpPr>
        <p:spPr>
          <a:xfrm>
            <a:off x="3605416" y="3026655"/>
            <a:ext cx="259200" cy="218452"/>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
        <p:nvSpPr>
          <p:cNvPr id="316" name="Google Shape;316;p43"/>
          <p:cNvSpPr/>
          <p:nvPr/>
        </p:nvSpPr>
        <p:spPr>
          <a:xfrm>
            <a:off x="3689550" y="1981521"/>
            <a:ext cx="171379" cy="272678"/>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
        <p:nvSpPr>
          <p:cNvPr id="317" name="Google Shape;317;p43"/>
          <p:cNvSpPr txBox="1"/>
          <p:nvPr/>
        </p:nvSpPr>
        <p:spPr>
          <a:xfrm>
            <a:off x="4639840" y="780770"/>
            <a:ext cx="3950100" cy="276900"/>
          </a:xfrm>
          <a:prstGeom prst="rect">
            <a:avLst/>
          </a:prstGeom>
          <a:noFill/>
          <a:ln>
            <a:noFill/>
          </a:ln>
        </p:spPr>
        <p:txBody>
          <a:bodyPr anchorCtr="0" anchor="t" bIns="34275" lIns="67500" spcFirstLastPara="1" rIns="81000" wrap="square" tIns="34275">
            <a:noAutofit/>
          </a:bodyPr>
          <a:lstStyle/>
          <a:p>
            <a:pPr indent="0" lvl="0" marL="0" marR="0" rtl="0" algn="l">
              <a:spcBef>
                <a:spcPts val="0"/>
              </a:spcBef>
              <a:spcAft>
                <a:spcPts val="0"/>
              </a:spcAft>
              <a:buNone/>
            </a:pPr>
            <a:r>
              <a:rPr b="1" lang="en" sz="2200">
                <a:solidFill>
                  <a:srgbClr val="3F3F3F"/>
                </a:solidFill>
                <a:latin typeface="Nunito"/>
                <a:ea typeface="Nunito"/>
                <a:cs typeface="Nunito"/>
                <a:sym typeface="Nunito"/>
              </a:rPr>
              <a:t>Reports</a:t>
            </a:r>
            <a:endParaRPr b="1" sz="2200">
              <a:solidFill>
                <a:srgbClr val="3F3F3F"/>
              </a:solidFill>
              <a:latin typeface="Nunito"/>
              <a:ea typeface="Nunito"/>
              <a:cs typeface="Nunito"/>
              <a:sym typeface="Nunito"/>
            </a:endParaRPr>
          </a:p>
        </p:txBody>
      </p:sp>
      <p:sp>
        <p:nvSpPr>
          <p:cNvPr id="318" name="Google Shape;318;p43"/>
          <p:cNvSpPr txBox="1"/>
          <p:nvPr/>
        </p:nvSpPr>
        <p:spPr>
          <a:xfrm>
            <a:off x="4686540" y="2925200"/>
            <a:ext cx="4393200" cy="276900"/>
          </a:xfrm>
          <a:prstGeom prst="rect">
            <a:avLst/>
          </a:prstGeom>
          <a:noFill/>
          <a:ln>
            <a:noFill/>
          </a:ln>
        </p:spPr>
        <p:txBody>
          <a:bodyPr anchorCtr="0" anchor="t" bIns="34275" lIns="67500" spcFirstLastPara="1" rIns="81000" wrap="square" tIns="34275">
            <a:noAutofit/>
          </a:bodyPr>
          <a:lstStyle/>
          <a:p>
            <a:pPr indent="0" lvl="0" marL="0" marR="0" rtl="0" algn="l">
              <a:spcBef>
                <a:spcPts val="0"/>
              </a:spcBef>
              <a:spcAft>
                <a:spcPts val="0"/>
              </a:spcAft>
              <a:buNone/>
            </a:pPr>
            <a:r>
              <a:rPr b="1" lang="en" sz="2200">
                <a:solidFill>
                  <a:srgbClr val="3F3F3F"/>
                </a:solidFill>
                <a:latin typeface="Nunito"/>
                <a:ea typeface="Nunito"/>
                <a:cs typeface="Nunito"/>
                <a:sym typeface="Nunito"/>
              </a:rPr>
              <a:t>Multiple Data Sources</a:t>
            </a:r>
            <a:endParaRPr b="1" sz="2200">
              <a:solidFill>
                <a:srgbClr val="3F3F3F"/>
              </a:solidFill>
              <a:latin typeface="Nunito"/>
              <a:ea typeface="Nunito"/>
              <a:cs typeface="Nunito"/>
              <a:sym typeface="Nunito"/>
            </a:endParaRPr>
          </a:p>
        </p:txBody>
      </p:sp>
      <p:sp>
        <p:nvSpPr>
          <p:cNvPr id="319" name="Google Shape;319;p43"/>
          <p:cNvSpPr txBox="1"/>
          <p:nvPr/>
        </p:nvSpPr>
        <p:spPr>
          <a:xfrm>
            <a:off x="4679315" y="4055750"/>
            <a:ext cx="3950100" cy="276900"/>
          </a:xfrm>
          <a:prstGeom prst="rect">
            <a:avLst/>
          </a:prstGeom>
          <a:noFill/>
          <a:ln>
            <a:noFill/>
          </a:ln>
        </p:spPr>
        <p:txBody>
          <a:bodyPr anchorCtr="0" anchor="t" bIns="34275" lIns="67500" spcFirstLastPara="1" rIns="81000" wrap="square" tIns="34275">
            <a:noAutofit/>
          </a:bodyPr>
          <a:lstStyle/>
          <a:p>
            <a:pPr indent="0" lvl="0" marL="0" marR="0" rtl="0" algn="l">
              <a:spcBef>
                <a:spcPts val="0"/>
              </a:spcBef>
              <a:spcAft>
                <a:spcPts val="0"/>
              </a:spcAft>
              <a:buNone/>
            </a:pPr>
            <a:r>
              <a:rPr b="1" lang="en" sz="2200">
                <a:solidFill>
                  <a:srgbClr val="3F3F3F"/>
                </a:solidFill>
                <a:latin typeface="Nunito"/>
                <a:ea typeface="Nunito"/>
                <a:cs typeface="Nunito"/>
                <a:sym typeface="Nunito"/>
              </a:rPr>
              <a:t>Custom Code</a:t>
            </a:r>
            <a:endParaRPr b="1" sz="2200">
              <a:solidFill>
                <a:srgbClr val="3F3F3F"/>
              </a:solidFill>
              <a:latin typeface="Nunito"/>
              <a:ea typeface="Nunito"/>
              <a:cs typeface="Nunito"/>
              <a:sym typeface="Nunito"/>
            </a:endParaRPr>
          </a:p>
        </p:txBody>
      </p:sp>
      <p:sp>
        <p:nvSpPr>
          <p:cNvPr id="320" name="Google Shape;320;p43"/>
          <p:cNvSpPr/>
          <p:nvPr/>
        </p:nvSpPr>
        <p:spPr>
          <a:xfrm>
            <a:off x="3524872" y="1841294"/>
            <a:ext cx="534600" cy="534600"/>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FFFFFF"/>
              </a:solidFill>
              <a:latin typeface="Nunito"/>
              <a:ea typeface="Nunito"/>
              <a:cs typeface="Nunito"/>
              <a:sym typeface="Nunito"/>
            </a:endParaRPr>
          </a:p>
        </p:txBody>
      </p:sp>
      <p:sp>
        <p:nvSpPr>
          <p:cNvPr id="321" name="Google Shape;321;p43"/>
          <p:cNvSpPr/>
          <p:nvPr/>
        </p:nvSpPr>
        <p:spPr>
          <a:xfrm>
            <a:off x="3563875" y="789592"/>
            <a:ext cx="469392" cy="558900"/>
          </a:xfrm>
          <a:custGeom>
            <a:rect b="b" l="l" r="r" t="t"/>
            <a:pathLst>
              <a:path extrusionOk="0" h="3240000" w="2721114">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4A86E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FFFFFF"/>
              </a:solidFill>
              <a:latin typeface="Nunito"/>
              <a:ea typeface="Nunito"/>
              <a:cs typeface="Nunito"/>
              <a:sym typeface="Nunito"/>
            </a:endParaRPr>
          </a:p>
        </p:txBody>
      </p:sp>
      <p:sp>
        <p:nvSpPr>
          <p:cNvPr id="322" name="Google Shape;322;p43"/>
          <p:cNvSpPr/>
          <p:nvPr/>
        </p:nvSpPr>
        <p:spPr>
          <a:xfrm>
            <a:off x="3524876" y="2975161"/>
            <a:ext cx="649800" cy="407100"/>
          </a:xfrm>
          <a:prstGeom prst="can">
            <a:avLst>
              <a:gd fmla="val 25000" name="adj"/>
            </a:avLst>
          </a:prstGeom>
          <a:solidFill>
            <a:srgbClr val="4A86E8"/>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unito"/>
                <a:ea typeface="Nunito"/>
                <a:cs typeface="Nunito"/>
                <a:sym typeface="Nunito"/>
              </a:rPr>
              <a:t>Data</a:t>
            </a:r>
            <a:endParaRPr b="1">
              <a:solidFill>
                <a:srgbClr val="FFFFFF"/>
              </a:solidFill>
              <a:latin typeface="Nunito"/>
              <a:ea typeface="Nunito"/>
              <a:cs typeface="Nunito"/>
              <a:sym typeface="Nunito"/>
            </a:endParaRPr>
          </a:p>
        </p:txBody>
      </p:sp>
      <p:sp>
        <p:nvSpPr>
          <p:cNvPr id="323" name="Google Shape;323;p43"/>
          <p:cNvSpPr/>
          <p:nvPr/>
        </p:nvSpPr>
        <p:spPr>
          <a:xfrm>
            <a:off x="3524838" y="3895854"/>
            <a:ext cx="649872" cy="549505"/>
          </a:xfrm>
          <a:custGeom>
            <a:rect b="b" l="l" r="r" t="t"/>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4"/>
          <p:cNvSpPr/>
          <p:nvPr/>
        </p:nvSpPr>
        <p:spPr>
          <a:xfrm>
            <a:off x="0" y="2409732"/>
            <a:ext cx="4348800" cy="4860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5679D"/>
              </a:solidFill>
              <a:latin typeface="Arial"/>
              <a:ea typeface="Arial"/>
              <a:cs typeface="Arial"/>
              <a:sym typeface="Arial"/>
            </a:endParaRPr>
          </a:p>
        </p:txBody>
      </p:sp>
      <p:sp>
        <p:nvSpPr>
          <p:cNvPr id="329" name="Google Shape;329;p44"/>
          <p:cNvSpPr/>
          <p:nvPr/>
        </p:nvSpPr>
        <p:spPr>
          <a:xfrm>
            <a:off x="0" y="673005"/>
            <a:ext cx="405000" cy="11883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5679D"/>
              </a:solidFill>
              <a:latin typeface="Arial"/>
              <a:ea typeface="Arial"/>
              <a:cs typeface="Arial"/>
              <a:sym typeface="Arial"/>
            </a:endParaRPr>
          </a:p>
        </p:txBody>
      </p:sp>
      <p:sp>
        <p:nvSpPr>
          <p:cNvPr id="330" name="Google Shape;330;p44"/>
          <p:cNvSpPr/>
          <p:nvPr/>
        </p:nvSpPr>
        <p:spPr>
          <a:xfrm>
            <a:off x="564356" y="3133370"/>
            <a:ext cx="3205800" cy="1566300"/>
          </a:xfrm>
          <a:prstGeom prst="rect">
            <a:avLst/>
          </a:prstGeom>
          <a:noFill/>
          <a:ln cap="flat" cmpd="sng" w="381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1" name="Google Shape;331;p44"/>
          <p:cNvSpPr txBox="1"/>
          <p:nvPr/>
        </p:nvSpPr>
        <p:spPr>
          <a:xfrm>
            <a:off x="750100" y="3327824"/>
            <a:ext cx="28344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rgbClr val="3F3F3F"/>
                </a:solidFill>
                <a:latin typeface="Nunito"/>
                <a:ea typeface="Nunito"/>
                <a:cs typeface="Nunito"/>
                <a:sym typeface="Nunito"/>
              </a:rPr>
              <a:t>BIRT is an open source software project that provides reporting and business intelligence capabilities for rich client and web applications</a:t>
            </a:r>
            <a:r>
              <a:rPr baseline="30000" lang="en">
                <a:solidFill>
                  <a:srgbClr val="3F3F3F"/>
                </a:solidFill>
                <a:latin typeface="Nunito"/>
                <a:ea typeface="Nunito"/>
                <a:cs typeface="Nunito"/>
                <a:sym typeface="Nunito"/>
              </a:rPr>
              <a:t>1</a:t>
            </a:r>
            <a:endParaRPr baseline="30000">
              <a:solidFill>
                <a:srgbClr val="3F3F3F"/>
              </a:solidFill>
              <a:latin typeface="Nunito"/>
              <a:ea typeface="Nunito"/>
              <a:cs typeface="Nunito"/>
              <a:sym typeface="Nunito"/>
            </a:endParaRPr>
          </a:p>
          <a:p>
            <a:pPr indent="0" lvl="0" marL="0" marR="0" rtl="0" algn="l">
              <a:spcBef>
                <a:spcPts val="0"/>
              </a:spcBef>
              <a:spcAft>
                <a:spcPts val="0"/>
              </a:spcAft>
              <a:buNone/>
            </a:pPr>
            <a:r>
              <a:rPr lang="en" sz="1100">
                <a:solidFill>
                  <a:srgbClr val="3F3F3F"/>
                </a:solidFill>
                <a:latin typeface="Nunito"/>
                <a:ea typeface="Nunito"/>
                <a:cs typeface="Nunito"/>
                <a:sym typeface="Nunito"/>
              </a:rPr>
              <a:t>(SWOT analysis is included in appendix)</a:t>
            </a:r>
            <a:endParaRPr baseline="30000" sz="1100">
              <a:solidFill>
                <a:srgbClr val="3F3F3F"/>
              </a:solidFill>
              <a:latin typeface="Nunito"/>
              <a:ea typeface="Nunito"/>
              <a:cs typeface="Nunito"/>
              <a:sym typeface="Nunito"/>
            </a:endParaRPr>
          </a:p>
        </p:txBody>
      </p:sp>
      <p:sp>
        <p:nvSpPr>
          <p:cNvPr id="332" name="Google Shape;332;p44"/>
          <p:cNvSpPr txBox="1"/>
          <p:nvPr/>
        </p:nvSpPr>
        <p:spPr>
          <a:xfrm>
            <a:off x="279200" y="2537350"/>
            <a:ext cx="3750300" cy="230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100">
                <a:solidFill>
                  <a:schemeClr val="lt1"/>
                </a:solidFill>
                <a:latin typeface="Nunito"/>
                <a:ea typeface="Nunito"/>
                <a:cs typeface="Nunito"/>
                <a:sym typeface="Nunito"/>
              </a:rPr>
              <a:t>BIRT - The Business Intelligence and Reporting Tools</a:t>
            </a:r>
            <a:endParaRPr b="1" sz="1100">
              <a:solidFill>
                <a:schemeClr val="lt1"/>
              </a:solidFill>
              <a:latin typeface="Nunito"/>
              <a:ea typeface="Nunito"/>
              <a:cs typeface="Nunito"/>
              <a:sym typeface="Nunito"/>
            </a:endParaRPr>
          </a:p>
        </p:txBody>
      </p:sp>
      <p:sp>
        <p:nvSpPr>
          <p:cNvPr id="333" name="Google Shape;333;p44"/>
          <p:cNvSpPr txBox="1"/>
          <p:nvPr/>
        </p:nvSpPr>
        <p:spPr>
          <a:xfrm>
            <a:off x="484944" y="617287"/>
            <a:ext cx="3434100" cy="1315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4100">
                <a:solidFill>
                  <a:srgbClr val="6FA8DC"/>
                </a:solidFill>
                <a:latin typeface="Nunito"/>
                <a:ea typeface="Nunito"/>
                <a:cs typeface="Nunito"/>
                <a:sym typeface="Nunito"/>
              </a:rPr>
              <a:t>OSS</a:t>
            </a:r>
            <a:endParaRPr sz="1100">
              <a:solidFill>
                <a:srgbClr val="6FA8DC"/>
              </a:solidFill>
              <a:latin typeface="Nunito"/>
              <a:ea typeface="Nunito"/>
              <a:cs typeface="Nunito"/>
              <a:sym typeface="Nunito"/>
            </a:endParaRPr>
          </a:p>
          <a:p>
            <a:pPr indent="0" lvl="0" marL="0" marR="0" rtl="0" algn="l">
              <a:spcBef>
                <a:spcPts val="0"/>
              </a:spcBef>
              <a:spcAft>
                <a:spcPts val="0"/>
              </a:spcAft>
              <a:buNone/>
            </a:pPr>
            <a:r>
              <a:rPr b="1" lang="en" sz="4100">
                <a:solidFill>
                  <a:schemeClr val="dk1"/>
                </a:solidFill>
                <a:latin typeface="Nunito"/>
                <a:ea typeface="Nunito"/>
                <a:cs typeface="Nunito"/>
                <a:sym typeface="Nunito"/>
              </a:rPr>
              <a:t>BIRT</a:t>
            </a:r>
            <a:endParaRPr b="1" sz="4100">
              <a:solidFill>
                <a:schemeClr val="dk1"/>
              </a:solidFill>
              <a:latin typeface="Nunito"/>
              <a:ea typeface="Nunito"/>
              <a:cs typeface="Nunito"/>
              <a:sym typeface="Nunito"/>
            </a:endParaRPr>
          </a:p>
        </p:txBody>
      </p:sp>
      <p:pic>
        <p:nvPicPr>
          <p:cNvPr id="334" name="Google Shape;334;p44"/>
          <p:cNvPicPr preferRelativeResize="0"/>
          <p:nvPr/>
        </p:nvPicPr>
        <p:blipFill>
          <a:blip r:embed="rId3">
            <a:alphaModFix/>
          </a:blip>
          <a:stretch>
            <a:fillRect/>
          </a:stretch>
        </p:blipFill>
        <p:spPr>
          <a:xfrm>
            <a:off x="4774175" y="2726156"/>
            <a:ext cx="3842051" cy="2221344"/>
          </a:xfrm>
          <a:prstGeom prst="rect">
            <a:avLst/>
          </a:prstGeom>
          <a:noFill/>
          <a:ln>
            <a:noFill/>
          </a:ln>
        </p:spPr>
      </p:pic>
      <p:sp>
        <p:nvSpPr>
          <p:cNvPr id="335" name="Google Shape;335;p44"/>
          <p:cNvSpPr txBox="1"/>
          <p:nvPr/>
        </p:nvSpPr>
        <p:spPr>
          <a:xfrm>
            <a:off x="75200" y="4641175"/>
            <a:ext cx="5718900" cy="4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800">
                <a:latin typeface="Nunito"/>
                <a:ea typeface="Nunito"/>
                <a:cs typeface="Nunito"/>
                <a:sym typeface="Nunito"/>
              </a:rPr>
              <a:t>[1] Wikipedia. Retrieve from </a:t>
            </a:r>
            <a:r>
              <a:rPr lang="en" sz="800" u="sng">
                <a:solidFill>
                  <a:schemeClr val="hlink"/>
                </a:solidFill>
                <a:latin typeface="Nunito"/>
                <a:ea typeface="Nunito"/>
                <a:cs typeface="Nunito"/>
                <a:sym typeface="Nunito"/>
                <a:hlinkClick r:id="rId4"/>
              </a:rPr>
              <a:t>https://en.wikipedia.org/wiki/BIRT_Project</a:t>
            </a:r>
            <a:endParaRPr sz="800">
              <a:latin typeface="Nunito"/>
              <a:ea typeface="Nunito"/>
              <a:cs typeface="Nunito"/>
              <a:sym typeface="Nunito"/>
            </a:endParaRPr>
          </a:p>
          <a:p>
            <a:pPr indent="0" lvl="0" marL="0" marR="0" rtl="0" algn="l">
              <a:lnSpc>
                <a:spcPct val="100000"/>
              </a:lnSpc>
              <a:spcBef>
                <a:spcPts val="0"/>
              </a:spcBef>
              <a:spcAft>
                <a:spcPts val="0"/>
              </a:spcAft>
              <a:buNone/>
            </a:pPr>
            <a:r>
              <a:rPr lang="en" sz="800">
                <a:latin typeface="Nunito"/>
                <a:ea typeface="Nunito"/>
                <a:cs typeface="Nunito"/>
                <a:sym typeface="Nunito"/>
              </a:rPr>
              <a:t>[2] </a:t>
            </a:r>
            <a:r>
              <a:rPr lang="en" sz="800">
                <a:solidFill>
                  <a:schemeClr val="dk1"/>
                </a:solidFill>
                <a:latin typeface="Nunito"/>
                <a:ea typeface="Nunito"/>
                <a:cs typeface="Nunito"/>
                <a:sym typeface="Nunito"/>
              </a:rPr>
              <a:t>Prepare Data for BIRT. Retrieve from</a:t>
            </a:r>
            <a:r>
              <a:rPr lang="en" sz="800">
                <a:latin typeface="Nunito"/>
                <a:ea typeface="Nunito"/>
                <a:cs typeface="Nunito"/>
                <a:sym typeface="Nunito"/>
              </a:rPr>
              <a:t> </a:t>
            </a:r>
            <a:r>
              <a:rPr lang="en" sz="800">
                <a:uFill>
                  <a:noFill/>
                </a:uFill>
                <a:latin typeface="Nunito"/>
                <a:ea typeface="Nunito"/>
                <a:cs typeface="Nunito"/>
                <a:sym typeface="Nunito"/>
                <a:hlinkClick r:id="rId5"/>
              </a:rPr>
              <a:t>https://www.iri.com/solutions/business-intelligence/bi-tool-acceleration/birt</a:t>
            </a:r>
            <a:endParaRPr sz="800">
              <a:latin typeface="Nunito"/>
              <a:ea typeface="Nunito"/>
              <a:cs typeface="Nunito"/>
              <a:sym typeface="Nunito"/>
            </a:endParaRPr>
          </a:p>
          <a:p>
            <a:pPr indent="0" lvl="0" marL="0" marR="0" rtl="0" algn="l">
              <a:lnSpc>
                <a:spcPct val="100000"/>
              </a:lnSpc>
              <a:spcBef>
                <a:spcPts val="0"/>
              </a:spcBef>
              <a:spcAft>
                <a:spcPts val="0"/>
              </a:spcAft>
              <a:buNone/>
            </a:pPr>
            <a:r>
              <a:rPr lang="en" sz="800">
                <a:latin typeface="Nunito"/>
                <a:ea typeface="Nunito"/>
                <a:cs typeface="Nunito"/>
                <a:sym typeface="Nunito"/>
              </a:rPr>
              <a:t>[3] Birt world. Retrieve from </a:t>
            </a:r>
            <a:r>
              <a:rPr lang="en" sz="800">
                <a:uFill>
                  <a:noFill/>
                </a:uFill>
                <a:latin typeface="Nunito"/>
                <a:ea typeface="Nunito"/>
                <a:cs typeface="Nunito"/>
                <a:sym typeface="Nunito"/>
                <a:hlinkClick r:id="rId6"/>
              </a:rPr>
              <a:t>http://birtworld.blogspot.com/2011/08/birt-viewer-export-data.html</a:t>
            </a:r>
            <a:endParaRPr sz="800">
              <a:latin typeface="Nunito"/>
              <a:ea typeface="Nunito"/>
              <a:cs typeface="Nunito"/>
              <a:sym typeface="Nunito"/>
            </a:endParaRPr>
          </a:p>
        </p:txBody>
      </p:sp>
      <p:sp>
        <p:nvSpPr>
          <p:cNvPr id="336" name="Google Shape;336;p44"/>
          <p:cNvSpPr txBox="1"/>
          <p:nvPr/>
        </p:nvSpPr>
        <p:spPr>
          <a:xfrm>
            <a:off x="8717225" y="108500"/>
            <a:ext cx="3330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2</a:t>
            </a:r>
            <a:endParaRPr sz="900"/>
          </a:p>
        </p:txBody>
      </p:sp>
      <p:pic>
        <p:nvPicPr>
          <p:cNvPr id="337" name="Google Shape;337;p44"/>
          <p:cNvPicPr preferRelativeResize="0"/>
          <p:nvPr/>
        </p:nvPicPr>
        <p:blipFill rotWithShape="1">
          <a:blip r:embed="rId7">
            <a:alphaModFix/>
          </a:blip>
          <a:srcRect b="-3873" l="0" r="0" t="19106"/>
          <a:stretch/>
        </p:blipFill>
        <p:spPr>
          <a:xfrm>
            <a:off x="4774175" y="108512"/>
            <a:ext cx="3842051" cy="2333325"/>
          </a:xfrm>
          <a:prstGeom prst="rect">
            <a:avLst/>
          </a:prstGeom>
          <a:noFill/>
          <a:ln>
            <a:noFill/>
          </a:ln>
        </p:spPr>
      </p:pic>
      <p:sp>
        <p:nvSpPr>
          <p:cNvPr id="338" name="Google Shape;338;p44"/>
          <p:cNvSpPr txBox="1"/>
          <p:nvPr/>
        </p:nvSpPr>
        <p:spPr>
          <a:xfrm>
            <a:off x="8692425" y="2726150"/>
            <a:ext cx="3330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3</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42" name="Shape 342"/>
        <p:cNvGrpSpPr/>
        <p:nvPr/>
      </p:nvGrpSpPr>
      <p:grpSpPr>
        <a:xfrm>
          <a:off x="0" y="0"/>
          <a:ext cx="0" cy="0"/>
          <a:chOff x="0" y="0"/>
          <a:chExt cx="0" cy="0"/>
        </a:xfrm>
      </p:grpSpPr>
      <p:cxnSp>
        <p:nvCxnSpPr>
          <p:cNvPr id="343" name="Google Shape;343;p45"/>
          <p:cNvCxnSpPr/>
          <p:nvPr/>
        </p:nvCxnSpPr>
        <p:spPr>
          <a:xfrm>
            <a:off x="2332200" y="1260700"/>
            <a:ext cx="0" cy="3655500"/>
          </a:xfrm>
          <a:prstGeom prst="straightConnector1">
            <a:avLst/>
          </a:prstGeom>
          <a:noFill/>
          <a:ln cap="flat" cmpd="sng" w="38100">
            <a:solidFill>
              <a:srgbClr val="595959"/>
            </a:solidFill>
            <a:prstDash val="dashDot"/>
            <a:round/>
            <a:headEnd len="med" w="med" type="none"/>
            <a:tailEnd len="med" w="med" type="none"/>
          </a:ln>
        </p:spPr>
      </p:cxnSp>
      <p:sp>
        <p:nvSpPr>
          <p:cNvPr id="344" name="Google Shape;344;p45"/>
          <p:cNvSpPr txBox="1"/>
          <p:nvPr/>
        </p:nvSpPr>
        <p:spPr>
          <a:xfrm>
            <a:off x="511188" y="4280138"/>
            <a:ext cx="1495500" cy="4548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rPr b="1" lang="en" sz="1200">
                <a:solidFill>
                  <a:schemeClr val="accent3"/>
                </a:solidFill>
                <a:latin typeface="Nunito"/>
                <a:ea typeface="Nunito"/>
                <a:cs typeface="Nunito"/>
                <a:sym typeface="Nunito"/>
              </a:rPr>
              <a:t>Database</a:t>
            </a:r>
            <a:endParaRPr b="1" sz="1200">
              <a:solidFill>
                <a:schemeClr val="accent3"/>
              </a:solidFill>
              <a:latin typeface="Nunito"/>
              <a:ea typeface="Nunito"/>
              <a:cs typeface="Nunito"/>
              <a:sym typeface="Nunito"/>
            </a:endParaRPr>
          </a:p>
        </p:txBody>
      </p:sp>
      <p:sp>
        <p:nvSpPr>
          <p:cNvPr id="345" name="Google Shape;345;p45"/>
          <p:cNvSpPr txBox="1"/>
          <p:nvPr/>
        </p:nvSpPr>
        <p:spPr>
          <a:xfrm>
            <a:off x="591963" y="2344388"/>
            <a:ext cx="14148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accent3"/>
                </a:solidFill>
                <a:latin typeface="Nunito"/>
                <a:ea typeface="Nunito"/>
                <a:cs typeface="Nunito"/>
                <a:sym typeface="Nunito"/>
              </a:rPr>
              <a:t>Application</a:t>
            </a:r>
            <a:endParaRPr b="1" sz="1200">
              <a:solidFill>
                <a:schemeClr val="accent3"/>
              </a:solidFill>
              <a:latin typeface="Nunito"/>
              <a:ea typeface="Nunito"/>
              <a:cs typeface="Nunito"/>
              <a:sym typeface="Nunito"/>
            </a:endParaRPr>
          </a:p>
        </p:txBody>
      </p:sp>
      <p:sp>
        <p:nvSpPr>
          <p:cNvPr id="346" name="Google Shape;346;p45"/>
          <p:cNvSpPr txBox="1"/>
          <p:nvPr/>
        </p:nvSpPr>
        <p:spPr>
          <a:xfrm>
            <a:off x="278763" y="1410194"/>
            <a:ext cx="17280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accent3"/>
                </a:solidFill>
                <a:latin typeface="Nunito"/>
                <a:ea typeface="Nunito"/>
                <a:cs typeface="Nunito"/>
                <a:sym typeface="Nunito"/>
              </a:rPr>
              <a:t>User Interface</a:t>
            </a:r>
            <a:endParaRPr b="1" sz="1200">
              <a:solidFill>
                <a:schemeClr val="accent3"/>
              </a:solidFill>
              <a:latin typeface="Nunito"/>
              <a:ea typeface="Nunito"/>
              <a:cs typeface="Nunito"/>
              <a:sym typeface="Nunito"/>
            </a:endParaRPr>
          </a:p>
        </p:txBody>
      </p:sp>
      <p:sp>
        <p:nvSpPr>
          <p:cNvPr id="347" name="Google Shape;347;p45"/>
          <p:cNvSpPr/>
          <p:nvPr/>
        </p:nvSpPr>
        <p:spPr>
          <a:xfrm>
            <a:off x="4351888" y="1260700"/>
            <a:ext cx="1309200" cy="6726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Chief</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Surgeon</a:t>
            </a:r>
            <a:endParaRPr sz="1100">
              <a:latin typeface="Nunito"/>
              <a:ea typeface="Nunito"/>
              <a:cs typeface="Nunito"/>
              <a:sym typeface="Nunito"/>
            </a:endParaRPr>
          </a:p>
        </p:txBody>
      </p:sp>
      <p:sp>
        <p:nvSpPr>
          <p:cNvPr id="348" name="Google Shape;348;p45"/>
          <p:cNvSpPr/>
          <p:nvPr/>
        </p:nvSpPr>
        <p:spPr>
          <a:xfrm>
            <a:off x="2767800" y="1260700"/>
            <a:ext cx="1414800" cy="6726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Scheduling</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Admin</a:t>
            </a:r>
            <a:endParaRPr sz="1100">
              <a:latin typeface="Nunito"/>
              <a:ea typeface="Nunito"/>
              <a:cs typeface="Nunito"/>
              <a:sym typeface="Nunito"/>
            </a:endParaRPr>
          </a:p>
        </p:txBody>
      </p:sp>
      <p:sp>
        <p:nvSpPr>
          <p:cNvPr id="349" name="Google Shape;349;p45"/>
          <p:cNvSpPr/>
          <p:nvPr/>
        </p:nvSpPr>
        <p:spPr>
          <a:xfrm>
            <a:off x="5899388" y="1260700"/>
            <a:ext cx="1309200" cy="6726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Nurse Unit Manager</a:t>
            </a:r>
            <a:endParaRPr sz="1100">
              <a:latin typeface="Nunito"/>
              <a:ea typeface="Nunito"/>
              <a:cs typeface="Nunito"/>
              <a:sym typeface="Nunito"/>
            </a:endParaRPr>
          </a:p>
        </p:txBody>
      </p:sp>
      <p:sp>
        <p:nvSpPr>
          <p:cNvPr id="350" name="Google Shape;350;p45"/>
          <p:cNvSpPr/>
          <p:nvPr/>
        </p:nvSpPr>
        <p:spPr>
          <a:xfrm>
            <a:off x="7423725" y="1260700"/>
            <a:ext cx="1309200" cy="6726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   ….</a:t>
            </a:r>
            <a:endParaRPr sz="1100">
              <a:latin typeface="Nunito"/>
              <a:ea typeface="Nunito"/>
              <a:cs typeface="Nunito"/>
              <a:sym typeface="Nunito"/>
            </a:endParaRPr>
          </a:p>
        </p:txBody>
      </p:sp>
      <p:sp>
        <p:nvSpPr>
          <p:cNvPr id="351" name="Google Shape;351;p45"/>
          <p:cNvSpPr/>
          <p:nvPr/>
        </p:nvSpPr>
        <p:spPr>
          <a:xfrm>
            <a:off x="2767800" y="2308700"/>
            <a:ext cx="5965200" cy="5475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SJG Reporting and Scheduling System</a:t>
            </a:r>
            <a:endParaRPr sz="1100">
              <a:latin typeface="Nunito"/>
              <a:ea typeface="Nunito"/>
              <a:cs typeface="Nunito"/>
              <a:sym typeface="Nunito"/>
            </a:endParaRPr>
          </a:p>
        </p:txBody>
      </p:sp>
      <p:sp>
        <p:nvSpPr>
          <p:cNvPr id="352" name="Google Shape;352;p45"/>
          <p:cNvSpPr txBox="1"/>
          <p:nvPr/>
        </p:nvSpPr>
        <p:spPr>
          <a:xfrm>
            <a:off x="402400" y="3187200"/>
            <a:ext cx="1621200" cy="454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t/>
            </a:r>
            <a:endParaRPr b="1" sz="1400">
              <a:latin typeface="Nunito"/>
              <a:ea typeface="Nunito"/>
              <a:cs typeface="Nunito"/>
              <a:sym typeface="Nunito"/>
            </a:endParaRPr>
          </a:p>
        </p:txBody>
      </p:sp>
      <p:sp>
        <p:nvSpPr>
          <p:cNvPr id="353" name="Google Shape;353;p45"/>
          <p:cNvSpPr txBox="1"/>
          <p:nvPr/>
        </p:nvSpPr>
        <p:spPr>
          <a:xfrm>
            <a:off x="57588" y="2824859"/>
            <a:ext cx="19491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accent4"/>
                </a:solidFill>
                <a:latin typeface="Nunito"/>
                <a:ea typeface="Nunito"/>
                <a:cs typeface="Nunito"/>
                <a:sym typeface="Nunito"/>
              </a:rPr>
              <a:t>System’s API Layer</a:t>
            </a:r>
            <a:endParaRPr b="1" sz="1200">
              <a:solidFill>
                <a:schemeClr val="accent4"/>
              </a:solidFill>
              <a:latin typeface="Nunito"/>
              <a:ea typeface="Nunito"/>
              <a:cs typeface="Nunito"/>
              <a:sym typeface="Nunito"/>
            </a:endParaRPr>
          </a:p>
        </p:txBody>
      </p:sp>
      <p:sp>
        <p:nvSpPr>
          <p:cNvPr id="354" name="Google Shape;354;p45"/>
          <p:cNvSpPr/>
          <p:nvPr/>
        </p:nvSpPr>
        <p:spPr>
          <a:xfrm>
            <a:off x="2767800" y="3206050"/>
            <a:ext cx="5965200" cy="5475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BIRT</a:t>
            </a:r>
            <a:endParaRPr sz="1100">
              <a:latin typeface="Nunito"/>
              <a:ea typeface="Nunito"/>
              <a:cs typeface="Nunito"/>
              <a:sym typeface="Nunito"/>
            </a:endParaRPr>
          </a:p>
        </p:txBody>
      </p:sp>
      <p:sp>
        <p:nvSpPr>
          <p:cNvPr id="355" name="Google Shape;355;p45"/>
          <p:cNvSpPr txBox="1"/>
          <p:nvPr/>
        </p:nvSpPr>
        <p:spPr>
          <a:xfrm>
            <a:off x="385638" y="3647400"/>
            <a:ext cx="16212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accent4"/>
                </a:solidFill>
                <a:latin typeface="Nunito"/>
                <a:ea typeface="Nunito"/>
                <a:cs typeface="Nunito"/>
                <a:sym typeface="Nunito"/>
              </a:rPr>
              <a:t>BIRT’s API Layer</a:t>
            </a:r>
            <a:endParaRPr b="1" sz="1200">
              <a:solidFill>
                <a:schemeClr val="accent4"/>
              </a:solidFill>
              <a:latin typeface="Nunito"/>
              <a:ea typeface="Nunito"/>
              <a:cs typeface="Nunito"/>
              <a:sym typeface="Nunito"/>
            </a:endParaRPr>
          </a:p>
        </p:txBody>
      </p:sp>
      <p:sp>
        <p:nvSpPr>
          <p:cNvPr id="356" name="Google Shape;356;p45"/>
          <p:cNvSpPr txBox="1"/>
          <p:nvPr/>
        </p:nvSpPr>
        <p:spPr>
          <a:xfrm>
            <a:off x="120138" y="1877288"/>
            <a:ext cx="18867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accent4"/>
                </a:solidFill>
                <a:latin typeface="Nunito"/>
                <a:ea typeface="Nunito"/>
                <a:cs typeface="Nunito"/>
                <a:sym typeface="Nunito"/>
              </a:rPr>
              <a:t>Functions Layer</a:t>
            </a:r>
            <a:endParaRPr b="1" sz="1200">
              <a:solidFill>
                <a:schemeClr val="accent4"/>
              </a:solidFill>
              <a:latin typeface="Nunito"/>
              <a:ea typeface="Nunito"/>
              <a:cs typeface="Nunito"/>
              <a:sym typeface="Nunito"/>
            </a:endParaRPr>
          </a:p>
        </p:txBody>
      </p:sp>
      <p:sp>
        <p:nvSpPr>
          <p:cNvPr id="357" name="Google Shape;357;p45"/>
          <p:cNvSpPr/>
          <p:nvPr/>
        </p:nvSpPr>
        <p:spPr>
          <a:xfrm>
            <a:off x="2767800" y="1926900"/>
            <a:ext cx="5965200" cy="416100"/>
          </a:xfrm>
          <a:prstGeom prst="rect">
            <a:avLst/>
          </a:prstGeom>
          <a:solidFill>
            <a:schemeClr val="accent2"/>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User Input to the system &amp; System Report output to frontend</a:t>
            </a:r>
            <a:endParaRPr sz="1100">
              <a:latin typeface="Nunito"/>
              <a:ea typeface="Nunito"/>
              <a:cs typeface="Nunito"/>
              <a:sym typeface="Nunito"/>
            </a:endParaRPr>
          </a:p>
        </p:txBody>
      </p:sp>
      <p:sp>
        <p:nvSpPr>
          <p:cNvPr id="358" name="Google Shape;358;p45"/>
          <p:cNvSpPr txBox="1"/>
          <p:nvPr/>
        </p:nvSpPr>
        <p:spPr>
          <a:xfrm>
            <a:off x="278763" y="3252384"/>
            <a:ext cx="1728000" cy="454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chemeClr val="accent3"/>
                </a:solidFill>
                <a:latin typeface="Nunito"/>
                <a:ea typeface="Nunito"/>
                <a:cs typeface="Nunito"/>
                <a:sym typeface="Nunito"/>
              </a:rPr>
              <a:t>BIRT</a:t>
            </a:r>
            <a:endParaRPr b="1" sz="1200">
              <a:solidFill>
                <a:schemeClr val="accent3"/>
              </a:solidFill>
              <a:latin typeface="Nunito"/>
              <a:ea typeface="Nunito"/>
              <a:cs typeface="Nunito"/>
              <a:sym typeface="Nunito"/>
            </a:endParaRPr>
          </a:p>
        </p:txBody>
      </p:sp>
      <p:sp>
        <p:nvSpPr>
          <p:cNvPr id="359" name="Google Shape;359;p45"/>
          <p:cNvSpPr/>
          <p:nvPr/>
        </p:nvSpPr>
        <p:spPr>
          <a:xfrm>
            <a:off x="0" y="-2700"/>
            <a:ext cx="9144000" cy="715800"/>
          </a:xfrm>
          <a:prstGeom prst="rect">
            <a:avLst/>
          </a:prstGeom>
          <a:solidFill>
            <a:srgbClr val="6FA8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60" name="Google Shape;360;p45"/>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Proposed System Diagram</a:t>
            </a:r>
            <a:endParaRPr sz="2700">
              <a:solidFill>
                <a:srgbClr val="FFFFFF"/>
              </a:solidFill>
              <a:latin typeface="Nunito"/>
              <a:ea typeface="Nunito"/>
              <a:cs typeface="Nunito"/>
              <a:sym typeface="Nunito"/>
            </a:endParaRPr>
          </a:p>
        </p:txBody>
      </p:sp>
      <p:sp>
        <p:nvSpPr>
          <p:cNvPr id="361" name="Google Shape;361;p45"/>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62" name="Google Shape;362;p45"/>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63" name="Google Shape;363;p45"/>
          <p:cNvSpPr/>
          <p:nvPr/>
        </p:nvSpPr>
        <p:spPr>
          <a:xfrm>
            <a:off x="2767800" y="2844300"/>
            <a:ext cx="5965200" cy="416100"/>
          </a:xfrm>
          <a:prstGeom prst="rect">
            <a:avLst/>
          </a:prstGeom>
          <a:solidFill>
            <a:schemeClr val="accent2"/>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Call BIRT and receive data from BIRT</a:t>
            </a:r>
            <a:endParaRPr sz="1100">
              <a:latin typeface="Nunito"/>
              <a:ea typeface="Nunito"/>
              <a:cs typeface="Nunito"/>
              <a:sym typeface="Nunito"/>
            </a:endParaRPr>
          </a:p>
        </p:txBody>
      </p:sp>
      <p:sp>
        <p:nvSpPr>
          <p:cNvPr id="364" name="Google Shape;364;p45"/>
          <p:cNvSpPr/>
          <p:nvPr/>
        </p:nvSpPr>
        <p:spPr>
          <a:xfrm>
            <a:off x="2767800" y="3675150"/>
            <a:ext cx="5965200" cy="355500"/>
          </a:xfrm>
          <a:prstGeom prst="rect">
            <a:avLst/>
          </a:prstGeom>
          <a:solidFill>
            <a:schemeClr val="accent2"/>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Nunito"/>
                <a:ea typeface="Nunito"/>
                <a:cs typeface="Nunito"/>
                <a:sym typeface="Nunito"/>
              </a:rPr>
              <a:t>BIRT’s API to extract and input data from different data sources</a:t>
            </a:r>
            <a:endParaRPr sz="1100">
              <a:latin typeface="Nunito"/>
              <a:ea typeface="Nunito"/>
              <a:cs typeface="Nunito"/>
              <a:sym typeface="Nunito"/>
            </a:endParaRPr>
          </a:p>
        </p:txBody>
      </p:sp>
      <p:sp>
        <p:nvSpPr>
          <p:cNvPr id="365" name="Google Shape;365;p45"/>
          <p:cNvSpPr/>
          <p:nvPr/>
        </p:nvSpPr>
        <p:spPr>
          <a:xfrm>
            <a:off x="3015956" y="1811597"/>
            <a:ext cx="214800" cy="2388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6" name="Google Shape;366;p45"/>
          <p:cNvSpPr/>
          <p:nvPr/>
        </p:nvSpPr>
        <p:spPr>
          <a:xfrm rot="10800000">
            <a:off x="3715988" y="1754597"/>
            <a:ext cx="214800" cy="238800"/>
          </a:xfrm>
          <a:prstGeom prst="down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45"/>
          <p:cNvSpPr/>
          <p:nvPr/>
        </p:nvSpPr>
        <p:spPr>
          <a:xfrm>
            <a:off x="4583578" y="1811597"/>
            <a:ext cx="214800" cy="2388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45"/>
          <p:cNvSpPr/>
          <p:nvPr/>
        </p:nvSpPr>
        <p:spPr>
          <a:xfrm rot="10800000">
            <a:off x="5283609" y="1754597"/>
            <a:ext cx="214800" cy="238800"/>
          </a:xfrm>
          <a:prstGeom prst="down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9" name="Google Shape;369;p45"/>
          <p:cNvSpPr/>
          <p:nvPr/>
        </p:nvSpPr>
        <p:spPr>
          <a:xfrm>
            <a:off x="6151219" y="1811597"/>
            <a:ext cx="214800" cy="2388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0" name="Google Shape;370;p45"/>
          <p:cNvSpPr/>
          <p:nvPr/>
        </p:nvSpPr>
        <p:spPr>
          <a:xfrm rot="10800000">
            <a:off x="6851250" y="1754597"/>
            <a:ext cx="214800" cy="238800"/>
          </a:xfrm>
          <a:prstGeom prst="down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1" name="Google Shape;371;p45"/>
          <p:cNvSpPr/>
          <p:nvPr/>
        </p:nvSpPr>
        <p:spPr>
          <a:xfrm>
            <a:off x="7609631" y="1811597"/>
            <a:ext cx="214800" cy="2388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2" name="Google Shape;372;p45"/>
          <p:cNvSpPr/>
          <p:nvPr/>
        </p:nvSpPr>
        <p:spPr>
          <a:xfrm rot="10800000">
            <a:off x="8309663" y="1754597"/>
            <a:ext cx="214800" cy="238800"/>
          </a:xfrm>
          <a:prstGeom prst="down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3" name="Google Shape;373;p45"/>
          <p:cNvSpPr/>
          <p:nvPr/>
        </p:nvSpPr>
        <p:spPr>
          <a:xfrm>
            <a:off x="7932390" y="1449838"/>
            <a:ext cx="295778" cy="296231"/>
          </a:xfrm>
          <a:custGeom>
            <a:rect b="b" l="l" r="r" t="t"/>
            <a:pathLst>
              <a:path extrusionOk="0" h="3202496" w="3197597">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rgbClr val="434343"/>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1500">
              <a:solidFill>
                <a:srgbClr val="FFFFFF"/>
              </a:solidFill>
              <a:latin typeface="Arial"/>
              <a:ea typeface="Arial"/>
              <a:cs typeface="Arial"/>
              <a:sym typeface="Arial"/>
            </a:endParaRPr>
          </a:p>
        </p:txBody>
      </p:sp>
      <p:sp>
        <p:nvSpPr>
          <p:cNvPr id="374" name="Google Shape;374;p45"/>
          <p:cNvSpPr/>
          <p:nvPr/>
        </p:nvSpPr>
        <p:spPr>
          <a:xfrm>
            <a:off x="4317572" y="4390256"/>
            <a:ext cx="1074000" cy="672600"/>
          </a:xfrm>
          <a:prstGeom prst="can">
            <a:avLst>
              <a:gd fmla="val 25000" name="adj"/>
            </a:avLst>
          </a:prstGeom>
          <a:solidFill>
            <a:srgbClr val="BF9000"/>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latin typeface="Nunito"/>
                <a:ea typeface="Nunito"/>
                <a:cs typeface="Nunito"/>
                <a:sym typeface="Nunito"/>
              </a:rPr>
              <a:t>EHRS</a:t>
            </a:r>
            <a:endParaRPr sz="1100">
              <a:latin typeface="Nunito"/>
              <a:ea typeface="Nunito"/>
              <a:cs typeface="Nunito"/>
              <a:sym typeface="Nunito"/>
            </a:endParaRPr>
          </a:p>
        </p:txBody>
      </p:sp>
      <p:sp>
        <p:nvSpPr>
          <p:cNvPr id="375" name="Google Shape;375;p45"/>
          <p:cNvSpPr/>
          <p:nvPr/>
        </p:nvSpPr>
        <p:spPr>
          <a:xfrm>
            <a:off x="6109078" y="4390256"/>
            <a:ext cx="1074000" cy="672600"/>
          </a:xfrm>
          <a:prstGeom prst="can">
            <a:avLst>
              <a:gd fmla="val 25000" name="adj"/>
            </a:avLst>
          </a:prstGeom>
          <a:solidFill>
            <a:srgbClr val="BF9000"/>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latin typeface="Nunito"/>
                <a:ea typeface="Nunito"/>
                <a:cs typeface="Nunito"/>
                <a:sym typeface="Nunito"/>
              </a:rPr>
              <a:t>Facilities</a:t>
            </a:r>
            <a:endParaRPr sz="1100">
              <a:latin typeface="Nunito"/>
              <a:ea typeface="Nunito"/>
              <a:cs typeface="Nunito"/>
              <a:sym typeface="Nunito"/>
            </a:endParaRPr>
          </a:p>
          <a:p>
            <a:pPr indent="0" lvl="0" marL="0" rtl="0" algn="ctr">
              <a:spcBef>
                <a:spcPts val="0"/>
              </a:spcBef>
              <a:spcAft>
                <a:spcPts val="0"/>
              </a:spcAft>
              <a:buNone/>
            </a:pPr>
            <a:r>
              <a:rPr lang="en" sz="1100">
                <a:latin typeface="Nunito"/>
                <a:ea typeface="Nunito"/>
                <a:cs typeface="Nunito"/>
                <a:sym typeface="Nunito"/>
              </a:rPr>
              <a:t>DBMS</a:t>
            </a:r>
            <a:endParaRPr sz="1100">
              <a:latin typeface="Nunito"/>
              <a:ea typeface="Nunito"/>
              <a:cs typeface="Nunito"/>
              <a:sym typeface="Nunito"/>
            </a:endParaRPr>
          </a:p>
        </p:txBody>
      </p:sp>
      <p:sp>
        <p:nvSpPr>
          <p:cNvPr id="376" name="Google Shape;376;p45"/>
          <p:cNvSpPr/>
          <p:nvPr/>
        </p:nvSpPr>
        <p:spPr>
          <a:xfrm>
            <a:off x="4500834" y="4136241"/>
            <a:ext cx="214800" cy="2388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7" name="Google Shape;377;p45"/>
          <p:cNvSpPr/>
          <p:nvPr/>
        </p:nvSpPr>
        <p:spPr>
          <a:xfrm rot="10800000">
            <a:off x="4912434" y="4103531"/>
            <a:ext cx="214800" cy="238800"/>
          </a:xfrm>
          <a:prstGeom prst="down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8" name="Google Shape;378;p45"/>
          <p:cNvSpPr/>
          <p:nvPr/>
        </p:nvSpPr>
        <p:spPr>
          <a:xfrm>
            <a:off x="6321900" y="4128197"/>
            <a:ext cx="214800" cy="2388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9" name="Google Shape;379;p45"/>
          <p:cNvSpPr/>
          <p:nvPr/>
        </p:nvSpPr>
        <p:spPr>
          <a:xfrm rot="10800000">
            <a:off x="6770550" y="4128347"/>
            <a:ext cx="214800" cy="238800"/>
          </a:xfrm>
          <a:prstGeom prst="down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83" name="Shape 383"/>
        <p:cNvGrpSpPr/>
        <p:nvPr/>
      </p:nvGrpSpPr>
      <p:grpSpPr>
        <a:xfrm>
          <a:off x="0" y="0"/>
          <a:ext cx="0" cy="0"/>
          <a:chOff x="0" y="0"/>
          <a:chExt cx="0" cy="0"/>
        </a:xfrm>
      </p:grpSpPr>
      <p:sp>
        <p:nvSpPr>
          <p:cNvPr id="384" name="Google Shape;384;p46"/>
          <p:cNvSpPr/>
          <p:nvPr>
            <p:ph idx="2" type="pic"/>
          </p:nvPr>
        </p:nvSpPr>
        <p:spPr>
          <a:xfrm>
            <a:off x="4355976" y="0"/>
            <a:ext cx="4788000" cy="51435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t/>
            </a:r>
            <a:endParaRPr/>
          </a:p>
        </p:txBody>
      </p:sp>
      <p:pic>
        <p:nvPicPr>
          <p:cNvPr id="385" name="Google Shape;385;p46"/>
          <p:cNvPicPr preferRelativeResize="0"/>
          <p:nvPr/>
        </p:nvPicPr>
        <p:blipFill rotWithShape="1">
          <a:blip r:embed="rId3">
            <a:alphaModFix/>
          </a:blip>
          <a:srcRect b="9698" l="2789" r="0" t="0"/>
          <a:stretch/>
        </p:blipFill>
        <p:spPr>
          <a:xfrm>
            <a:off x="-157275" y="21525"/>
            <a:ext cx="9540374" cy="5100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89" name="Shape 389"/>
        <p:cNvGrpSpPr/>
        <p:nvPr/>
      </p:nvGrpSpPr>
      <p:grpSpPr>
        <a:xfrm>
          <a:off x="0" y="0"/>
          <a:ext cx="0" cy="0"/>
          <a:chOff x="0" y="0"/>
          <a:chExt cx="0" cy="0"/>
        </a:xfrm>
      </p:grpSpPr>
      <p:sp>
        <p:nvSpPr>
          <p:cNvPr id="390" name="Google Shape;390;p47"/>
          <p:cNvSpPr/>
          <p:nvPr/>
        </p:nvSpPr>
        <p:spPr>
          <a:xfrm>
            <a:off x="0" y="-2700"/>
            <a:ext cx="9144000" cy="715800"/>
          </a:xfrm>
          <a:prstGeom prst="rect">
            <a:avLst/>
          </a:prstGeom>
          <a:solidFill>
            <a:srgbClr val="8E7CC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1" name="Google Shape;391;p47"/>
          <p:cNvSpPr txBox="1"/>
          <p:nvPr>
            <p:ph idx="1" type="body"/>
          </p:nvPr>
        </p:nvSpPr>
        <p:spPr>
          <a:xfrm>
            <a:off x="236028" y="83707"/>
            <a:ext cx="8679900" cy="543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800"/>
              <a:buNone/>
            </a:pPr>
            <a:r>
              <a:rPr lang="en" sz="2700">
                <a:solidFill>
                  <a:srgbClr val="FFFFFF"/>
                </a:solidFill>
                <a:latin typeface="Nunito"/>
                <a:ea typeface="Nunito"/>
                <a:cs typeface="Nunito"/>
                <a:sym typeface="Nunito"/>
              </a:rPr>
              <a:t>SDLC</a:t>
            </a:r>
            <a:endParaRPr sz="2700">
              <a:solidFill>
                <a:srgbClr val="FFFFFF"/>
              </a:solidFill>
              <a:latin typeface="Nunito"/>
              <a:ea typeface="Nunito"/>
              <a:cs typeface="Nunito"/>
              <a:sym typeface="Nunito"/>
            </a:endParaRPr>
          </a:p>
        </p:txBody>
      </p:sp>
      <p:sp>
        <p:nvSpPr>
          <p:cNvPr id="392" name="Google Shape;392;p47"/>
          <p:cNvSpPr/>
          <p:nvPr/>
        </p:nvSpPr>
        <p:spPr>
          <a:xfrm>
            <a:off x="8617177" y="172281"/>
            <a:ext cx="375316" cy="367984"/>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93" name="Google Shape;393;p47"/>
          <p:cNvSpPr/>
          <p:nvPr/>
        </p:nvSpPr>
        <p:spPr>
          <a:xfrm>
            <a:off x="162088" y="147210"/>
            <a:ext cx="376811" cy="416377"/>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pic>
        <p:nvPicPr>
          <p:cNvPr id="394" name="Google Shape;394;p47"/>
          <p:cNvPicPr preferRelativeResize="0"/>
          <p:nvPr/>
        </p:nvPicPr>
        <p:blipFill>
          <a:blip r:embed="rId3">
            <a:alphaModFix/>
          </a:blip>
          <a:stretch>
            <a:fillRect/>
          </a:stretch>
        </p:blipFill>
        <p:spPr>
          <a:xfrm>
            <a:off x="118013" y="1076953"/>
            <a:ext cx="8907974" cy="2430672"/>
          </a:xfrm>
          <a:prstGeom prst="rect">
            <a:avLst/>
          </a:prstGeom>
          <a:noFill/>
          <a:ln>
            <a:noFill/>
          </a:ln>
        </p:spPr>
      </p:pic>
      <p:sp>
        <p:nvSpPr>
          <p:cNvPr id="395" name="Google Shape;395;p47"/>
          <p:cNvSpPr txBox="1"/>
          <p:nvPr/>
        </p:nvSpPr>
        <p:spPr>
          <a:xfrm>
            <a:off x="344400" y="3569425"/>
            <a:ext cx="8455200" cy="1064400"/>
          </a:xfrm>
          <a:prstGeom prst="rect">
            <a:avLst/>
          </a:prstGeom>
          <a:noFill/>
          <a:ln>
            <a:noFill/>
          </a:ln>
        </p:spPr>
        <p:txBody>
          <a:bodyPr anchorCtr="0" anchor="t" bIns="34275" lIns="68575" spcFirstLastPara="1" rIns="68575" wrap="square" tIns="34275">
            <a:noAutofit/>
          </a:bodyPr>
          <a:lstStyle/>
          <a:p>
            <a:pPr indent="-342900" lvl="0" marL="457200" marR="0" rtl="0" algn="ctr">
              <a:spcBef>
                <a:spcPts val="0"/>
              </a:spcBef>
              <a:spcAft>
                <a:spcPts val="0"/>
              </a:spcAft>
              <a:buSzPts val="1800"/>
              <a:buFont typeface="Nunito"/>
              <a:buChar char="❖"/>
            </a:pPr>
            <a:r>
              <a:rPr lang="en" sz="1800">
                <a:latin typeface="Nunito"/>
                <a:ea typeface="Nunito"/>
                <a:cs typeface="Nunito"/>
                <a:sym typeface="Nunito"/>
              </a:rPr>
              <a:t>Overall </a:t>
            </a:r>
            <a:r>
              <a:rPr lang="en" sz="1800">
                <a:latin typeface="Nunito"/>
                <a:ea typeface="Nunito"/>
                <a:cs typeface="Nunito"/>
                <a:sym typeface="Nunito"/>
              </a:rPr>
              <a:t>Waterfall</a:t>
            </a:r>
            <a:endParaRPr sz="1800">
              <a:latin typeface="Nunito"/>
              <a:ea typeface="Nunito"/>
              <a:cs typeface="Nunito"/>
              <a:sym typeface="Nunito"/>
            </a:endParaRPr>
          </a:p>
          <a:p>
            <a:pPr indent="-342900" lvl="0" marL="457200" marR="0" rtl="0" algn="ctr">
              <a:spcBef>
                <a:spcPts val="1000"/>
              </a:spcBef>
              <a:spcAft>
                <a:spcPts val="0"/>
              </a:spcAft>
              <a:buSzPts val="1800"/>
              <a:buFont typeface="Nunito"/>
              <a:buChar char="❖"/>
            </a:pPr>
            <a:r>
              <a:rPr lang="en" sz="1800">
                <a:latin typeface="Nunito"/>
                <a:ea typeface="Nunito"/>
                <a:cs typeface="Nunito"/>
                <a:sym typeface="Nunito"/>
              </a:rPr>
              <a:t>Incremental for Development and Testing</a:t>
            </a:r>
            <a:endParaRPr sz="1800">
              <a:latin typeface="Nunito"/>
              <a:ea typeface="Nunito"/>
              <a:cs typeface="Nunito"/>
              <a:sym typeface="Nunito"/>
            </a:endParaRPr>
          </a:p>
          <a:p>
            <a:pPr indent="-342900" lvl="0" marL="457200" marR="0" rtl="0" algn="ctr">
              <a:spcBef>
                <a:spcPts val="1000"/>
              </a:spcBef>
              <a:spcAft>
                <a:spcPts val="0"/>
              </a:spcAft>
              <a:buSzPts val="1800"/>
              <a:buFont typeface="Nunito"/>
              <a:buChar char="❖"/>
            </a:pPr>
            <a:r>
              <a:rPr lang="en" sz="1800">
                <a:latin typeface="Nunito"/>
                <a:ea typeface="Nunito"/>
                <a:cs typeface="Nunito"/>
                <a:sym typeface="Nunito"/>
              </a:rPr>
              <a:t>RAD for Integration</a:t>
            </a:r>
            <a:endParaRPr sz="1800">
              <a:latin typeface="Nunito"/>
              <a:ea typeface="Nunito"/>
              <a:cs typeface="Nunito"/>
              <a:sym typeface="Nunito"/>
            </a:endParaRPr>
          </a:p>
          <a:p>
            <a:pPr indent="-381000" lvl="0" marL="457200" marR="0" rtl="0" algn="ctr">
              <a:spcBef>
                <a:spcPts val="1000"/>
              </a:spcBef>
              <a:spcAft>
                <a:spcPts val="0"/>
              </a:spcAft>
              <a:buClr>
                <a:schemeClr val="lt1"/>
              </a:buClr>
              <a:buSzPts val="2400"/>
              <a:buFont typeface="Nunito"/>
              <a:buChar char="❖"/>
            </a:pPr>
            <a:r>
              <a:t/>
            </a:r>
            <a:endParaRPr sz="24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ONLINE DOCTOR">
      <a:dk1>
        <a:srgbClr val="000000"/>
      </a:dk1>
      <a:lt1>
        <a:srgbClr val="FFFFFF"/>
      </a:lt1>
      <a:dk2>
        <a:srgbClr val="44546A"/>
      </a:dk2>
      <a:lt2>
        <a:srgbClr val="E7E6E6"/>
      </a:lt2>
      <a:accent1>
        <a:srgbClr val="9FC5E8"/>
      </a:accent1>
      <a:accent2>
        <a:srgbClr val="B4A7D6"/>
      </a:accent2>
      <a:accent3>
        <a:srgbClr val="3D85C6"/>
      </a:accent3>
      <a:accent4>
        <a:srgbClr val="674EA7"/>
      </a:accent4>
      <a:accent5>
        <a:srgbClr val="D5A6BD"/>
      </a:accent5>
      <a:accent6>
        <a:srgbClr val="A64D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