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0" d="100"/>
          <a:sy n="70"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8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5143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5649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67919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76882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8804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9/30/2020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38858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410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037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340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083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72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18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9/30/2020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21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9/30/2020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39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9/30/2020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53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81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9/30/2020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9341420"/>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124" y="3061255"/>
            <a:ext cx="10365165" cy="1373070"/>
          </a:xfrm>
        </p:spPr>
        <p:txBody>
          <a:bodyPr>
            <a:normAutofit fontScale="90000"/>
          </a:bodyPr>
          <a:lstStyle/>
          <a:p>
            <a:r>
              <a:rPr lang="en-US" dirty="0" smtClean="0"/>
              <a:t>Predict Car </a:t>
            </a:r>
            <a:br>
              <a:rPr lang="en-US" dirty="0" smtClean="0"/>
            </a:br>
            <a:r>
              <a:rPr lang="en-US" dirty="0" smtClean="0"/>
              <a:t>Accident Severity</a:t>
            </a:r>
            <a:endParaRPr lang="en-US" dirty="0"/>
          </a:p>
        </p:txBody>
      </p:sp>
      <p:sp>
        <p:nvSpPr>
          <p:cNvPr id="3" name="Subtitle 2"/>
          <p:cNvSpPr>
            <a:spLocks noGrp="1"/>
          </p:cNvSpPr>
          <p:nvPr>
            <p:ph type="subTitle" idx="1"/>
          </p:nvPr>
        </p:nvSpPr>
        <p:spPr/>
        <p:txBody>
          <a:bodyPr/>
          <a:lstStyle/>
          <a:p>
            <a:r>
              <a:rPr lang="en-US" dirty="0" smtClean="0"/>
              <a:t>IBM Data </a:t>
            </a:r>
            <a:r>
              <a:rPr lang="en-US" dirty="0" smtClean="0"/>
              <a:t>Science </a:t>
            </a:r>
            <a:r>
              <a:rPr lang="en-US" dirty="0" smtClean="0"/>
              <a:t>Capstone Project</a:t>
            </a:r>
            <a:endParaRPr lang="en-US" dirty="0"/>
          </a:p>
        </p:txBody>
      </p:sp>
    </p:spTree>
    <p:extLst>
      <p:ext uri="{BB962C8B-B14F-4D97-AF65-F5344CB8AC3E}">
        <p14:creationId xmlns:p14="http://schemas.microsoft.com/office/powerpoint/2010/main" val="82016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6438" cy="1400530"/>
          </a:xfrm>
        </p:spPr>
        <p:txBody>
          <a:bodyPr/>
          <a:lstStyle/>
          <a:p>
            <a:r>
              <a:rPr lang="en-US" dirty="0" smtClean="0"/>
              <a:t>Problem definition and Target Audience</a:t>
            </a:r>
            <a:endParaRPr lang="en-US" dirty="0"/>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t>As the number of vehicles and transportation means are varying and increasing the number of road accidents are increased too, this project aimed to use the data science and ML methodologies and algorithms to study the historical circumstances recorded during car accident</a:t>
            </a:r>
            <a:r>
              <a:rPr lang="en-US" dirty="0" smtClean="0"/>
              <a:t>.</a:t>
            </a:r>
          </a:p>
          <a:p>
            <a:pPr marL="0" indent="0">
              <a:buNone/>
            </a:pPr>
            <a:endParaRPr lang="en-US" dirty="0"/>
          </a:p>
          <a:p>
            <a:pPr marL="0" indent="0">
              <a:buNone/>
            </a:pPr>
            <a:r>
              <a:rPr lang="en-US" dirty="0"/>
              <a:t>The improved model will participate in the effort to reduce the severity of car collisions in a community through alerting drivers and roads riders by police, media and local institutions to be more careful in certain bad circumstances (weather, road and visibility conditions).</a:t>
            </a:r>
          </a:p>
          <a:p>
            <a:pPr marL="0" indent="0">
              <a:buNone/>
            </a:pPr>
            <a:endParaRPr lang="en-US" dirty="0"/>
          </a:p>
        </p:txBody>
      </p:sp>
    </p:spTree>
    <p:extLst>
      <p:ext uri="{BB962C8B-B14F-4D97-AF65-F5344CB8AC3E}">
        <p14:creationId xmlns:p14="http://schemas.microsoft.com/office/powerpoint/2010/main" val="860634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Data</a:t>
            </a:r>
            <a:endParaRPr lang="en-US" dirty="0"/>
          </a:p>
        </p:txBody>
      </p:sp>
      <p:sp>
        <p:nvSpPr>
          <p:cNvPr id="3" name="Content Placeholder 2"/>
          <p:cNvSpPr>
            <a:spLocks noGrp="1"/>
          </p:cNvSpPr>
          <p:nvPr>
            <p:ph idx="1"/>
          </p:nvPr>
        </p:nvSpPr>
        <p:spPr>
          <a:xfrm>
            <a:off x="1103312" y="2052919"/>
            <a:ext cx="8946541" cy="1809398"/>
          </a:xfrm>
        </p:spPr>
        <p:txBody>
          <a:bodyPr/>
          <a:lstStyle/>
          <a:p>
            <a:r>
              <a:rPr lang="en-GB" dirty="0"/>
              <a:t>A historical data for all types of collisions from (2004) until present recorded by “SDOT Traffic Management Division, Traffic Records Group” and provided by Coursera will be used to train and test the developed model.</a:t>
            </a:r>
            <a:endParaRPr lang="en-US" dirty="0"/>
          </a:p>
          <a:p>
            <a:endParaRPr lang="en-US" dirty="0" smtClean="0"/>
          </a:p>
          <a:p>
            <a:endParaRPr lang="en-US" dirty="0"/>
          </a:p>
        </p:txBody>
      </p:sp>
    </p:spTree>
    <p:extLst>
      <p:ext uri="{BB962C8B-B14F-4D97-AF65-F5344CB8AC3E}">
        <p14:creationId xmlns:p14="http://schemas.microsoft.com/office/powerpoint/2010/main" val="2000801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variables </a:t>
            </a:r>
            <a:r>
              <a:rPr lang="en-US" dirty="0" smtClean="0"/>
              <a:t>Selected</a:t>
            </a:r>
            <a:endParaRPr lang="en-US" dirty="0"/>
          </a:p>
        </p:txBody>
      </p:sp>
      <p:sp>
        <p:nvSpPr>
          <p:cNvPr id="3" name="Content Placeholder 2"/>
          <p:cNvSpPr>
            <a:spLocks noGrp="1"/>
          </p:cNvSpPr>
          <p:nvPr>
            <p:ph idx="1"/>
          </p:nvPr>
        </p:nvSpPr>
        <p:spPr/>
        <p:txBody>
          <a:bodyPr>
            <a:normAutofit/>
          </a:bodyPr>
          <a:lstStyle/>
          <a:p>
            <a:r>
              <a:rPr lang="en-US" dirty="0" smtClean="0"/>
              <a:t>The target feature Severity is binary</a:t>
            </a:r>
          </a:p>
          <a:p>
            <a:pPr lvl="1"/>
            <a:r>
              <a:rPr lang="en-US" dirty="0" smtClean="0"/>
              <a:t>1 :</a:t>
            </a:r>
            <a:r>
              <a:rPr lang="en-US" dirty="0"/>
              <a:t>D</a:t>
            </a:r>
            <a:r>
              <a:rPr lang="en-US" dirty="0" smtClean="0"/>
              <a:t>amage .</a:t>
            </a:r>
          </a:p>
          <a:p>
            <a:pPr lvl="1"/>
            <a:r>
              <a:rPr lang="en-US" dirty="0" smtClean="0"/>
              <a:t>2 :Injury.</a:t>
            </a:r>
          </a:p>
          <a:p>
            <a:pPr lvl="1"/>
            <a:endParaRPr lang="en-US" dirty="0"/>
          </a:p>
          <a:p>
            <a:r>
              <a:rPr lang="en-US" dirty="0" smtClean="0"/>
              <a:t>Independent variables are </a:t>
            </a:r>
          </a:p>
          <a:p>
            <a:pPr lvl="1"/>
            <a:r>
              <a:rPr lang="en-US" dirty="0"/>
              <a:t>A description of the </a:t>
            </a:r>
            <a:r>
              <a:rPr lang="en-US" b="1" dirty="0"/>
              <a:t>weather</a:t>
            </a:r>
            <a:r>
              <a:rPr lang="en-US" dirty="0"/>
              <a:t> conditions during the time of the </a:t>
            </a:r>
            <a:r>
              <a:rPr lang="en-US" dirty="0" smtClean="0"/>
              <a:t>collision.</a:t>
            </a:r>
          </a:p>
          <a:p>
            <a:pPr lvl="1"/>
            <a:r>
              <a:rPr lang="en-US" dirty="0"/>
              <a:t>The condition of the </a:t>
            </a:r>
            <a:r>
              <a:rPr lang="en-US" b="1" dirty="0"/>
              <a:t>road</a:t>
            </a:r>
            <a:r>
              <a:rPr lang="en-US" dirty="0"/>
              <a:t> during the collision. </a:t>
            </a:r>
            <a:endParaRPr lang="en-US" dirty="0" smtClean="0"/>
          </a:p>
          <a:p>
            <a:pPr lvl="1"/>
            <a:r>
              <a:rPr lang="en-US" dirty="0"/>
              <a:t>The </a:t>
            </a:r>
            <a:r>
              <a:rPr lang="en-US" b="1" dirty="0"/>
              <a:t>light</a:t>
            </a:r>
            <a:r>
              <a:rPr lang="en-US" dirty="0"/>
              <a:t> conditions during the collision. </a:t>
            </a:r>
            <a:endParaRPr lang="en-US" dirty="0" smtClean="0"/>
          </a:p>
          <a:p>
            <a:endParaRPr lang="en-US" dirty="0"/>
          </a:p>
        </p:txBody>
      </p:sp>
    </p:spTree>
    <p:extLst>
      <p:ext uri="{BB962C8B-B14F-4D97-AF65-F5344CB8AC3E}">
        <p14:creationId xmlns:p14="http://schemas.microsoft.com/office/powerpoint/2010/main" val="345713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 </a:t>
            </a:r>
            <a:endParaRPr lang="en-US" dirty="0"/>
          </a:p>
        </p:txBody>
      </p:sp>
      <p:sp>
        <p:nvSpPr>
          <p:cNvPr id="4" name="Content Placeholder 2"/>
          <p:cNvSpPr txBox="1">
            <a:spLocks/>
          </p:cNvSpPr>
          <p:nvPr/>
        </p:nvSpPr>
        <p:spPr>
          <a:xfrm>
            <a:off x="430938" y="2147453"/>
            <a:ext cx="9613861" cy="2153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The following processes performed on the dataset:</a:t>
            </a:r>
          </a:p>
          <a:p>
            <a:pPr marL="0" indent="0">
              <a:buNone/>
            </a:pPr>
            <a:endParaRPr lang="en-US" dirty="0" smtClean="0"/>
          </a:p>
          <a:p>
            <a:pPr lvl="1">
              <a:buFont typeface="Wingdings" panose="05000000000000000000" pitchFamily="2" charset="2"/>
              <a:buChar char="§"/>
            </a:pPr>
            <a:r>
              <a:rPr lang="en-US" dirty="0" smtClean="0"/>
              <a:t>Dropping unneeded columns.</a:t>
            </a:r>
          </a:p>
          <a:p>
            <a:pPr lvl="1">
              <a:buFont typeface="Wingdings" panose="05000000000000000000" pitchFamily="2" charset="2"/>
              <a:buChar char="§"/>
            </a:pPr>
            <a:r>
              <a:rPr lang="en-US" dirty="0" smtClean="0"/>
              <a:t>Decode </a:t>
            </a:r>
            <a:r>
              <a:rPr lang="en-US" dirty="0" smtClean="0"/>
              <a:t>data</a:t>
            </a:r>
          </a:p>
          <a:p>
            <a:pPr lvl="1">
              <a:buFont typeface="Wingdings" panose="05000000000000000000" pitchFamily="2" charset="2"/>
              <a:buChar char="§"/>
            </a:pPr>
            <a:r>
              <a:rPr lang="en-US" dirty="0" smtClean="0"/>
              <a:t>Balance data</a:t>
            </a:r>
          </a:p>
          <a:p>
            <a:pPr lvl="1">
              <a:buFont typeface="Wingdings" panose="05000000000000000000" pitchFamily="2" charset="2"/>
              <a:buChar char="§"/>
            </a:pPr>
            <a:r>
              <a:rPr lang="en-US" dirty="0" smtClean="0"/>
              <a:t>Splitting </a:t>
            </a:r>
            <a:r>
              <a:rPr lang="en-US" dirty="0"/>
              <a:t>data for </a:t>
            </a:r>
            <a:r>
              <a:rPr lang="en-US" dirty="0" smtClean="0"/>
              <a:t>training (80%) and </a:t>
            </a:r>
            <a:r>
              <a:rPr lang="en-US" dirty="0"/>
              <a:t>testing  </a:t>
            </a:r>
            <a:r>
              <a:rPr lang="en-US" dirty="0" smtClean="0"/>
              <a:t>(20%).</a:t>
            </a:r>
            <a:endParaRPr lang="en-US" dirty="0"/>
          </a:p>
          <a:p>
            <a:endParaRPr lang="en-US" dirty="0"/>
          </a:p>
        </p:txBody>
      </p:sp>
    </p:spTree>
    <p:extLst>
      <p:ext uri="{BB962C8B-B14F-4D97-AF65-F5344CB8AC3E}">
        <p14:creationId xmlns:p14="http://schemas.microsoft.com/office/powerpoint/2010/main" val="3551533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300069" y="1853248"/>
            <a:ext cx="8946541" cy="4195481"/>
          </a:xfrm>
        </p:spPr>
        <p:txBody>
          <a:bodyPr/>
          <a:lstStyle/>
          <a:p>
            <a:r>
              <a:rPr lang="en-US" dirty="0" smtClean="0"/>
              <a:t>The table below report the evaluation on test data </a:t>
            </a:r>
          </a:p>
          <a:p>
            <a:pPr marL="0" indent="0">
              <a:buNone/>
            </a:pPr>
            <a:endParaRPr lang="en-US" dirty="0"/>
          </a:p>
        </p:txBody>
      </p:sp>
      <p:pic>
        <p:nvPicPr>
          <p:cNvPr id="5" name="Picture 4"/>
          <p:cNvPicPr>
            <a:picLocks noChangeAspect="1"/>
          </p:cNvPicPr>
          <p:nvPr/>
        </p:nvPicPr>
        <p:blipFill>
          <a:blip r:embed="rId2"/>
          <a:stretch>
            <a:fillRect/>
          </a:stretch>
        </p:blipFill>
        <p:spPr>
          <a:xfrm>
            <a:off x="1801504" y="2633662"/>
            <a:ext cx="8939284" cy="2811795"/>
          </a:xfrm>
          <a:prstGeom prst="rect">
            <a:avLst/>
          </a:prstGeom>
        </p:spPr>
      </p:pic>
    </p:spTree>
    <p:extLst>
      <p:ext uri="{BB962C8B-B14F-4D97-AF65-F5344CB8AC3E}">
        <p14:creationId xmlns:p14="http://schemas.microsoft.com/office/powerpoint/2010/main" val="2962028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1103312" y="2052919"/>
            <a:ext cx="8946541" cy="1945876"/>
          </a:xfrm>
        </p:spPr>
        <p:txBody>
          <a:bodyPr/>
          <a:lstStyle/>
          <a:p>
            <a:r>
              <a:rPr lang="en-US" dirty="0" smtClean="0"/>
              <a:t>Predict </a:t>
            </a:r>
            <a:r>
              <a:rPr lang="en-US" dirty="0" smtClean="0"/>
              <a:t>severity of car accident by models help to reduce it.</a:t>
            </a:r>
          </a:p>
          <a:p>
            <a:r>
              <a:rPr lang="en-US" dirty="0" smtClean="0"/>
              <a:t>Accuracy of the models need </a:t>
            </a:r>
            <a:r>
              <a:rPr lang="en-US" dirty="0" smtClean="0"/>
              <a:t>improvements.</a:t>
            </a:r>
            <a:endParaRPr lang="en-US" dirty="0" smtClean="0"/>
          </a:p>
          <a:p>
            <a:r>
              <a:rPr lang="en-US" dirty="0" smtClean="0"/>
              <a:t>Additional attributes</a:t>
            </a:r>
            <a:r>
              <a:rPr lang="en-US" dirty="0" smtClean="0"/>
              <a:t> may help to improve the prediction model.</a:t>
            </a:r>
            <a:endParaRPr lang="en-US" dirty="0" smtClean="0"/>
          </a:p>
          <a:p>
            <a:endParaRPr lang="en-US" dirty="0"/>
          </a:p>
          <a:p>
            <a:endParaRPr lang="en-US" dirty="0"/>
          </a:p>
        </p:txBody>
      </p:sp>
    </p:spTree>
    <p:extLst>
      <p:ext uri="{BB962C8B-B14F-4D97-AF65-F5344CB8AC3E}">
        <p14:creationId xmlns:p14="http://schemas.microsoft.com/office/powerpoint/2010/main" val="1994648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273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vt:lpstr>
      <vt:lpstr>Predict Car  Accident Severity</vt:lpstr>
      <vt:lpstr>Problem definition and Target Audience</vt:lpstr>
      <vt:lpstr>Source of Data</vt:lpstr>
      <vt:lpstr>The model variables Selected</vt:lpstr>
      <vt:lpstr>Classification Models </vt:lpstr>
      <vt:lpstr>Results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dc:title>
  <dc:creator>Tamer Al-Shoubaki</dc:creator>
  <cp:lastModifiedBy>Reham A.ElTamimi</cp:lastModifiedBy>
  <cp:revision>15</cp:revision>
  <dcterms:created xsi:type="dcterms:W3CDTF">2020-09-27T13:42:33Z</dcterms:created>
  <dcterms:modified xsi:type="dcterms:W3CDTF">2020-09-30T21:08:21Z</dcterms:modified>
</cp:coreProperties>
</file>