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4" r:id="rId3"/>
    <p:sldId id="258" r:id="rId4"/>
    <p:sldId id="265" r:id="rId5"/>
    <p:sldId id="263" r:id="rId6"/>
    <p:sldId id="266"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2676"/>
  </p:normalViewPr>
  <p:slideViewPr>
    <p:cSldViewPr snapToGrid="0" snapToObjects="1">
      <p:cViewPr varScale="1">
        <p:scale>
          <a:sx n="113" d="100"/>
          <a:sy n="113" d="100"/>
        </p:scale>
        <p:origin x="1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87ADD-0593-1843-8940-5A77CAD98505}" type="datetimeFigureOut">
              <a:rPr lang="en-US" smtClean="0"/>
              <a:t>6/29/21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878E1-D574-8145-8BAD-9662ADA105DD}" type="slidenum">
              <a:rPr lang="en-US" smtClean="0"/>
              <a:t>‹#›</a:t>
            </a:fld>
            <a:endParaRPr lang="en-US"/>
          </a:p>
        </p:txBody>
      </p:sp>
    </p:spTree>
    <p:extLst>
      <p:ext uri="{BB962C8B-B14F-4D97-AF65-F5344CB8AC3E}">
        <p14:creationId xmlns:p14="http://schemas.microsoft.com/office/powerpoint/2010/main" val="131139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1</a:t>
            </a:fld>
            <a:endParaRPr lang="en-US"/>
          </a:p>
        </p:txBody>
      </p:sp>
    </p:spTree>
    <p:extLst>
      <p:ext uri="{BB962C8B-B14F-4D97-AF65-F5344CB8AC3E}">
        <p14:creationId xmlns:p14="http://schemas.microsoft.com/office/powerpoint/2010/main" val="371149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2</a:t>
            </a:fld>
            <a:endParaRPr lang="en-US"/>
          </a:p>
        </p:txBody>
      </p:sp>
    </p:spTree>
    <p:extLst>
      <p:ext uri="{BB962C8B-B14F-4D97-AF65-F5344CB8AC3E}">
        <p14:creationId xmlns:p14="http://schemas.microsoft.com/office/powerpoint/2010/main" val="422749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3</a:t>
            </a:fld>
            <a:endParaRPr lang="en-US"/>
          </a:p>
        </p:txBody>
      </p:sp>
    </p:spTree>
    <p:extLst>
      <p:ext uri="{BB962C8B-B14F-4D97-AF65-F5344CB8AC3E}">
        <p14:creationId xmlns:p14="http://schemas.microsoft.com/office/powerpoint/2010/main" val="72685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4</a:t>
            </a:fld>
            <a:endParaRPr lang="en-US"/>
          </a:p>
        </p:txBody>
      </p:sp>
    </p:spTree>
    <p:extLst>
      <p:ext uri="{BB962C8B-B14F-4D97-AF65-F5344CB8AC3E}">
        <p14:creationId xmlns:p14="http://schemas.microsoft.com/office/powerpoint/2010/main" val="350728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5</a:t>
            </a:fld>
            <a:endParaRPr lang="en-US"/>
          </a:p>
        </p:txBody>
      </p:sp>
    </p:spTree>
    <p:extLst>
      <p:ext uri="{BB962C8B-B14F-4D97-AF65-F5344CB8AC3E}">
        <p14:creationId xmlns:p14="http://schemas.microsoft.com/office/powerpoint/2010/main" val="106455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6</a:t>
            </a:fld>
            <a:endParaRPr lang="en-US"/>
          </a:p>
        </p:txBody>
      </p:sp>
    </p:spTree>
    <p:extLst>
      <p:ext uri="{BB962C8B-B14F-4D97-AF65-F5344CB8AC3E}">
        <p14:creationId xmlns:p14="http://schemas.microsoft.com/office/powerpoint/2010/main" val="210187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GIVEN a functional recipe application</a:t>
            </a:r>
          </a:p>
          <a:p>
            <a:r>
              <a:rPr lang="en-US" sz="1200" b="0" i="0" kern="1200" dirty="0">
                <a:solidFill>
                  <a:schemeClr val="tx1"/>
                </a:solidFill>
                <a:effectLst/>
                <a:latin typeface="+mn-lt"/>
                <a:ea typeface="+mn-ea"/>
                <a:cs typeface="+mn-cs"/>
              </a:rPr>
              <a:t>WHEN I access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preview of recipe images, a sign up and log in CTA button</a:t>
            </a:r>
          </a:p>
          <a:p>
            <a:r>
              <a:rPr lang="en-US" sz="1200" b="0" i="0" kern="1200" dirty="0">
                <a:solidFill>
                  <a:schemeClr val="tx1"/>
                </a:solidFill>
                <a:effectLst/>
                <a:latin typeface="+mn-lt"/>
                <a:ea typeface="+mn-ea"/>
                <a:cs typeface="+mn-cs"/>
              </a:rPr>
              <a:t>WHEN I click on a recipe from the landing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a recipe</a:t>
            </a:r>
          </a:p>
          <a:p>
            <a:r>
              <a:rPr lang="en-US" sz="1200" b="0" i="0" kern="1200" dirty="0">
                <a:solidFill>
                  <a:schemeClr val="tx1"/>
                </a:solidFill>
                <a:effectLst/>
                <a:latin typeface="+mn-lt"/>
                <a:ea typeface="+mn-ea"/>
                <a:cs typeface="+mn-cs"/>
              </a:rPr>
              <a:t>WHEN I select sign up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a sign up page with username/email, password, first name, last name fields</a:t>
            </a:r>
          </a:p>
          <a:p>
            <a:r>
              <a:rPr lang="en-US" sz="1200" b="0" i="0" kern="1200" dirty="0">
                <a:solidFill>
                  <a:schemeClr val="tx1"/>
                </a:solidFill>
                <a:effectLst/>
                <a:latin typeface="+mn-lt"/>
                <a:ea typeface="+mn-ea"/>
                <a:cs typeface="+mn-cs"/>
              </a:rPr>
              <a:t>WHEN I click the submit CTA button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taken to the dashboard</a:t>
            </a:r>
          </a:p>
          <a:p>
            <a:r>
              <a:rPr lang="en-US" sz="1200" b="0" i="0" kern="1200" dirty="0">
                <a:solidFill>
                  <a:schemeClr val="tx1"/>
                </a:solidFill>
                <a:effectLst/>
                <a:latin typeface="+mn-lt"/>
                <a:ea typeface="+mn-ea"/>
                <a:cs typeface="+mn-cs"/>
              </a:rPr>
              <a:t>WHEN I select a recipe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recipe details and a review CTA button</a:t>
            </a:r>
          </a:p>
          <a:p>
            <a:r>
              <a:rPr lang="en-US" sz="1200" b="0" i="0" kern="1200" dirty="0">
                <a:solidFill>
                  <a:schemeClr val="tx1"/>
                </a:solidFill>
                <a:effectLst/>
                <a:latin typeface="+mn-lt"/>
                <a:ea typeface="+mn-ea"/>
                <a:cs typeface="+mn-cs"/>
              </a:rPr>
              <a:t>WHEN I click the review CTA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to enter my first name, last initial, a review and a thumb up/down icons and a save CTA button</a:t>
            </a:r>
          </a:p>
          <a:p>
            <a:r>
              <a:rPr lang="en-US" sz="1200" b="0" i="0" kern="1200" dirty="0">
                <a:solidFill>
                  <a:schemeClr val="tx1"/>
                </a:solidFill>
                <a:effectLst/>
                <a:latin typeface="+mn-lt"/>
                <a:ea typeface="+mn-ea"/>
                <a:cs typeface="+mn-cs"/>
              </a:rPr>
              <a:t>WHEN I click on My Account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fields showing my username/email, masked password, and my reviews of recipes</a:t>
            </a:r>
          </a:p>
          <a:p>
            <a:r>
              <a:rPr lang="en-US" sz="1200" b="0" i="0" kern="1200" dirty="0">
                <a:solidFill>
                  <a:schemeClr val="tx1"/>
                </a:solidFill>
                <a:effectLst/>
                <a:latin typeface="+mn-lt"/>
                <a:ea typeface="+mn-ea"/>
                <a:cs typeface="+mn-cs"/>
              </a:rPr>
              <a:t>WHEN I click on the edit icon on the review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THEN I am presented with the option to edit or delete</a:t>
            </a:r>
          </a:p>
          <a:p>
            <a:endParaRPr lang="en-US" dirty="0"/>
          </a:p>
        </p:txBody>
      </p:sp>
      <p:sp>
        <p:nvSpPr>
          <p:cNvPr id="4" name="Slide Number Placeholder 3"/>
          <p:cNvSpPr>
            <a:spLocks noGrp="1"/>
          </p:cNvSpPr>
          <p:nvPr>
            <p:ph type="sldNum" sz="quarter" idx="5"/>
          </p:nvPr>
        </p:nvSpPr>
        <p:spPr/>
        <p:txBody>
          <a:bodyPr/>
          <a:lstStyle/>
          <a:p>
            <a:fld id="{A6E878E1-D574-8145-8BAD-9662ADA105DD}" type="slidenum">
              <a:rPr lang="en-US" smtClean="0"/>
              <a:t>7</a:t>
            </a:fld>
            <a:endParaRPr lang="en-US"/>
          </a:p>
        </p:txBody>
      </p:sp>
    </p:spTree>
    <p:extLst>
      <p:ext uri="{BB962C8B-B14F-4D97-AF65-F5344CB8AC3E}">
        <p14:creationId xmlns:p14="http://schemas.microsoft.com/office/powerpoint/2010/main" val="305576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CB85-CE16-E042-8D87-489DEC899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4A818-FD4C-DF4D-99F2-A89D6AE45B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D8B39-D834-464B-9137-D2FD523DFD13}"/>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5FAF965F-E537-D44D-96BA-FEF3152D7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BF323-5F85-9E42-A4D2-B4C247808B63}"/>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66922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4333-7F47-4E4F-88B6-2AD5ED6298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356992-079B-9741-AF56-55E1C877B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C2717-33E4-734B-9B05-964E3175D15D}"/>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E8C3329C-07DC-F34D-89F8-F96D40977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851B7-6796-1A48-8A21-B68274727879}"/>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46020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2F344-EF16-C846-9BE3-9537DE3A53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31E81F-6A87-184B-8F8D-DC65C0D22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04CC1-27FB-7D47-8C83-972368A40FE3}"/>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C7AC7D28-F4BE-EE40-8A2A-A279C5F45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3CDF9-AB8A-3C47-B35F-19E3B3946D55}"/>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61023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8D6F-8C17-BB47-916F-7BE2409FB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0DA4B-0531-C441-BFFA-0DA2BB6BC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64082-0194-5342-9990-447B59ACA3AC}"/>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4D93DA89-958E-6649-82AD-A1EFF5496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68A79-AACD-BA43-A1EA-EC92D27BDE8A}"/>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6445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08C4-CBF3-7440-AE7B-B4DF227CE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3CB440-A285-ED47-90F8-EE9F51A890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2FD489-A389-DE43-991F-B7A68ED2EC18}"/>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B6858498-31A0-6142-A985-7C9FB0564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1449B-E0DC-5A4A-9485-D7C45105DD9F}"/>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1885805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4B0B-69BB-E244-B6C4-0ECB4E542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67EB3-EEEA-934F-88C0-A76846C08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0BEE1D-CC48-4A4B-8313-3663DC859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C3DE9-FF6E-0248-851E-8821526DC880}"/>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6" name="Footer Placeholder 5">
            <a:extLst>
              <a:ext uri="{FF2B5EF4-FFF2-40B4-BE49-F238E27FC236}">
                <a16:creationId xmlns:a16="http://schemas.microsoft.com/office/drawing/2014/main" id="{B72D556B-F07B-DF43-921E-5587E2F2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713B3-BBE5-6349-A2C0-19A0E65C7189}"/>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412854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D204-ABAA-814D-B6B1-8B412D7C46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5586C-03BC-EA4D-A1D9-9726573C3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6D939-7977-CD44-8392-FC3F10A93D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F2ECBA-245A-9343-865B-20F2DA222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F2851D-D7BD-2A48-BDB4-B9C81C583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1A67EE-B44A-884C-9BAA-DB6CB01C42EF}"/>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8" name="Footer Placeholder 7">
            <a:extLst>
              <a:ext uri="{FF2B5EF4-FFF2-40B4-BE49-F238E27FC236}">
                <a16:creationId xmlns:a16="http://schemas.microsoft.com/office/drawing/2014/main" id="{10EB468F-6AEC-A54B-B423-348577BDA8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9C176-5AC4-A14C-BBA5-C301374A48C7}"/>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991936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256D-BCD0-4944-9669-1CF44C2B45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D9CAB-8B27-684C-B84C-E67B212183E0}"/>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4" name="Footer Placeholder 3">
            <a:extLst>
              <a:ext uri="{FF2B5EF4-FFF2-40B4-BE49-F238E27FC236}">
                <a16:creationId xmlns:a16="http://schemas.microsoft.com/office/drawing/2014/main" id="{C579836B-6F5A-5347-A39C-9FF87C2A2B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B2977-EC82-C84A-8859-E9744AB4B731}"/>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137605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4B6114-B720-8E47-A19A-2920D1F1DB9F}"/>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3" name="Footer Placeholder 2">
            <a:extLst>
              <a:ext uri="{FF2B5EF4-FFF2-40B4-BE49-F238E27FC236}">
                <a16:creationId xmlns:a16="http://schemas.microsoft.com/office/drawing/2014/main" id="{07FC448B-4443-794B-A54A-4F2017542B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D609D8-8ED1-2440-830E-FFEF3A5887A1}"/>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213635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B448-7C63-5247-80C7-92A1BAA20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6F757-5844-D948-83BA-867CE535C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1DAD26-064B-D349-AFB7-496E41FDC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F03FE-AEF2-7B40-A738-9CACCFDDB29D}"/>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6" name="Footer Placeholder 5">
            <a:extLst>
              <a:ext uri="{FF2B5EF4-FFF2-40B4-BE49-F238E27FC236}">
                <a16:creationId xmlns:a16="http://schemas.microsoft.com/office/drawing/2014/main" id="{A43B2D99-B20C-044F-8EA3-F3D1EAEF33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E0C56-7AEF-C24A-834A-358C43BDEEDF}"/>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373729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3597-B4CC-8D41-8D01-FFF48F301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78425A-E114-2A42-BC69-1E4282ED6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C22FBD-A1BE-C443-B70A-A24B1954E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E9F6D-3610-2347-9B37-B372A284B69F}"/>
              </a:ext>
            </a:extLst>
          </p:cNvPr>
          <p:cNvSpPr>
            <a:spLocks noGrp="1"/>
          </p:cNvSpPr>
          <p:nvPr>
            <p:ph type="dt" sz="half" idx="10"/>
          </p:nvPr>
        </p:nvSpPr>
        <p:spPr/>
        <p:txBody>
          <a:bodyPr/>
          <a:lstStyle/>
          <a:p>
            <a:fld id="{51E6C671-13D8-184B-B251-5DC4A9F9CEFC}" type="datetimeFigureOut">
              <a:rPr lang="en-US" smtClean="0"/>
              <a:t>6/28/21</a:t>
            </a:fld>
            <a:endParaRPr lang="en-US"/>
          </a:p>
        </p:txBody>
      </p:sp>
      <p:sp>
        <p:nvSpPr>
          <p:cNvPr id="6" name="Footer Placeholder 5">
            <a:extLst>
              <a:ext uri="{FF2B5EF4-FFF2-40B4-BE49-F238E27FC236}">
                <a16:creationId xmlns:a16="http://schemas.microsoft.com/office/drawing/2014/main" id="{CAF10A8A-63E4-8F4A-B822-2800A89A9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DD3EA-3004-0F4D-9680-43F1657AD803}"/>
              </a:ext>
            </a:extLst>
          </p:cNvPr>
          <p:cNvSpPr>
            <a:spLocks noGrp="1"/>
          </p:cNvSpPr>
          <p:nvPr>
            <p:ph type="sldNum" sz="quarter" idx="12"/>
          </p:nvPr>
        </p:nvSpPr>
        <p:spPr/>
        <p:txBody>
          <a:bodyPr/>
          <a:lstStyle/>
          <a:p>
            <a:fld id="{E9C66A0A-6325-6641-B6AE-802A416D8FC3}" type="slidenum">
              <a:rPr lang="en-US" smtClean="0"/>
              <a:t>‹#›</a:t>
            </a:fld>
            <a:endParaRPr lang="en-US"/>
          </a:p>
        </p:txBody>
      </p:sp>
    </p:spTree>
    <p:extLst>
      <p:ext uri="{BB962C8B-B14F-4D97-AF65-F5344CB8AC3E}">
        <p14:creationId xmlns:p14="http://schemas.microsoft.com/office/powerpoint/2010/main" val="333624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352D3-0BD3-AD41-B039-9CE021C88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2B9AE-6BB7-ED44-AEBB-03C36A0BE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598A3-1E71-DF48-B83D-D133552A2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6C671-13D8-184B-B251-5DC4A9F9CEFC}" type="datetimeFigureOut">
              <a:rPr lang="en-US" smtClean="0"/>
              <a:t>6/28/21</a:t>
            </a:fld>
            <a:endParaRPr lang="en-US"/>
          </a:p>
        </p:txBody>
      </p:sp>
      <p:sp>
        <p:nvSpPr>
          <p:cNvPr id="5" name="Footer Placeholder 4">
            <a:extLst>
              <a:ext uri="{FF2B5EF4-FFF2-40B4-BE49-F238E27FC236}">
                <a16:creationId xmlns:a16="http://schemas.microsoft.com/office/drawing/2014/main" id="{BB85D227-BBE5-2640-9B8B-901482D562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7049F-F107-B84A-8B5D-EFBCAB08B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66A0A-6325-6641-B6AE-802A416D8FC3}" type="slidenum">
              <a:rPr lang="en-US" smtClean="0"/>
              <a:t>‹#›</a:t>
            </a:fld>
            <a:endParaRPr lang="en-US"/>
          </a:p>
        </p:txBody>
      </p:sp>
    </p:spTree>
    <p:extLst>
      <p:ext uri="{BB962C8B-B14F-4D97-AF65-F5344CB8AC3E}">
        <p14:creationId xmlns:p14="http://schemas.microsoft.com/office/powerpoint/2010/main" val="2083567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ntense-temple-14332.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rtanguyen/miso-hung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A8815E-598C-7A4F-9F97-E933F84AC099}"/>
              </a:ext>
            </a:extLst>
          </p:cNvPr>
          <p:cNvSpPr>
            <a:spLocks noGrp="1"/>
          </p:cNvSpPr>
          <p:nvPr>
            <p:ph type="ctrTitle"/>
          </p:nvPr>
        </p:nvSpPr>
        <p:spPr>
          <a:xfrm>
            <a:off x="5189620" y="1306071"/>
            <a:ext cx="5478379" cy="2663407"/>
          </a:xfrm>
        </p:spPr>
        <p:txBody>
          <a:bodyPr vert="horz" lIns="91440" tIns="45720" rIns="91440" bIns="45720" rtlCol="0" anchor="b">
            <a:normAutofit/>
          </a:bodyPr>
          <a:lstStyle/>
          <a:p>
            <a:pPr algn="l"/>
            <a:br>
              <a:rPr lang="en-US" sz="5400" kern="1200">
                <a:solidFill>
                  <a:srgbClr val="FFFFFF"/>
                </a:solidFill>
                <a:effectLst/>
                <a:latin typeface="+mj-lt"/>
                <a:ea typeface="+mj-ea"/>
                <a:cs typeface="+mj-cs"/>
              </a:rPr>
            </a:br>
            <a:endParaRPr lang="en-US" sz="54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26A6B9C-8EF1-7C47-AF5A-B8CC68391A85}"/>
              </a:ext>
            </a:extLst>
          </p:cNvPr>
          <p:cNvSpPr>
            <a:spLocks noGrp="1"/>
          </p:cNvSpPr>
          <p:nvPr>
            <p:ph type="subTitle" idx="1"/>
          </p:nvPr>
        </p:nvSpPr>
        <p:spPr>
          <a:xfrm>
            <a:off x="450725" y="3693826"/>
            <a:ext cx="1876424" cy="1169547"/>
          </a:xfrm>
        </p:spPr>
        <p:txBody>
          <a:bodyPr vert="horz" lIns="91440" tIns="45720" rIns="91440" bIns="45720" rtlCol="0">
            <a:normAutofit/>
          </a:bodyPr>
          <a:lstStyle/>
          <a:p>
            <a:pPr algn="l"/>
            <a:r>
              <a:rPr lang="en-US" kern="1200" dirty="0">
                <a:latin typeface=""/>
              </a:rPr>
              <a:t>Rebecca N.</a:t>
            </a:r>
          </a:p>
          <a:p>
            <a:pPr algn="l"/>
            <a:r>
              <a:rPr lang="en-US" kern="1200" dirty="0">
                <a:latin typeface=""/>
              </a:rPr>
              <a:t>Mimi V. </a:t>
            </a:r>
          </a:p>
        </p:txBody>
      </p:sp>
      <p:pic>
        <p:nvPicPr>
          <p:cNvPr id="8" name="Picture 7" descr="A picture containing text, clipart&#10;&#10;Description automatically generated">
            <a:extLst>
              <a:ext uri="{FF2B5EF4-FFF2-40B4-BE49-F238E27FC236}">
                <a16:creationId xmlns:a16="http://schemas.microsoft.com/office/drawing/2014/main" id="{C5B00D93-FC16-344D-A3EA-FC7909D97C9C}"/>
              </a:ext>
            </a:extLst>
          </p:cNvPr>
          <p:cNvPicPr>
            <a:picLocks noChangeAspect="1"/>
          </p:cNvPicPr>
          <p:nvPr/>
        </p:nvPicPr>
        <p:blipFill>
          <a:blip r:embed="rId3"/>
          <a:stretch>
            <a:fillRect/>
          </a:stretch>
        </p:blipFill>
        <p:spPr>
          <a:xfrm>
            <a:off x="-2" y="1875384"/>
            <a:ext cx="4654296" cy="1075492"/>
          </a:xfrm>
          <a:prstGeom prst="rect">
            <a:avLst/>
          </a:prstGeom>
        </p:spPr>
      </p:pic>
      <p:sp>
        <p:nvSpPr>
          <p:cNvPr id="4" name="Subtitle 2">
            <a:extLst>
              <a:ext uri="{FF2B5EF4-FFF2-40B4-BE49-F238E27FC236}">
                <a16:creationId xmlns:a16="http://schemas.microsoft.com/office/drawing/2014/main" id="{6CF9DD56-BE41-2E46-B72B-D827119D977A}"/>
              </a:ext>
            </a:extLst>
          </p:cNvPr>
          <p:cNvSpPr txBox="1">
            <a:spLocks/>
          </p:cNvSpPr>
          <p:nvPr/>
        </p:nvSpPr>
        <p:spPr>
          <a:xfrm>
            <a:off x="2006345" y="3693826"/>
            <a:ext cx="22479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
              </a:rPr>
              <a:t>Ronnie R. </a:t>
            </a:r>
          </a:p>
          <a:p>
            <a:r>
              <a:rPr lang="en-US" dirty="0">
                <a:latin typeface=""/>
              </a:rPr>
              <a:t>Bryant U. </a:t>
            </a:r>
          </a:p>
        </p:txBody>
      </p:sp>
      <p:pic>
        <p:nvPicPr>
          <p:cNvPr id="10" name="Picture 9" descr="A person eating a large hamburger&#10;&#10;Description automatically generated with low confidence">
            <a:extLst>
              <a:ext uri="{FF2B5EF4-FFF2-40B4-BE49-F238E27FC236}">
                <a16:creationId xmlns:a16="http://schemas.microsoft.com/office/drawing/2014/main" id="{9F1F013C-2AE4-6445-8F2B-3B9A015BC293}"/>
              </a:ext>
            </a:extLst>
          </p:cNvPr>
          <p:cNvPicPr>
            <a:picLocks noChangeAspect="1"/>
          </p:cNvPicPr>
          <p:nvPr/>
        </p:nvPicPr>
        <p:blipFill>
          <a:blip r:embed="rId4"/>
          <a:stretch>
            <a:fillRect/>
          </a:stretch>
        </p:blipFill>
        <p:spPr>
          <a:xfrm>
            <a:off x="4654295" y="-2"/>
            <a:ext cx="7586166" cy="6858002"/>
          </a:xfrm>
          <a:prstGeom prst="rect">
            <a:avLst/>
          </a:prstGeom>
        </p:spPr>
      </p:pic>
    </p:spTree>
    <p:extLst>
      <p:ext uri="{BB962C8B-B14F-4D97-AF65-F5344CB8AC3E}">
        <p14:creationId xmlns:p14="http://schemas.microsoft.com/office/powerpoint/2010/main" val="5864447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CCC3A28B-725F-9E47-83DA-2BDF60CBB912}"/>
              </a:ext>
            </a:extLst>
          </p:cNvPr>
          <p:cNvSpPr>
            <a:spLocks noGrp="1"/>
          </p:cNvSpPr>
          <p:nvPr>
            <p:ph idx="1"/>
          </p:nvPr>
        </p:nvSpPr>
        <p:spPr>
          <a:xfrm>
            <a:off x="765051" y="514350"/>
            <a:ext cx="7007349" cy="3814763"/>
          </a:xfrm>
        </p:spPr>
        <p:txBody>
          <a:bodyPr>
            <a:noAutofit/>
          </a:bodyPr>
          <a:lstStyle/>
          <a:p>
            <a:pPr marL="0" indent="0">
              <a:buNone/>
            </a:pPr>
            <a:r>
              <a:rPr lang="en-US" dirty="0">
                <a:solidFill>
                  <a:schemeClr val="tx1">
                    <a:alpha val="60000"/>
                  </a:schemeClr>
                </a:solidFill>
              </a:rPr>
              <a:t>	Grandmas’ not impressed with your </a:t>
            </a:r>
            <a:r>
              <a:rPr lang="en-US" dirty="0" err="1">
                <a:solidFill>
                  <a:schemeClr val="tx1">
                    <a:alpha val="60000"/>
                  </a:schemeClr>
                </a:solidFill>
              </a:rPr>
              <a:t>jello</a:t>
            </a:r>
            <a:r>
              <a:rPr lang="en-US" dirty="0">
                <a:solidFill>
                  <a:schemeClr val="tx1">
                    <a:alpha val="60000"/>
                  </a:schemeClr>
                </a:solidFill>
              </a:rPr>
              <a:t> salad anymore?</a:t>
            </a:r>
          </a:p>
          <a:p>
            <a:pPr marL="0" indent="0">
              <a:buNone/>
            </a:pPr>
            <a:r>
              <a:rPr lang="en-US" dirty="0">
                <a:solidFill>
                  <a:schemeClr val="tx1">
                    <a:alpha val="60000"/>
                  </a:schemeClr>
                </a:solidFill>
              </a:rPr>
              <a:t>	Hosting a party and you’re tired of the same same Dominoes? </a:t>
            </a:r>
          </a:p>
          <a:p>
            <a:pPr marL="0" indent="0">
              <a:buNone/>
            </a:pPr>
            <a:r>
              <a:rPr lang="en-US" dirty="0">
                <a:solidFill>
                  <a:schemeClr val="tx1">
                    <a:alpha val="60000"/>
                  </a:schemeClr>
                </a:solidFill>
              </a:rPr>
              <a:t>	Or 2</a:t>
            </a:r>
            <a:r>
              <a:rPr lang="en-US" baseline="30000" dirty="0">
                <a:solidFill>
                  <a:schemeClr val="tx1">
                    <a:alpha val="60000"/>
                  </a:schemeClr>
                </a:solidFill>
              </a:rPr>
              <a:t>nd</a:t>
            </a:r>
            <a:r>
              <a:rPr lang="en-US" dirty="0">
                <a:solidFill>
                  <a:schemeClr val="tx1">
                    <a:alpha val="60000"/>
                  </a:schemeClr>
                </a:solidFill>
              </a:rPr>
              <a:t> date and you want to show your potential date you can throw down? </a:t>
            </a:r>
          </a:p>
          <a:p>
            <a:pPr marL="0" indent="0">
              <a:buNone/>
            </a:pPr>
            <a:endParaRPr lang="en-US" dirty="0">
              <a:solidFill>
                <a:schemeClr val="tx1">
                  <a:alpha val="60000"/>
                </a:schemeClr>
              </a:solidFill>
            </a:endParaRPr>
          </a:p>
          <a:p>
            <a:pPr marL="0" indent="0">
              <a:buNone/>
            </a:pPr>
            <a:r>
              <a:rPr lang="en-US" dirty="0">
                <a:solidFill>
                  <a:schemeClr val="tx1">
                    <a:alpha val="60000"/>
                  </a:schemeClr>
                </a:solidFill>
              </a:rPr>
              <a:t>	Miso </a:t>
            </a:r>
            <a:r>
              <a:rPr lang="en-US" dirty="0" err="1">
                <a:solidFill>
                  <a:schemeClr val="tx1">
                    <a:alpha val="60000"/>
                  </a:schemeClr>
                </a:solidFill>
              </a:rPr>
              <a:t>Hungrys</a:t>
            </a:r>
            <a:r>
              <a:rPr lang="en-US" dirty="0">
                <a:solidFill>
                  <a:schemeClr val="tx1">
                    <a:alpha val="60000"/>
                  </a:schemeClr>
                </a:solidFill>
              </a:rPr>
              <a:t>’ got you! We pride ourselves in having endless amounts of delicious meals to chose from and help make you feel more confident in the kitchen. Post your reviews to let others know how it turned out and let’s make grandma happy. </a:t>
            </a:r>
          </a:p>
        </p:txBody>
      </p:sp>
      <p:pic>
        <p:nvPicPr>
          <p:cNvPr id="21" name="Picture 20" descr="A person cutting a cake&#10;&#10;Description automatically generated with medium confidence">
            <a:extLst>
              <a:ext uri="{FF2B5EF4-FFF2-40B4-BE49-F238E27FC236}">
                <a16:creationId xmlns:a16="http://schemas.microsoft.com/office/drawing/2014/main" id="{63ABC8B8-F851-3A47-9258-410A99D5071F}"/>
              </a:ext>
            </a:extLst>
          </p:cNvPr>
          <p:cNvPicPr>
            <a:picLocks noChangeAspect="1"/>
          </p:cNvPicPr>
          <p:nvPr/>
        </p:nvPicPr>
        <p:blipFill>
          <a:blip r:embed="rId3"/>
          <a:stretch>
            <a:fillRect/>
          </a:stretch>
        </p:blipFill>
        <p:spPr>
          <a:xfrm>
            <a:off x="8029039" y="2839753"/>
            <a:ext cx="3397910" cy="2268104"/>
          </a:xfrm>
          <a:prstGeom prst="rect">
            <a:avLst/>
          </a:prstGeom>
        </p:spPr>
      </p:pic>
    </p:spTree>
    <p:extLst>
      <p:ext uri="{BB962C8B-B14F-4D97-AF65-F5344CB8AC3E}">
        <p14:creationId xmlns:p14="http://schemas.microsoft.com/office/powerpoint/2010/main" val="18513032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461FA-C4C6-B644-A5B3-1C6068DEF956}"/>
              </a:ext>
            </a:extLst>
          </p:cNvPr>
          <p:cNvSpPr>
            <a:spLocks noGrp="1"/>
          </p:cNvSpPr>
          <p:nvPr>
            <p:ph type="title"/>
          </p:nvPr>
        </p:nvSpPr>
        <p:spPr>
          <a:xfrm>
            <a:off x="643467" y="321734"/>
            <a:ext cx="4970877" cy="1135737"/>
          </a:xfrm>
        </p:spPr>
        <p:txBody>
          <a:bodyPr>
            <a:normAutofit/>
          </a:bodyPr>
          <a:lstStyle/>
          <a:p>
            <a:r>
              <a:rPr lang="en-US" sz="3600" dirty="0"/>
              <a:t>Concept </a:t>
            </a:r>
          </a:p>
        </p:txBody>
      </p:sp>
      <p:sp>
        <p:nvSpPr>
          <p:cNvPr id="3" name="Content Placeholder 2">
            <a:extLst>
              <a:ext uri="{FF2B5EF4-FFF2-40B4-BE49-F238E27FC236}">
                <a16:creationId xmlns:a16="http://schemas.microsoft.com/office/drawing/2014/main" id="{27FA55F6-20B8-5D40-909E-7099C6EDE902}"/>
              </a:ext>
            </a:extLst>
          </p:cNvPr>
          <p:cNvSpPr>
            <a:spLocks noGrp="1"/>
          </p:cNvSpPr>
          <p:nvPr>
            <p:ph idx="1"/>
          </p:nvPr>
        </p:nvSpPr>
        <p:spPr>
          <a:xfrm>
            <a:off x="643468" y="1782981"/>
            <a:ext cx="4970877" cy="4393982"/>
          </a:xfrm>
        </p:spPr>
        <p:txBody>
          <a:bodyPr>
            <a:normAutofit/>
          </a:bodyPr>
          <a:lstStyle/>
          <a:p>
            <a:pPr marL="0" indent="0">
              <a:buNone/>
            </a:pPr>
            <a:r>
              <a:rPr lang="en-US" sz="2000" dirty="0">
                <a:solidFill>
                  <a:schemeClr val="accent2"/>
                </a:solidFill>
              </a:rPr>
              <a:t>Description</a:t>
            </a:r>
          </a:p>
          <a:p>
            <a:pPr marL="457200" lvl="1" indent="0">
              <a:buNone/>
            </a:pPr>
            <a:r>
              <a:rPr lang="en-US" sz="2000" dirty="0"/>
              <a:t>Recipe application that shares sustainable, </a:t>
            </a:r>
          </a:p>
          <a:p>
            <a:pPr marL="457200" lvl="1" indent="0">
              <a:buNone/>
            </a:pPr>
            <a:r>
              <a:rPr lang="en-US" sz="2000" dirty="0"/>
              <a:t>Affordable, and creative meals. </a:t>
            </a:r>
          </a:p>
          <a:p>
            <a:pPr marL="457200" lvl="1" indent="0">
              <a:buNone/>
            </a:pPr>
            <a:endParaRPr lang="en-US" sz="2000" dirty="0"/>
          </a:p>
          <a:p>
            <a:pPr marL="0" indent="0">
              <a:buNone/>
            </a:pPr>
            <a:r>
              <a:rPr lang="en-US" sz="2000" dirty="0">
                <a:solidFill>
                  <a:schemeClr val="accent2"/>
                </a:solidFill>
              </a:rPr>
              <a:t>Motivation for development?</a:t>
            </a:r>
          </a:p>
          <a:p>
            <a:pPr marL="457200" lvl="1" indent="0">
              <a:buNone/>
            </a:pPr>
            <a:r>
              <a:rPr lang="en-US" sz="2000" dirty="0"/>
              <a:t>Our mission is to help home cooks</a:t>
            </a:r>
          </a:p>
          <a:p>
            <a:pPr marL="457200" lvl="1" indent="0">
              <a:buNone/>
            </a:pPr>
            <a:r>
              <a:rPr lang="en-US" sz="2000" dirty="0"/>
              <a:t>And food lovers feels more confident </a:t>
            </a:r>
          </a:p>
          <a:p>
            <a:pPr marL="457200" lvl="1" indent="0">
              <a:buNone/>
            </a:pPr>
            <a:r>
              <a:rPr lang="en-US" sz="2000" dirty="0"/>
              <a:t>In the kitchen…</a:t>
            </a:r>
          </a:p>
          <a:p>
            <a:pPr marL="0" indent="0">
              <a:buNone/>
            </a:pPr>
            <a:r>
              <a:rPr lang="en-US" sz="2000" dirty="0">
                <a:solidFill>
                  <a:schemeClr val="accent2"/>
                </a:solidFill>
              </a:rPr>
              <a:t>User Story</a:t>
            </a:r>
          </a:p>
          <a:p>
            <a:pPr marL="457200" lvl="1" indent="0">
              <a:buNone/>
            </a:pPr>
            <a:r>
              <a:rPr lang="en-US" sz="2000" dirty="0"/>
              <a:t>As a cook…</a:t>
            </a:r>
          </a:p>
        </p:txBody>
      </p:sp>
      <p:pic>
        <p:nvPicPr>
          <p:cNvPr id="9" name="Picture 8" descr="Icon&#10;&#10;Description automatically generated">
            <a:extLst>
              <a:ext uri="{FF2B5EF4-FFF2-40B4-BE49-F238E27FC236}">
                <a16:creationId xmlns:a16="http://schemas.microsoft.com/office/drawing/2014/main" id="{670E9D34-880F-F047-A511-1178FA0FFFB6}"/>
              </a:ext>
            </a:extLst>
          </p:cNvPr>
          <p:cNvPicPr>
            <a:picLocks noChangeAspect="1"/>
          </p:cNvPicPr>
          <p:nvPr/>
        </p:nvPicPr>
        <p:blipFill>
          <a:blip r:embed="rId3"/>
          <a:stretch>
            <a:fillRect/>
          </a:stretch>
        </p:blipFill>
        <p:spPr>
          <a:xfrm>
            <a:off x="6097842" y="638175"/>
            <a:ext cx="2705648" cy="2705648"/>
          </a:xfrm>
          <a:prstGeom prst="rect">
            <a:avLst/>
          </a:prstGeom>
        </p:spPr>
      </p:pic>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9497618D-548E-EF40-B8AF-EF2E24E70EC0}"/>
              </a:ext>
            </a:extLst>
          </p:cNvPr>
          <p:cNvPicPr>
            <a:picLocks noChangeAspect="1"/>
          </p:cNvPicPr>
          <p:nvPr/>
        </p:nvPicPr>
        <p:blipFill>
          <a:blip r:embed="rId4"/>
          <a:stretch>
            <a:fillRect/>
          </a:stretch>
        </p:blipFill>
        <p:spPr>
          <a:xfrm>
            <a:off x="6097842" y="3514176"/>
            <a:ext cx="2705648" cy="2705648"/>
          </a:xfrm>
          <a:prstGeom prst="rect">
            <a:avLst/>
          </a:prstGeom>
        </p:spPr>
      </p:pic>
      <p:pic>
        <p:nvPicPr>
          <p:cNvPr id="11" name="Picture 10" descr="Logo, icon&#10;&#10;Description automatically generated">
            <a:extLst>
              <a:ext uri="{FF2B5EF4-FFF2-40B4-BE49-F238E27FC236}">
                <a16:creationId xmlns:a16="http://schemas.microsoft.com/office/drawing/2014/main" id="{9682B234-5C3A-1E42-B426-1DB72DD91183}"/>
              </a:ext>
            </a:extLst>
          </p:cNvPr>
          <p:cNvPicPr>
            <a:picLocks noChangeAspect="1"/>
          </p:cNvPicPr>
          <p:nvPr/>
        </p:nvPicPr>
        <p:blipFill>
          <a:blip r:embed="rId5"/>
          <a:stretch>
            <a:fillRect/>
          </a:stretch>
        </p:blipFill>
        <p:spPr>
          <a:xfrm>
            <a:off x="8966200" y="3234761"/>
            <a:ext cx="2590053" cy="2590053"/>
          </a:xfrm>
          <a:prstGeom prst="rect">
            <a:avLst/>
          </a:prstGeom>
        </p:spPr>
      </p:pic>
    </p:spTree>
    <p:extLst>
      <p:ext uri="{BB962C8B-B14F-4D97-AF65-F5344CB8AC3E}">
        <p14:creationId xmlns:p14="http://schemas.microsoft.com/office/powerpoint/2010/main" val="32661280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461FA-C4C6-B644-A5B3-1C6068DEF956}"/>
              </a:ext>
            </a:extLst>
          </p:cNvPr>
          <p:cNvSpPr>
            <a:spLocks noGrp="1"/>
          </p:cNvSpPr>
          <p:nvPr>
            <p:ph type="title"/>
          </p:nvPr>
        </p:nvSpPr>
        <p:spPr>
          <a:xfrm>
            <a:off x="643467" y="321734"/>
            <a:ext cx="4970877" cy="1135737"/>
          </a:xfrm>
        </p:spPr>
        <p:txBody>
          <a:bodyPr>
            <a:normAutofit/>
          </a:bodyPr>
          <a:lstStyle/>
          <a:p>
            <a:r>
              <a:rPr lang="en-US" sz="3600" dirty="0"/>
              <a:t>Future development… </a:t>
            </a:r>
          </a:p>
        </p:txBody>
      </p:sp>
      <p:sp>
        <p:nvSpPr>
          <p:cNvPr id="3" name="Content Placeholder 2">
            <a:extLst>
              <a:ext uri="{FF2B5EF4-FFF2-40B4-BE49-F238E27FC236}">
                <a16:creationId xmlns:a16="http://schemas.microsoft.com/office/drawing/2014/main" id="{27FA55F6-20B8-5D40-909E-7099C6EDE902}"/>
              </a:ext>
            </a:extLst>
          </p:cNvPr>
          <p:cNvSpPr>
            <a:spLocks noGrp="1"/>
          </p:cNvSpPr>
          <p:nvPr>
            <p:ph idx="1"/>
          </p:nvPr>
        </p:nvSpPr>
        <p:spPr>
          <a:xfrm>
            <a:off x="3838128" y="1577515"/>
            <a:ext cx="4970877" cy="4393982"/>
          </a:xfrm>
        </p:spPr>
        <p:txBody>
          <a:bodyPr>
            <a:normAutofit lnSpcReduction="10000"/>
          </a:bodyPr>
          <a:lstStyle/>
          <a:p>
            <a:pPr marL="0" indent="0">
              <a:buNone/>
            </a:pPr>
            <a:r>
              <a:rPr lang="en-US" dirty="0">
                <a:solidFill>
                  <a:schemeClr val="accent2"/>
                </a:solidFill>
              </a:rPr>
              <a:t>Grocery list</a:t>
            </a:r>
          </a:p>
          <a:p>
            <a:pPr lvl="1"/>
            <a:r>
              <a:rPr lang="en-US" dirty="0"/>
              <a:t>Pull ingredients to dynamically create an easy shopping list </a:t>
            </a:r>
          </a:p>
          <a:p>
            <a:pPr marL="457200" lvl="1" indent="0">
              <a:buNone/>
            </a:pPr>
            <a:r>
              <a:rPr lang="en-US" dirty="0"/>
              <a:t> </a:t>
            </a:r>
          </a:p>
          <a:p>
            <a:pPr marL="0" indent="0">
              <a:buNone/>
            </a:pPr>
            <a:r>
              <a:rPr lang="en-US" dirty="0">
                <a:solidFill>
                  <a:schemeClr val="accent2"/>
                </a:solidFill>
              </a:rPr>
              <a:t>Connect + Share</a:t>
            </a:r>
          </a:p>
          <a:p>
            <a:pPr lvl="1"/>
            <a:r>
              <a:rPr lang="en-US" dirty="0"/>
              <a:t>Food community to share recipes of your own</a:t>
            </a:r>
          </a:p>
          <a:p>
            <a:pPr marL="457200" lvl="1" indent="0">
              <a:buNone/>
            </a:pPr>
            <a:endParaRPr lang="en-US" dirty="0"/>
          </a:p>
          <a:p>
            <a:pPr marL="0" indent="0">
              <a:buNone/>
            </a:pPr>
            <a:r>
              <a:rPr lang="en-US" dirty="0">
                <a:solidFill>
                  <a:schemeClr val="accent2"/>
                </a:solidFill>
              </a:rPr>
              <a:t>Support Sustainability </a:t>
            </a:r>
          </a:p>
          <a:p>
            <a:pPr lvl="1"/>
            <a:r>
              <a:rPr lang="en-US" dirty="0"/>
              <a:t>Farm to Table </a:t>
            </a:r>
          </a:p>
          <a:p>
            <a:pPr lvl="1"/>
            <a:r>
              <a:rPr lang="en-US" dirty="0"/>
              <a:t>Location API to locate locally sourced produce </a:t>
            </a:r>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742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461FA-C4C6-B644-A5B3-1C6068DEF956}"/>
              </a:ext>
            </a:extLst>
          </p:cNvPr>
          <p:cNvSpPr>
            <a:spLocks noGrp="1"/>
          </p:cNvSpPr>
          <p:nvPr>
            <p:ph type="title"/>
          </p:nvPr>
        </p:nvSpPr>
        <p:spPr>
          <a:xfrm>
            <a:off x="643467" y="321734"/>
            <a:ext cx="4970877" cy="1135737"/>
          </a:xfrm>
        </p:spPr>
        <p:txBody>
          <a:bodyPr>
            <a:normAutofit/>
          </a:bodyPr>
          <a:lstStyle/>
          <a:p>
            <a:r>
              <a:rPr lang="en-US" sz="3600" dirty="0"/>
              <a:t>Process </a:t>
            </a:r>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6D2EB60-D552-A34B-8E3E-8F7C895EAABD}"/>
              </a:ext>
            </a:extLst>
          </p:cNvPr>
          <p:cNvSpPr>
            <a:spLocks noGrp="1"/>
          </p:cNvSpPr>
          <p:nvPr>
            <p:ph idx="1"/>
          </p:nvPr>
        </p:nvSpPr>
        <p:spPr/>
        <p:txBody>
          <a:bodyPr>
            <a:normAutofit fontScale="92500" lnSpcReduction="20000"/>
          </a:bodyPr>
          <a:lstStyle/>
          <a:p>
            <a:pPr marL="0" indent="0">
              <a:buNone/>
            </a:pPr>
            <a:r>
              <a:rPr lang="en-US" dirty="0">
                <a:solidFill>
                  <a:schemeClr val="accent2"/>
                </a:solidFill>
              </a:rPr>
              <a:t>Technologies used</a:t>
            </a:r>
          </a:p>
          <a:p>
            <a:pPr lvl="1"/>
            <a:r>
              <a:rPr lang="en-US" dirty="0"/>
              <a:t>Bootstrap </a:t>
            </a:r>
          </a:p>
          <a:p>
            <a:pPr lvl="1"/>
            <a:r>
              <a:rPr lang="en-US" dirty="0"/>
              <a:t>Node.js</a:t>
            </a:r>
          </a:p>
          <a:p>
            <a:pPr lvl="1"/>
            <a:r>
              <a:rPr lang="en-US" dirty="0" err="1"/>
              <a:t>Mysql</a:t>
            </a:r>
            <a:r>
              <a:rPr lang="en-US" dirty="0"/>
              <a:t> </a:t>
            </a:r>
          </a:p>
          <a:p>
            <a:pPr lvl="1"/>
            <a:r>
              <a:rPr lang="en-US" dirty="0" err="1"/>
              <a:t>Express.js</a:t>
            </a:r>
            <a:r>
              <a:rPr lang="en-US" dirty="0"/>
              <a:t> </a:t>
            </a:r>
          </a:p>
          <a:p>
            <a:pPr lvl="1"/>
            <a:r>
              <a:rPr lang="en-US" dirty="0" err="1"/>
              <a:t>Cloudinary</a:t>
            </a:r>
            <a:endParaRPr lang="en-US" dirty="0"/>
          </a:p>
          <a:p>
            <a:pPr lvl="1"/>
            <a:r>
              <a:rPr lang="en-US" dirty="0" err="1"/>
              <a:t>Handlebars.js</a:t>
            </a:r>
            <a:endParaRPr lang="en-US" dirty="0"/>
          </a:p>
          <a:p>
            <a:pPr lvl="1"/>
            <a:r>
              <a:rPr lang="en-US" dirty="0" err="1"/>
              <a:t>Sequelize</a:t>
            </a:r>
            <a:endParaRPr lang="en-US" dirty="0"/>
          </a:p>
          <a:p>
            <a:pPr marL="457200" lvl="1" indent="0">
              <a:buNone/>
            </a:pPr>
            <a:endParaRPr lang="en-US" dirty="0"/>
          </a:p>
          <a:p>
            <a:pPr marL="0" indent="0">
              <a:buNone/>
            </a:pPr>
            <a:r>
              <a:rPr lang="en-US" dirty="0">
                <a:solidFill>
                  <a:schemeClr val="accent2"/>
                </a:solidFill>
              </a:rPr>
              <a:t>Breakdown of tasks and roles</a:t>
            </a:r>
          </a:p>
          <a:p>
            <a:pPr lvl="1"/>
            <a:r>
              <a:rPr lang="en-US" dirty="0"/>
              <a:t>Mimi &amp; Bryant </a:t>
            </a:r>
          </a:p>
          <a:p>
            <a:pPr lvl="2"/>
            <a:r>
              <a:rPr lang="en-US" dirty="0"/>
              <a:t>Frontend </a:t>
            </a:r>
          </a:p>
          <a:p>
            <a:pPr lvl="1"/>
            <a:r>
              <a:rPr lang="en-US" dirty="0"/>
              <a:t>Rebecca &amp; Ronnie </a:t>
            </a:r>
          </a:p>
          <a:p>
            <a:pPr lvl="2"/>
            <a:r>
              <a:rPr lang="en-US" dirty="0"/>
              <a:t>Backend </a:t>
            </a:r>
          </a:p>
          <a:p>
            <a:pPr marL="914400" lvl="2" indent="0">
              <a:buNone/>
            </a:pPr>
            <a:endParaRPr lang="en-US" dirty="0"/>
          </a:p>
          <a:p>
            <a:pPr lvl="1"/>
            <a:endParaRPr lang="en-US" dirty="0"/>
          </a:p>
        </p:txBody>
      </p:sp>
      <p:sp>
        <p:nvSpPr>
          <p:cNvPr id="17" name="Content Placeholder 2">
            <a:extLst>
              <a:ext uri="{FF2B5EF4-FFF2-40B4-BE49-F238E27FC236}">
                <a16:creationId xmlns:a16="http://schemas.microsoft.com/office/drawing/2014/main" id="{DEE6480F-7D01-9841-85B4-0AA489DF03E6}"/>
              </a:ext>
            </a:extLst>
          </p:cNvPr>
          <p:cNvSpPr txBox="1">
            <a:spLocks/>
          </p:cNvSpPr>
          <p:nvPr/>
        </p:nvSpPr>
        <p:spPr>
          <a:xfrm>
            <a:off x="5791200" y="1825625"/>
            <a:ext cx="45053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solidFill>
              </a:rPr>
              <a:t>Challenges	</a:t>
            </a:r>
          </a:p>
          <a:p>
            <a:pPr lvl="1"/>
            <a:r>
              <a:rPr lang="en-US" dirty="0"/>
              <a:t>CRUD can sometimes be a dud</a:t>
            </a:r>
          </a:p>
          <a:p>
            <a:pPr lvl="1"/>
            <a:r>
              <a:rPr lang="en-US" dirty="0" err="1"/>
              <a:t>Github</a:t>
            </a:r>
            <a:r>
              <a:rPr lang="en-US" dirty="0"/>
              <a:t> </a:t>
            </a:r>
          </a:p>
          <a:p>
            <a:pPr lvl="1"/>
            <a:r>
              <a:rPr lang="en-US" dirty="0"/>
              <a:t>Connecting front to back </a:t>
            </a:r>
          </a:p>
          <a:p>
            <a:pPr marL="0" indent="0">
              <a:buNone/>
            </a:pPr>
            <a:r>
              <a:rPr lang="en-US" dirty="0">
                <a:solidFill>
                  <a:schemeClr val="accent2"/>
                </a:solidFill>
              </a:rPr>
              <a:t>Successes</a:t>
            </a:r>
          </a:p>
          <a:p>
            <a:pPr lvl="1"/>
            <a:r>
              <a:rPr lang="en-US" dirty="0"/>
              <a:t>Successful API calls</a:t>
            </a:r>
          </a:p>
          <a:p>
            <a:pPr lvl="1"/>
            <a:r>
              <a:rPr lang="en-US" dirty="0"/>
              <a:t>Routes working </a:t>
            </a:r>
          </a:p>
          <a:p>
            <a:pPr lvl="1"/>
            <a:r>
              <a:rPr lang="en-US" b="1" dirty="0"/>
              <a:t>Survived all freak out moments</a:t>
            </a:r>
          </a:p>
        </p:txBody>
      </p:sp>
    </p:spTree>
    <p:extLst>
      <p:ext uri="{BB962C8B-B14F-4D97-AF65-F5344CB8AC3E}">
        <p14:creationId xmlns:p14="http://schemas.microsoft.com/office/powerpoint/2010/main" val="41788743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 calcmode="lin" valueType="num">
                                      <p:cBhvr additive="base">
                                        <p:cTn id="2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 calcmode="lin" valueType="num">
                                      <p:cBhvr additive="base">
                                        <p:cTn id="3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xEl>
                                              <p:pRg st="9" end="9"/>
                                            </p:txEl>
                                          </p:spTgt>
                                        </p:tgtEl>
                                        <p:attrNameLst>
                                          <p:attrName>style.visibility</p:attrName>
                                        </p:attrNameLst>
                                      </p:cBhvr>
                                      <p:to>
                                        <p:strVal val="visible"/>
                                      </p:to>
                                    </p:set>
                                    <p:anim calcmode="lin" valueType="num">
                                      <p:cBhvr additive="base">
                                        <p:cTn id="41"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xEl>
                                              <p:pRg st="10" end="10"/>
                                            </p:txEl>
                                          </p:spTgt>
                                        </p:tgtEl>
                                        <p:attrNameLst>
                                          <p:attrName>style.visibility</p:attrName>
                                        </p:attrNameLst>
                                      </p:cBhvr>
                                      <p:to>
                                        <p:strVal val="visible"/>
                                      </p:to>
                                    </p:set>
                                    <p:anim calcmode="lin" valueType="num">
                                      <p:cBhvr additive="base">
                                        <p:cTn id="45"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xEl>
                                              <p:pRg st="11" end="11"/>
                                            </p:txEl>
                                          </p:spTgt>
                                        </p:tgtEl>
                                        <p:attrNameLst>
                                          <p:attrName>style.visibility</p:attrName>
                                        </p:attrNameLst>
                                      </p:cBhvr>
                                      <p:to>
                                        <p:strVal val="visible"/>
                                      </p:to>
                                    </p:set>
                                    <p:anim calcmode="lin" valueType="num">
                                      <p:cBhvr additive="base">
                                        <p:cTn id="49" dur="500" fill="hold"/>
                                        <p:tgtEl>
                                          <p:spTgt spid="15">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xEl>
                                              <p:pRg st="12" end="12"/>
                                            </p:txEl>
                                          </p:spTgt>
                                        </p:tgtEl>
                                        <p:attrNameLst>
                                          <p:attrName>style.visibility</p:attrName>
                                        </p:attrNameLst>
                                      </p:cBhvr>
                                      <p:to>
                                        <p:strVal val="visible"/>
                                      </p:to>
                                    </p:set>
                                    <p:anim calcmode="lin" valueType="num">
                                      <p:cBhvr additive="base">
                                        <p:cTn id="53" dur="500" fill="hold"/>
                                        <p:tgtEl>
                                          <p:spTgt spid="15">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xEl>
                                              <p:pRg st="13" end="13"/>
                                            </p:txEl>
                                          </p:spTgt>
                                        </p:tgtEl>
                                        <p:attrNameLst>
                                          <p:attrName>style.visibility</p:attrName>
                                        </p:attrNameLst>
                                      </p:cBhvr>
                                      <p:to>
                                        <p:strVal val="visible"/>
                                      </p:to>
                                    </p:set>
                                    <p:anim calcmode="lin" valueType="num">
                                      <p:cBhvr additive="base">
                                        <p:cTn id="57" dur="500" fill="hold"/>
                                        <p:tgtEl>
                                          <p:spTgt spid="15">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blinds(horizontal)">
                                      <p:cBhvr>
                                        <p:cTn id="69" dur="500"/>
                                        <p:tgtEl>
                                          <p:spTgt spid="17">
                                            <p:txEl>
                                              <p:pRg st="0" end="0"/>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xEl>
                                              <p:pRg st="1" end="1"/>
                                            </p:txEl>
                                          </p:spTgt>
                                        </p:tgtEl>
                                        <p:attrNameLst>
                                          <p:attrName>style.visibility</p:attrName>
                                        </p:attrNameLst>
                                      </p:cBhvr>
                                      <p:to>
                                        <p:strVal val="visible"/>
                                      </p:to>
                                    </p:set>
                                    <p:animEffect transition="in" filter="blinds(horizontal)">
                                      <p:cBhvr>
                                        <p:cTn id="72" dur="500"/>
                                        <p:tgtEl>
                                          <p:spTgt spid="17">
                                            <p:txEl>
                                              <p:pRg st="1" end="1"/>
                                            </p:txEl>
                                          </p:spTgt>
                                        </p:tgtEl>
                                      </p:cBhvr>
                                    </p:animEffect>
                                  </p:childTnLst>
                                </p:cTn>
                              </p:par>
                              <p:par>
                                <p:cTn id="73" presetID="3" presetClass="entr" presetSubtype="10" fill="hold" nodeType="withEffect">
                                  <p:stCondLst>
                                    <p:cond delay="0"/>
                                  </p:stCondLst>
                                  <p:childTnLst>
                                    <p:set>
                                      <p:cBhvr>
                                        <p:cTn id="74" dur="1" fill="hold">
                                          <p:stCondLst>
                                            <p:cond delay="0"/>
                                          </p:stCondLst>
                                        </p:cTn>
                                        <p:tgtEl>
                                          <p:spTgt spid="17">
                                            <p:txEl>
                                              <p:pRg st="2" end="2"/>
                                            </p:txEl>
                                          </p:spTgt>
                                        </p:tgtEl>
                                        <p:attrNameLst>
                                          <p:attrName>style.visibility</p:attrName>
                                        </p:attrNameLst>
                                      </p:cBhvr>
                                      <p:to>
                                        <p:strVal val="visible"/>
                                      </p:to>
                                    </p:set>
                                    <p:animEffect transition="in" filter="blinds(horizontal)">
                                      <p:cBhvr>
                                        <p:cTn id="75" dur="500"/>
                                        <p:tgtEl>
                                          <p:spTgt spid="17">
                                            <p:txEl>
                                              <p:pRg st="2" end="2"/>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17">
                                            <p:txEl>
                                              <p:pRg st="3" end="3"/>
                                            </p:txEl>
                                          </p:spTgt>
                                        </p:tgtEl>
                                        <p:attrNameLst>
                                          <p:attrName>style.visibility</p:attrName>
                                        </p:attrNameLst>
                                      </p:cBhvr>
                                      <p:to>
                                        <p:strVal val="visible"/>
                                      </p:to>
                                    </p:set>
                                    <p:animEffect transition="in" filter="blinds(horizontal)">
                                      <p:cBhvr>
                                        <p:cTn id="78" dur="500"/>
                                        <p:tgtEl>
                                          <p:spTgt spid="17">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7">
                                            <p:txEl>
                                              <p:pRg st="4" end="4"/>
                                            </p:txEl>
                                          </p:spTgt>
                                        </p:tgtEl>
                                        <p:attrNameLst>
                                          <p:attrName>style.visibility</p:attrName>
                                        </p:attrNameLst>
                                      </p:cBhvr>
                                      <p:to>
                                        <p:strVal val="visible"/>
                                      </p:to>
                                    </p:set>
                                    <p:animEffect transition="in" filter="blinds(horizontal)">
                                      <p:cBhvr>
                                        <p:cTn id="83" dur="500"/>
                                        <p:tgtEl>
                                          <p:spTgt spid="17">
                                            <p:txEl>
                                              <p:pRg st="4" end="4"/>
                                            </p:txEl>
                                          </p:spTgt>
                                        </p:tgtEl>
                                      </p:cBhvr>
                                    </p:animEffect>
                                  </p:childTnLst>
                                </p:cTn>
                              </p:par>
                              <p:par>
                                <p:cTn id="84" presetID="3" presetClass="entr" presetSubtype="10" fill="hold" nodeType="withEffect">
                                  <p:stCondLst>
                                    <p:cond delay="0"/>
                                  </p:stCondLst>
                                  <p:childTnLst>
                                    <p:set>
                                      <p:cBhvr>
                                        <p:cTn id="85" dur="1" fill="hold">
                                          <p:stCondLst>
                                            <p:cond delay="0"/>
                                          </p:stCondLst>
                                        </p:cTn>
                                        <p:tgtEl>
                                          <p:spTgt spid="17">
                                            <p:txEl>
                                              <p:pRg st="5" end="5"/>
                                            </p:txEl>
                                          </p:spTgt>
                                        </p:tgtEl>
                                        <p:attrNameLst>
                                          <p:attrName>style.visibility</p:attrName>
                                        </p:attrNameLst>
                                      </p:cBhvr>
                                      <p:to>
                                        <p:strVal val="visible"/>
                                      </p:to>
                                    </p:set>
                                    <p:animEffect transition="in" filter="blinds(horizontal)">
                                      <p:cBhvr>
                                        <p:cTn id="86" dur="500"/>
                                        <p:tgtEl>
                                          <p:spTgt spid="17">
                                            <p:txEl>
                                              <p:pRg st="5" end="5"/>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17">
                                            <p:txEl>
                                              <p:pRg st="6" end="6"/>
                                            </p:txEl>
                                          </p:spTgt>
                                        </p:tgtEl>
                                        <p:attrNameLst>
                                          <p:attrName>style.visibility</p:attrName>
                                        </p:attrNameLst>
                                      </p:cBhvr>
                                      <p:to>
                                        <p:strVal val="visible"/>
                                      </p:to>
                                    </p:set>
                                    <p:animEffect transition="in" filter="blinds(horizontal)">
                                      <p:cBhvr>
                                        <p:cTn id="89" dur="500"/>
                                        <p:tgtEl>
                                          <p:spTgt spid="17">
                                            <p:txEl>
                                              <p:pRg st="6" end="6"/>
                                            </p:txEl>
                                          </p:spTgt>
                                        </p:tgtEl>
                                      </p:cBhvr>
                                    </p:animEffect>
                                  </p:childTnLst>
                                </p:cTn>
                              </p:par>
                              <p:par>
                                <p:cTn id="90" presetID="3" presetClass="entr" presetSubtype="10" fill="hold" nodeType="withEffect">
                                  <p:stCondLst>
                                    <p:cond delay="0"/>
                                  </p:stCondLst>
                                  <p:childTnLst>
                                    <p:set>
                                      <p:cBhvr>
                                        <p:cTn id="91" dur="1" fill="hold">
                                          <p:stCondLst>
                                            <p:cond delay="0"/>
                                          </p:stCondLst>
                                        </p:cTn>
                                        <p:tgtEl>
                                          <p:spTgt spid="17">
                                            <p:txEl>
                                              <p:pRg st="7" end="7"/>
                                            </p:txEl>
                                          </p:spTgt>
                                        </p:tgtEl>
                                        <p:attrNameLst>
                                          <p:attrName>style.visibility</p:attrName>
                                        </p:attrNameLst>
                                      </p:cBhvr>
                                      <p:to>
                                        <p:strVal val="visible"/>
                                      </p:to>
                                    </p:set>
                                    <p:animEffect transition="in" filter="blinds(horizontal)">
                                      <p:cBhvr>
                                        <p:cTn id="92"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E29F8B3-63D4-304E-BC54-63BA483C82A3}"/>
              </a:ext>
            </a:extLst>
          </p:cNvPr>
          <p:cNvSpPr>
            <a:spLocks noGrp="1"/>
          </p:cNvSpPr>
          <p:nvPr>
            <p:ph type="title"/>
          </p:nvPr>
        </p:nvSpPr>
        <p:spPr>
          <a:xfrm>
            <a:off x="4913488" y="2548483"/>
            <a:ext cx="1927578" cy="1325563"/>
          </a:xfrm>
        </p:spPr>
        <p:txBody>
          <a:bodyPr/>
          <a:lstStyle/>
          <a:p>
            <a:r>
              <a:rPr lang="en-US" sz="5400" dirty="0">
                <a:solidFill>
                  <a:schemeClr val="accent2"/>
                </a:solidFill>
              </a:rPr>
              <a:t>Demo</a:t>
            </a:r>
            <a:endParaRPr lang="en-US" dirty="0">
              <a:solidFill>
                <a:schemeClr val="accent2"/>
              </a:solidFill>
            </a:endParaRPr>
          </a:p>
        </p:txBody>
      </p:sp>
    </p:spTree>
    <p:extLst>
      <p:ext uri="{BB962C8B-B14F-4D97-AF65-F5344CB8AC3E}">
        <p14:creationId xmlns:p14="http://schemas.microsoft.com/office/powerpoint/2010/main" val="9334017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461FA-C4C6-B644-A5B3-1C6068DEF956}"/>
              </a:ext>
            </a:extLst>
          </p:cNvPr>
          <p:cNvSpPr>
            <a:spLocks noGrp="1"/>
          </p:cNvSpPr>
          <p:nvPr>
            <p:ph type="title"/>
          </p:nvPr>
        </p:nvSpPr>
        <p:spPr>
          <a:xfrm>
            <a:off x="643467" y="321734"/>
            <a:ext cx="4970877" cy="1135737"/>
          </a:xfrm>
        </p:spPr>
        <p:txBody>
          <a:bodyPr>
            <a:normAutofit/>
          </a:bodyPr>
          <a:lstStyle/>
          <a:p>
            <a:r>
              <a:rPr lang="en-US" sz="3600" dirty="0"/>
              <a:t>Links </a:t>
            </a:r>
          </a:p>
        </p:txBody>
      </p:sp>
      <p:grpSp>
        <p:nvGrpSpPr>
          <p:cNvPr id="18" name="Group 1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9" name="Rectangle 1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6D2EB60-D552-A34B-8E3E-8F7C895EAABD}"/>
              </a:ext>
            </a:extLst>
          </p:cNvPr>
          <p:cNvSpPr>
            <a:spLocks noGrp="1"/>
          </p:cNvSpPr>
          <p:nvPr>
            <p:ph idx="1"/>
          </p:nvPr>
        </p:nvSpPr>
        <p:spPr>
          <a:xfrm>
            <a:off x="838200" y="2534624"/>
            <a:ext cx="10515600" cy="4351338"/>
          </a:xfrm>
        </p:spPr>
        <p:txBody>
          <a:bodyPr>
            <a:normAutofit/>
          </a:bodyPr>
          <a:lstStyle/>
          <a:p>
            <a:pPr marL="914400" lvl="2" indent="0">
              <a:buNone/>
            </a:pPr>
            <a:endParaRPr lang="en-US" dirty="0"/>
          </a:p>
          <a:p>
            <a:pPr lvl="1"/>
            <a:endParaRPr lang="en-US" dirty="0"/>
          </a:p>
        </p:txBody>
      </p:sp>
      <p:sp>
        <p:nvSpPr>
          <p:cNvPr id="11" name="Content Placeholder 2">
            <a:extLst>
              <a:ext uri="{FF2B5EF4-FFF2-40B4-BE49-F238E27FC236}">
                <a16:creationId xmlns:a16="http://schemas.microsoft.com/office/drawing/2014/main" id="{6DDE1869-32D1-4C4F-A9CB-7558A0F0FFC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2"/>
                </a:solidFill>
              </a:rPr>
              <a:t>Heroku</a:t>
            </a:r>
            <a:r>
              <a:rPr lang="en-US" dirty="0"/>
              <a:t> </a:t>
            </a:r>
          </a:p>
          <a:p>
            <a:pPr marL="0" indent="0">
              <a:buNone/>
            </a:pPr>
            <a:r>
              <a:rPr lang="en-US" dirty="0">
                <a:hlinkClick r:id="rId3"/>
              </a:rPr>
              <a:t>https://intense-temple-14332.herokuapp.com/</a:t>
            </a:r>
            <a:r>
              <a:rPr lang="en-US" dirty="0"/>
              <a:t> </a:t>
            </a:r>
          </a:p>
          <a:p>
            <a:pPr marL="0" indent="0">
              <a:buFont typeface="Arial" panose="020B0604020202020204" pitchFamily="34" charset="0"/>
              <a:buNone/>
            </a:pPr>
            <a:r>
              <a:rPr lang="en-US" dirty="0">
                <a:solidFill>
                  <a:schemeClr val="accent2"/>
                </a:solidFill>
              </a:rPr>
              <a:t>GitHub repo</a:t>
            </a:r>
          </a:p>
          <a:p>
            <a:pPr marL="0" indent="0">
              <a:buFont typeface="Arial" panose="020B0604020202020204" pitchFamily="34" charset="0"/>
              <a:buNone/>
            </a:pPr>
            <a:r>
              <a:rPr lang="en-US" dirty="0">
                <a:hlinkClick r:id="rId4"/>
              </a:rPr>
              <a:t>https://github.com/rtanguyen/miso-hungry</a:t>
            </a:r>
            <a:r>
              <a:rPr lang="en-US" dirty="0"/>
              <a:t> </a:t>
            </a:r>
          </a:p>
        </p:txBody>
      </p:sp>
    </p:spTree>
    <p:extLst>
      <p:ext uri="{BB962C8B-B14F-4D97-AF65-F5344CB8AC3E}">
        <p14:creationId xmlns:p14="http://schemas.microsoft.com/office/powerpoint/2010/main" val="11368064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{FBD28CCA-032F-B845-98DA-15E7DB30AA75}tf10001071</Template>
  <TotalTime>2851</TotalTime>
  <Words>1439</Words>
  <Application>Microsoft Macintosh PowerPoint</Application>
  <PresentationFormat>Widescreen</PresentationFormat>
  <Paragraphs>121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vt:lpstr>
      <vt:lpstr>PowerPoint Presentation</vt:lpstr>
      <vt:lpstr>Concept </vt:lpstr>
      <vt:lpstr>Future development… </vt:lpstr>
      <vt:lpstr>Process </vt:lpstr>
      <vt:lpstr>Demo</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Mimi Vo</dc:creator>
  <cp:lastModifiedBy>Mimi Vo</cp:lastModifiedBy>
  <cp:revision>23</cp:revision>
  <dcterms:created xsi:type="dcterms:W3CDTF">2021-06-29T02:21:22Z</dcterms:created>
  <dcterms:modified xsi:type="dcterms:W3CDTF">2021-07-01T01:52:56Z</dcterms:modified>
</cp:coreProperties>
</file>