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ato Black"/>
      <p:bold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g1BwrYzx8LSN7VdedMqmuFlO7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bb27becd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dbb27becd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dbb27becd1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bb27becd1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dbb27becd1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dbb27becd1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bb27becd1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dbb27becd1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dbb27becd1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bb27becd1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dbb27becd1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dbb27becd1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bb27bec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dbb27bec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bb27bec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bb27becd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dbb27becd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bb27becd1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adheshyamkollipara/bank-customer-churn?resource=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504825" y="2240746"/>
            <a:ext cx="11029950" cy="1301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b="1" lang="en-US" sz="5400">
                <a:solidFill>
                  <a:schemeClr val="lt1"/>
                </a:solidFill>
              </a:rPr>
              <a:t>Bank Customer Churn Analysis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Group 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010400" y="4812496"/>
            <a:ext cx="29148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Dominik Foale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Anrie Santos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Bilal Rasheed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Husna Nasution</a:t>
            </a:r>
            <a:endParaRPr b="0" i="0" sz="2400" u="none" cap="none" strike="noStrike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bb27becd1_0_54"/>
          <p:cNvSpPr/>
          <p:nvPr/>
        </p:nvSpPr>
        <p:spPr>
          <a:xfrm>
            <a:off x="4792319" y="-608242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g2dbb27becd1_0_54"/>
          <p:cNvSpPr/>
          <p:nvPr/>
        </p:nvSpPr>
        <p:spPr>
          <a:xfrm>
            <a:off x="4325258" y="-1770743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g2dbb27becd1_0_54"/>
          <p:cNvSpPr txBox="1"/>
          <p:nvPr>
            <p:ph type="ctrTitle"/>
          </p:nvPr>
        </p:nvSpPr>
        <p:spPr>
          <a:xfrm>
            <a:off x="365050" y="397322"/>
            <a:ext cx="91440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TensorFlow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Feature Importance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76" name="Google Shape;176;g2dbb27becd1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800" y="1999058"/>
            <a:ext cx="6824395" cy="455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bb27becd1_0_34"/>
          <p:cNvSpPr/>
          <p:nvPr/>
        </p:nvSpPr>
        <p:spPr>
          <a:xfrm>
            <a:off x="4792319" y="-608242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g2dbb27becd1_0_34"/>
          <p:cNvSpPr/>
          <p:nvPr/>
        </p:nvSpPr>
        <p:spPr>
          <a:xfrm>
            <a:off x="4325258" y="-1770743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g2dbb27becd1_0_34"/>
          <p:cNvSpPr txBox="1"/>
          <p:nvPr>
            <p:ph type="ctrTitle"/>
          </p:nvPr>
        </p:nvSpPr>
        <p:spPr>
          <a:xfrm>
            <a:off x="365050" y="397322"/>
            <a:ext cx="91440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XGBoost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Feature Importance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85" name="Google Shape;185;g2dbb27becd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913" y="1999050"/>
            <a:ext cx="6956124" cy="471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8"/>
          <p:cNvSpPr txBox="1"/>
          <p:nvPr>
            <p:ph type="ctrTitle"/>
          </p:nvPr>
        </p:nvSpPr>
        <p:spPr>
          <a:xfrm>
            <a:off x="1524000" y="2102247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Conclusions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834498" y="3286845"/>
            <a:ext cx="8833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Complaint factor/feature was the most impactful 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determinant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customer churn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XGBoost Accuracy: 99.90%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Keras Tuner Neural Network Accuracy: 99.88%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Support Vector Classifier: 99.72%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9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201" name="Google Shape;201;p9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03" name="Google Shape;203;p9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US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1524000" y="5309388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2</a:t>
            </a:r>
            <a:endParaRPr sz="60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1524000" y="2102247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60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Project Description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834498" y="3286845"/>
            <a:ext cx="883350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project intends to determine the key drivers that cause customer churn from bank institutions (Churn referring to customers leaving a given bank for a competitor service).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 goal: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How do factors such as tenure (number of years customer has been with bank), customer bank account balance, salary, credit score etc affect churn rate?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How can we predict churn rate based on these factors?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4"/>
          <p:cNvSpPr txBox="1"/>
          <p:nvPr>
            <p:ph type="ctrTitle"/>
          </p:nvPr>
        </p:nvSpPr>
        <p:spPr>
          <a:xfrm>
            <a:off x="1524000" y="2102247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60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Datasource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834498" y="3286845"/>
            <a:ext cx="883350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https://www.kaggle.com/datasets/radheshyamkollipara/bank-customer-churn?resource=download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included features like Credit Score, Geography, Gender, Age, Tenure, Balance, Estimated Salary, Card Type, Complain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5"/>
          <p:cNvSpPr txBox="1"/>
          <p:nvPr>
            <p:ph type="ctrTitle"/>
          </p:nvPr>
        </p:nvSpPr>
        <p:spPr>
          <a:xfrm>
            <a:off x="1524000" y="2102247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60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Data Preprocessing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834498" y="3286845"/>
            <a:ext cx="8833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Dropped columns/features: RowNumber, CustomerID, Surname &amp; Geography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Binning applied to: CreditScore, EstimatedSalary, Balance &amp; Age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6"/>
          <p:cNvSpPr txBox="1"/>
          <p:nvPr>
            <p:ph type="ctrTitle"/>
          </p:nvPr>
        </p:nvSpPr>
        <p:spPr>
          <a:xfrm>
            <a:off x="1524000" y="2102247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Result and Analysis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bb27becd1_1_16"/>
          <p:cNvSpPr/>
          <p:nvPr/>
        </p:nvSpPr>
        <p:spPr>
          <a:xfrm>
            <a:off x="4792319" y="-608242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g2dbb27becd1_1_16"/>
          <p:cNvSpPr/>
          <p:nvPr/>
        </p:nvSpPr>
        <p:spPr>
          <a:xfrm>
            <a:off x="4325258" y="-1770743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g2dbb27becd1_1_16"/>
          <p:cNvSpPr txBox="1"/>
          <p:nvPr>
            <p:ph type="ctrTitle"/>
          </p:nvPr>
        </p:nvSpPr>
        <p:spPr>
          <a:xfrm>
            <a:off x="365050" y="397322"/>
            <a:ext cx="91440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Model: 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            TensorFlow</a:t>
            </a:r>
            <a:endParaRPr sz="4900">
              <a:solidFill>
                <a:schemeClr val="accent4"/>
              </a:solidFill>
            </a:endParaRPr>
          </a:p>
        </p:txBody>
      </p:sp>
      <p:sp>
        <p:nvSpPr>
          <p:cNvPr id="136" name="Google Shape;136;g2dbb27becd1_1_16"/>
          <p:cNvSpPr txBox="1"/>
          <p:nvPr/>
        </p:nvSpPr>
        <p:spPr>
          <a:xfrm>
            <a:off x="448001" y="1999050"/>
            <a:ext cx="11279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Hidden Layer 1: 9 Nodes, RELU Activation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Hidden Layer 2: 19 Nodes, RELU Activation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Sigmoid Output Layer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 Epochs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99.64% Accurate, 0.06 Loss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bb27becd1_1_8"/>
          <p:cNvSpPr/>
          <p:nvPr/>
        </p:nvSpPr>
        <p:spPr>
          <a:xfrm>
            <a:off x="4792319" y="-608242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g2dbb27becd1_1_8"/>
          <p:cNvSpPr/>
          <p:nvPr/>
        </p:nvSpPr>
        <p:spPr>
          <a:xfrm>
            <a:off x="4325258" y="-1770743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g2dbb27becd1_1_8"/>
          <p:cNvSpPr txBox="1"/>
          <p:nvPr>
            <p:ph type="ctrTitle"/>
          </p:nvPr>
        </p:nvSpPr>
        <p:spPr>
          <a:xfrm>
            <a:off x="365050" y="397322"/>
            <a:ext cx="91440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Model: 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            Keras Tuner</a:t>
            </a:r>
            <a:endParaRPr sz="4900">
              <a:solidFill>
                <a:schemeClr val="accent4"/>
              </a:solidFill>
            </a:endParaRPr>
          </a:p>
        </p:txBody>
      </p:sp>
      <p:sp>
        <p:nvSpPr>
          <p:cNvPr id="145" name="Google Shape;145;g2dbb27becd1_1_8"/>
          <p:cNvSpPr txBox="1"/>
          <p:nvPr/>
        </p:nvSpPr>
        <p:spPr>
          <a:xfrm>
            <a:off x="416999" y="2073725"/>
            <a:ext cx="5717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Hyperparameter Tuning library for TensorFlow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 Runs @ 20 Epochs each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Performing Model: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99.88% Accurate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6" name="Google Shape;146;g2dbb27becd1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2" y="2073722"/>
            <a:ext cx="5981774" cy="470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dbb27becd1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975" y="4525225"/>
            <a:ext cx="17335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bb27becd1_0_0"/>
          <p:cNvSpPr/>
          <p:nvPr/>
        </p:nvSpPr>
        <p:spPr>
          <a:xfrm>
            <a:off x="4792319" y="-608242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g2dbb27becd1_0_0"/>
          <p:cNvSpPr/>
          <p:nvPr/>
        </p:nvSpPr>
        <p:spPr>
          <a:xfrm>
            <a:off x="4325258" y="-1770743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g2dbb27becd1_0_0"/>
          <p:cNvSpPr txBox="1"/>
          <p:nvPr>
            <p:ph type="ctrTitle"/>
          </p:nvPr>
        </p:nvSpPr>
        <p:spPr>
          <a:xfrm>
            <a:off x="365050" y="397322"/>
            <a:ext cx="91440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Model: 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SVC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			Support Vector Classifier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6" name="Google Shape;156;g2dbb27becd1_0_0"/>
          <p:cNvSpPr txBox="1"/>
          <p:nvPr/>
        </p:nvSpPr>
        <p:spPr>
          <a:xfrm>
            <a:off x="365051" y="2568050"/>
            <a:ext cx="11560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Commonly used for binary 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Uses hyperplane to separate classes in feature space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Resistant to overfitting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99.72% Accurate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7" name="Google Shape;157;g2dbb27bec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75" y="5017475"/>
            <a:ext cx="40290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bb27becd1_0_24"/>
          <p:cNvSpPr/>
          <p:nvPr/>
        </p:nvSpPr>
        <p:spPr>
          <a:xfrm>
            <a:off x="4792319" y="-608242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g2dbb27becd1_0_24"/>
          <p:cNvSpPr/>
          <p:nvPr/>
        </p:nvSpPr>
        <p:spPr>
          <a:xfrm>
            <a:off x="4325258" y="-1770743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g2dbb27becd1_0_24"/>
          <p:cNvSpPr txBox="1"/>
          <p:nvPr>
            <p:ph type="ctrTitle"/>
          </p:nvPr>
        </p:nvSpPr>
        <p:spPr>
          <a:xfrm>
            <a:off x="365050" y="397322"/>
            <a:ext cx="91440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Model: 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XGBoost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6000"/>
              <a:buFont typeface="Lato Black"/>
              <a:buNone/>
            </a:pPr>
            <a:r>
              <a:rPr lang="en-US" sz="4900">
                <a:solidFill>
                  <a:srgbClr val="D8D8D8"/>
                </a:solidFill>
                <a:latin typeface="Lato Black"/>
                <a:ea typeface="Lato Black"/>
                <a:cs typeface="Lato Black"/>
                <a:sym typeface="Lato Black"/>
              </a:rPr>
              <a:t>			Gradient Boosting Machine</a:t>
            </a:r>
            <a:endParaRPr sz="4900">
              <a:solidFill>
                <a:srgbClr val="D8D8D8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6" name="Google Shape;166;g2dbb27becd1_0_24"/>
          <p:cNvSpPr txBox="1"/>
          <p:nvPr/>
        </p:nvSpPr>
        <p:spPr>
          <a:xfrm>
            <a:off x="354001" y="2609475"/>
            <a:ext cx="11560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Boosting algorithms combine multiple weak learning models sequentially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Effective at binary classification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Able to determine feature importance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99.90% Accurate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g2dbb27becd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0" y="5384050"/>
            <a:ext cx="3114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2024-05-12T07:47:13Z</dcterms:created>
  <dc:creator>H Nasution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