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8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1CF"/>
    <a:srgbClr val="CC20D0"/>
    <a:srgbClr val="A71AAA"/>
    <a:srgbClr val="0088EE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A8897-9255-450A-BAA5-0DCB1A50E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4D7CEB-0754-40A8-B6AD-5C170C6FD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98DA51-A2D8-4262-B622-F6873984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AC2D4-2FE1-40D7-B3A6-70848EE5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C6A89D-0037-44DF-94B2-4EFD1286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28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DEA9D-CFF3-4538-A615-3C2C7073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34CB3-C0E3-4DAB-AEEA-5C4BC36F5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85FF7-9462-4190-9920-1489D82E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CFD24A-A374-4391-B047-5E265A1C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898E6E-196C-42CF-9091-ECD4EFA0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65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BC60B3-0E10-4D36-AD9E-D7F378A26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2CBBC1-91B9-42EB-850E-BE77026B3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4B1D1-A0CF-407D-A6D4-AEF1EEE1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124CE-B508-401B-9C8E-6819EF7F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30B3F-3AF1-4025-BCEF-D64610BB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6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F5201-302E-448B-A274-89F24BE6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opolis Semi Bold" panose="000007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29DA44-0496-48F3-A40A-F08EB8FB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54A771-BD1F-40E9-A738-19C56A32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9225E7-500A-4A0D-9C88-52BCCEA4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BFEE3-44EC-4C59-BE67-843D3F16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9BC64-959B-4708-8D80-F13228B0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C8F0E-3E24-4F35-BEAB-AB2DE95F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C602DD-5FA9-412E-A4A8-C4DEAA7C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EAE4AF-8126-4CA7-873A-79D2E4FC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D2CFB-87CA-40F1-B0BC-CCAA2B26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85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E0AE2-4C2A-4252-8F2D-AF5A9F24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opolis Semi Bold" panose="000007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50FC4-951B-446F-BF44-3BFF78FD8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7CBF74-B523-4A19-ACEE-9E4DB936A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5A38C8-7E59-4360-B327-6D8593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883887-96F0-4876-8A73-51295166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1AE4E-D692-4B5D-9A40-A71A93C0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1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5B20F-76BC-47E2-A738-D509F521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Metropolis Semi Bold" panose="000007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40BF7-521B-4810-B768-89290930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etropolis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741D60-5B7A-4797-9A5C-6C227713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6DF108-22A7-484D-BFB3-567570847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etropolis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E2F424-7CD0-4A46-8DF6-431532E00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C0A187-1412-4AEB-BEA6-3FC83DD7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5D5D66-B10D-4781-A05E-98A20493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5CA4A2-4A25-4A08-8211-EDB4DEA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59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D2A0D-D1DF-45B1-B157-41267BED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A4F2EB-0837-4D35-8873-A88B76B1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48500F-0838-49C4-B198-96560AD3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BEA718-9337-4A7C-AD79-3545D052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33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A8087D-9F4F-440C-902E-E6F99CCE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4552F5-D39C-42F0-B124-B4111737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A3CF00-EDC5-4D6F-9C31-D53DE8A2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99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79F76-CE22-41C9-9E69-8997BC4C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EB4DF1-D762-4C44-94F8-0159EEE9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30F63E-D0BC-4DBA-B589-2DE536ADA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8D0BEF-A341-42AD-8097-EF296A90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E9BDE2-0F25-499D-BE47-99A525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98F650-809B-4C7E-9C79-E5BB789F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05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8C5F5-37EB-4E53-945C-FD4FD577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D2F9B6-9486-4D02-ABF0-76F291081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127CA9-0EFD-4772-96AD-36EF6AA83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9C36D7-C9AF-4F81-965D-4C52D3AF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426790-2CEE-48F6-BDC7-B156015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521D23-9410-4DF1-A50B-A0DC75A5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48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D253CEC-D7F8-40F0-982D-A9895ECE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69AE96-9E9C-4E30-AAE2-38B6AE7D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B7B879-E891-428D-B40B-D81E51E03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0DAD-19EA-4BB4-9AEF-5FF301A2C8FE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139E3-F157-4F80-9649-75BB8D9C1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4AB474-81DD-41C5-8B71-2EA0BA8C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0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stable/hadoop-streaming/HadoopStreaming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stable/hadoop-project-dist/hadoop-common/FileSystemShel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849A3-A51A-4237-B67A-1A9D06F99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gradFill flip="none" rotWithShape="1">
                  <a:gsLst>
                    <a:gs pos="0">
                      <a:srgbClr val="0088EE"/>
                    </a:gs>
                    <a:gs pos="100000">
                      <a:srgbClr val="BA21CF"/>
                    </a:gs>
                  </a:gsLst>
                  <a:lin ang="0" scaled="1"/>
                  <a:tileRect/>
                </a:gradFill>
                <a:latin typeface="Metropolis Semi Bold" panose="00000700000000000000" pitchFamily="50" charset="0"/>
              </a:rPr>
              <a:t>HADOOP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94C8DE-6839-4780-8D23-8D81B8B82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41953"/>
          </a:xfrm>
        </p:spPr>
        <p:txBody>
          <a:bodyPr>
            <a:normAutofit lnSpcReduction="10000"/>
          </a:bodyPr>
          <a:lstStyle/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r>
              <a:rPr lang="fr-FR" sz="1800" dirty="0">
                <a:latin typeface="Metropolis" panose="00000500000000000000" pitchFamily="50" charset="0"/>
              </a:rPr>
              <a:t>M. Ben &amp; R. </a:t>
            </a:r>
            <a:r>
              <a:rPr lang="fr-FR" sz="1800" dirty="0" err="1">
                <a:latin typeface="Metropolis" panose="00000500000000000000" pitchFamily="50" charset="0"/>
              </a:rPr>
              <a:t>Tavenard</a:t>
            </a:r>
            <a:endParaRPr lang="fr-FR" sz="1800" dirty="0">
              <a:latin typeface="Metropolis" panose="00000500000000000000" pitchFamily="50" charset="0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4E76244-9C58-488E-94DF-C020AC19A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7044" y="4019804"/>
            <a:ext cx="4257912" cy="12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7CB55-5030-4A86-994C-5D3F05A1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Hadoop MapReduce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97189-A86A-42AC-831D-6A93083F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Implémentation distribuée du modèle MapReduce</a:t>
            </a:r>
          </a:p>
          <a:p>
            <a:pPr lvl="1"/>
            <a:r>
              <a:rPr lang="fr-FR" dirty="0"/>
              <a:t>Les entrées/sorties et les échanges de données sont basés sur des fichiers du HDFS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Étapes du traitement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Découpage des données de travail</a:t>
            </a:r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 Correspond au découpage naturel en bloc de HDFS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Calculs parallèles indépendants : processus </a:t>
            </a:r>
            <a:r>
              <a:rPr lang="fr-FR" dirty="0" err="1"/>
              <a:t>Map</a:t>
            </a:r>
            <a:endParaRPr lang="fr-FR" dirty="0"/>
          </a:p>
          <a:p>
            <a:pPr lvl="2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 Chaque nœud de calcul </a:t>
            </a:r>
            <a:r>
              <a:rPr lang="fr-FR" dirty="0" err="1">
                <a:sym typeface="Wingdings" panose="05000000000000000000" pitchFamily="2" charset="2"/>
              </a:rPr>
              <a:t>Map</a:t>
            </a:r>
            <a:r>
              <a:rPr lang="fr-FR" dirty="0">
                <a:sym typeface="Wingdings" panose="05000000000000000000" pitchFamily="2" charset="2"/>
              </a:rPr>
              <a:t> (</a:t>
            </a:r>
            <a:r>
              <a:rPr lang="fr-FR" i="1" dirty="0" err="1">
                <a:sym typeface="Wingdings" panose="05000000000000000000" pitchFamily="2" charset="2"/>
              </a:rPr>
              <a:t>MapNode</a:t>
            </a:r>
            <a:r>
              <a:rPr lang="fr-FR" dirty="0">
                <a:sym typeface="Wingdings" panose="05000000000000000000" pitchFamily="2" charset="2"/>
              </a:rPr>
              <a:t>) traite lui-même les données qu’il héberge</a:t>
            </a:r>
          </a:p>
          <a:p>
            <a:pPr lvl="3">
              <a:buFont typeface="Wingdings" panose="05000000000000000000" pitchFamily="2" charset="2"/>
              <a:buChar char="à"/>
            </a:pPr>
            <a:r>
              <a:rPr lang="fr-FR" dirty="0"/>
              <a:t> Limite les transferts de données et accélère le processus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Tri et regroupements intermédiaires par clé</a:t>
            </a:r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 Les résultats intermédiaires associés à une même clé sont transférés sur un même nœud de calcul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Agrégation des résultats par clé : processus </a:t>
            </a:r>
            <a:r>
              <a:rPr lang="fr-FR" dirty="0" err="1"/>
              <a:t>Reduce</a:t>
            </a:r>
            <a:endParaRPr lang="fr-FR" dirty="0"/>
          </a:p>
          <a:p>
            <a:pPr lvl="2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Un nœud de calcul </a:t>
            </a:r>
            <a:r>
              <a:rPr lang="fr-FR" dirty="0" err="1">
                <a:sym typeface="Wingdings" panose="05000000000000000000" pitchFamily="2" charset="2"/>
              </a:rPr>
              <a:t>Reduce</a:t>
            </a:r>
            <a:r>
              <a:rPr lang="fr-FR" dirty="0">
                <a:sym typeface="Wingdings" panose="05000000000000000000" pitchFamily="2" charset="2"/>
              </a:rPr>
              <a:t> (</a:t>
            </a:r>
            <a:r>
              <a:rPr lang="fr-FR" i="1" dirty="0" err="1">
                <a:sym typeface="Wingdings" panose="05000000000000000000" pitchFamily="2" charset="2"/>
              </a:rPr>
              <a:t>ReduceNode</a:t>
            </a:r>
            <a:r>
              <a:rPr lang="fr-FR" dirty="0">
                <a:sym typeface="Wingdings" panose="05000000000000000000" pitchFamily="2" charset="2"/>
              </a:rPr>
              <a:t>) est chargé d’agréger les valeurs intermédiaires d’une ou plusieurs clés intermédiaires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fr-FR" dirty="0"/>
              <a:t> Les résultats finaux sont écrits dans des fichiers du HDFS  (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part-00000</a:t>
            </a:r>
            <a:r>
              <a:rPr lang="fr-FR" dirty="0"/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part-00001</a:t>
            </a:r>
            <a:r>
              <a:rPr lang="fr-FR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278312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7CB55-5030-4A86-994C-5D3F05A1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Hadoop MapReduce :</a:t>
            </a:r>
            <a:br>
              <a:rPr lang="fr-FR" dirty="0"/>
            </a:br>
            <a:r>
              <a:rPr lang="fr-FR" dirty="0"/>
              <a:t>flux de traitement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BE3A639-A02E-4795-8827-79E461BAC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8" y="1926896"/>
            <a:ext cx="10515600" cy="423211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EE63E72-3390-4E38-9E40-3F3A19B36318}"/>
              </a:ext>
            </a:extLst>
          </p:cNvPr>
          <p:cNvSpPr txBox="1"/>
          <p:nvPr/>
        </p:nvSpPr>
        <p:spPr>
          <a:xfrm>
            <a:off x="4527086" y="6338986"/>
            <a:ext cx="3051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source : https://www.codingninjas.com</a:t>
            </a:r>
          </a:p>
        </p:txBody>
      </p:sp>
    </p:spTree>
    <p:extLst>
      <p:ext uri="{BB962C8B-B14F-4D97-AF65-F5344CB8AC3E}">
        <p14:creationId xmlns:p14="http://schemas.microsoft.com/office/powerpoint/2010/main" val="400092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7CB55-5030-4A86-994C-5D3F05A1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Hadoop MapReduce :</a:t>
            </a:r>
            <a:br>
              <a:rPr lang="fr-FR" dirty="0"/>
            </a:br>
            <a:r>
              <a:rPr lang="fr-FR" dirty="0"/>
              <a:t>mise en </a:t>
            </a:r>
            <a:r>
              <a:rPr lang="fr-FR" dirty="0" err="1"/>
              <a:t>oeuvre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97189-A86A-42AC-831D-6A93083F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140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En Java (langage natif)</a:t>
            </a:r>
          </a:p>
          <a:p>
            <a:pPr lvl="1"/>
            <a:r>
              <a:rPr lang="fr-FR" dirty="0"/>
              <a:t>Écrire les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fr-FR" dirty="0"/>
              <a:t> 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fr-FR" dirty="0">
                <a:cs typeface="Courier New" panose="02070309020205020404" pitchFamily="49" charset="0"/>
              </a:rPr>
              <a:t> dans des classes Java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Compiler les classes Java</a:t>
            </a:r>
          </a:p>
          <a:p>
            <a:pPr lvl="1"/>
            <a:r>
              <a:rPr lang="fr-FR" dirty="0">
                <a:cs typeface="Courier New" panose="02070309020205020404" pitchFamily="49" charset="0"/>
              </a:rPr>
              <a:t>Exécuter le programme Java compilé</a:t>
            </a:r>
          </a:p>
          <a:p>
            <a:pPr lvl="2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jar mon_programme_java.jar …</a:t>
            </a: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r>
              <a:rPr lang="fr-FR" dirty="0">
                <a:cs typeface="Courier New" panose="02070309020205020404" pitchFamily="49" charset="0"/>
              </a:rPr>
              <a:t>En Python :</a:t>
            </a:r>
          </a:p>
          <a:p>
            <a:pPr lvl="1"/>
            <a:r>
              <a:rPr lang="fr-FR" dirty="0">
                <a:cs typeface="Courier New" panose="02070309020205020404" pitchFamily="49" charset="0"/>
              </a:rPr>
              <a:t>1</a:t>
            </a:r>
            <a:r>
              <a:rPr lang="fr-FR" baseline="30000" dirty="0">
                <a:cs typeface="Courier New" panose="02070309020205020404" pitchFamily="49" charset="0"/>
              </a:rPr>
              <a:t>ère</a:t>
            </a:r>
            <a:r>
              <a:rPr lang="fr-FR" dirty="0">
                <a:cs typeface="Courier New" panose="02070309020205020404" pitchFamily="49" charset="0"/>
              </a:rPr>
              <a:t> solution : 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écrire les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fr-FR" dirty="0">
                <a:cs typeface="Courier New" panose="02070309020205020404" pitchFamily="49" charset="0"/>
              </a:rPr>
              <a:t> 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fr-FR" dirty="0">
                <a:cs typeface="Courier New" panose="02070309020205020404" pitchFamily="49" charset="0"/>
              </a:rPr>
              <a:t> en Python et les compiler en Java à l’aide de l’outil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Jython</a:t>
            </a:r>
            <a:r>
              <a:rPr lang="fr-FR" dirty="0">
                <a:cs typeface="Courier New" panose="02070309020205020404" pitchFamily="49" charset="0"/>
              </a:rPr>
              <a:t> (support limité des fonctionnalités de Python)</a:t>
            </a:r>
          </a:p>
          <a:p>
            <a:pPr lvl="1"/>
            <a:r>
              <a:rPr lang="fr-FR" dirty="0">
                <a:cs typeface="Courier New" panose="02070309020205020404" pitchFamily="49" charset="0"/>
              </a:rPr>
              <a:t>2</a:t>
            </a:r>
            <a:r>
              <a:rPr lang="fr-FR" baseline="30000" dirty="0">
                <a:cs typeface="Courier New" panose="02070309020205020404" pitchFamily="49" charset="0"/>
              </a:rPr>
              <a:t>ème</a:t>
            </a:r>
            <a:r>
              <a:rPr lang="fr-FR" dirty="0">
                <a:cs typeface="Courier New" panose="02070309020205020404" pitchFamily="49" charset="0"/>
              </a:rPr>
              <a:t> solution :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Utiliser l’outil </a:t>
            </a:r>
            <a:r>
              <a:rPr lang="fr-FR" dirty="0">
                <a:cs typeface="Courier New" panose="02070309020205020404" pitchFamily="49" charset="0"/>
                <a:hlinkClick r:id="rId2"/>
              </a:rPr>
              <a:t>Hadoop Streaming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fr-FR" dirty="0">
                <a:cs typeface="Courier New" panose="02070309020205020404" pitchFamily="49" charset="0"/>
              </a:rPr>
              <a:t>Se sert des entrée/sortie standard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fr-FR" dirty="0">
                <a:cs typeface="Courier New" panose="02070309020205020404" pitchFamily="49" charset="0"/>
              </a:rPr>
              <a:t>) pour lire/écrire les données</a:t>
            </a:r>
          </a:p>
          <a:p>
            <a:pPr lvl="3"/>
            <a:r>
              <a:rPr lang="fr-FR" dirty="0">
                <a:cs typeface="Courier New" panose="02070309020205020404" pitchFamily="49" charset="0"/>
              </a:rPr>
              <a:t>Les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fr-FR" dirty="0">
                <a:cs typeface="Courier New" panose="02070309020205020404" pitchFamily="49" charset="0"/>
              </a:rPr>
              <a:t> 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fr-FR" dirty="0">
                <a:cs typeface="Courier New" panose="02070309020205020404" pitchFamily="49" charset="0"/>
              </a:rPr>
              <a:t> sont des programmes (Python ou autre) qui lisent/écrivent sur les entrée/sortie standard</a:t>
            </a:r>
          </a:p>
        </p:txBody>
      </p:sp>
    </p:spTree>
    <p:extLst>
      <p:ext uri="{BB962C8B-B14F-4D97-AF65-F5344CB8AC3E}">
        <p14:creationId xmlns:p14="http://schemas.microsoft.com/office/powerpoint/2010/main" val="319246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7CB55-5030-4A86-994C-5D3F05A1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MapReduce avec Hadoop Streaming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97189-A86A-42AC-831D-6A93083F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1404"/>
          </a:xfrm>
        </p:spPr>
        <p:txBody>
          <a:bodyPr>
            <a:normAutofit/>
          </a:bodyPr>
          <a:lstStyle/>
          <a:p>
            <a:r>
              <a:rPr lang="fr-FR" dirty="0"/>
              <a:t>Ligne de commande</a:t>
            </a:r>
          </a:p>
          <a:p>
            <a:pPr marL="1371600" lvl="3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mapred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streaming \</a:t>
            </a:r>
          </a:p>
          <a:p>
            <a:pPr marL="1371600" lvl="3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-input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myInputDirs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1371600" lvl="3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-output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myOutputDir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1371600" lvl="3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-mapper myMapper.py \</a:t>
            </a:r>
          </a:p>
          <a:p>
            <a:pPr marL="1371600" lvl="3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myReducer.py \</a:t>
            </a:r>
          </a:p>
          <a:p>
            <a:pPr marL="1371600" lvl="3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-file myMapper.py \</a:t>
            </a:r>
          </a:p>
          <a:p>
            <a:pPr marL="1371600" lvl="3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-file myReducer.py \</a:t>
            </a:r>
          </a:p>
        </p:txBody>
      </p:sp>
    </p:spTree>
    <p:extLst>
      <p:ext uri="{BB962C8B-B14F-4D97-AF65-F5344CB8AC3E}">
        <p14:creationId xmlns:p14="http://schemas.microsoft.com/office/powerpoint/2010/main" val="168649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L’écosystème big data Hadoop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F1B135-BD7C-4A2E-B475-982B1694F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86726" cy="451303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Framework permettant la création d’applications big data distribuées</a:t>
            </a:r>
          </a:p>
          <a:p>
            <a:pPr lvl="1"/>
            <a:r>
              <a:rPr lang="fr-FR" dirty="0"/>
              <a:t>3 V du big data</a:t>
            </a:r>
          </a:p>
          <a:p>
            <a:pPr lvl="2"/>
            <a:r>
              <a:rPr lang="fr-FR" b="1" dirty="0"/>
              <a:t>V</a:t>
            </a:r>
            <a:r>
              <a:rPr lang="fr-FR" dirty="0"/>
              <a:t>olume de données très important</a:t>
            </a:r>
          </a:p>
          <a:p>
            <a:pPr lvl="2"/>
            <a:r>
              <a:rPr lang="fr-FR" b="1" dirty="0"/>
              <a:t>V</a:t>
            </a:r>
            <a:r>
              <a:rPr lang="fr-FR" dirty="0"/>
              <a:t>itesse de lecture et d’exécution</a:t>
            </a:r>
          </a:p>
          <a:p>
            <a:pPr lvl="2"/>
            <a:r>
              <a:rPr lang="fr-FR" b="1" dirty="0"/>
              <a:t>V</a:t>
            </a:r>
            <a:r>
              <a:rPr lang="fr-FR" dirty="0"/>
              <a:t>ariété des données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En particulier, Hadoop fournit :</a:t>
            </a:r>
          </a:p>
          <a:p>
            <a:pPr lvl="1"/>
            <a:r>
              <a:rPr lang="fr-FR" dirty="0"/>
              <a:t>HDFS (</a:t>
            </a:r>
            <a:r>
              <a:rPr lang="fr-FR" i="1" dirty="0"/>
              <a:t>Hadoop Distributed File System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YARN (</a:t>
            </a:r>
            <a:r>
              <a:rPr lang="fr-FR" i="1" dirty="0" err="1"/>
              <a:t>Yet</a:t>
            </a:r>
            <a:r>
              <a:rPr lang="fr-FR" i="1" dirty="0"/>
              <a:t> </a:t>
            </a:r>
            <a:r>
              <a:rPr lang="fr-FR" i="1" dirty="0" err="1"/>
              <a:t>Another</a:t>
            </a:r>
            <a:r>
              <a:rPr lang="fr-FR" i="1" dirty="0"/>
              <a:t> Ressource </a:t>
            </a:r>
            <a:r>
              <a:rPr lang="fr-FR" i="1" dirty="0" err="1"/>
              <a:t>Negotiator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Map</a:t>
            </a:r>
            <a:r>
              <a:rPr lang="fr-FR" dirty="0"/>
              <a:t>/</a:t>
            </a:r>
            <a:r>
              <a:rPr lang="fr-FR" dirty="0" err="1"/>
              <a:t>Reduce</a:t>
            </a:r>
            <a:r>
              <a:rPr lang="fr-FR" dirty="0"/>
              <a:t> distribué</a:t>
            </a:r>
          </a:p>
          <a:p>
            <a:pPr lvl="1"/>
            <a:endParaRPr lang="fr-FR" dirty="0"/>
          </a:p>
          <a:p>
            <a:r>
              <a:rPr lang="fr-FR" dirty="0"/>
              <a:t>Outils écrits en Java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1FA9B46-CFA5-42D8-AB87-57C2D3DB1A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4126" r="4461"/>
          <a:stretch/>
        </p:blipFill>
        <p:spPr>
          <a:xfrm>
            <a:off x="7843706" y="1825624"/>
            <a:ext cx="3766658" cy="2909891"/>
          </a:xfrm>
        </p:spPr>
      </p:pic>
    </p:spTree>
    <p:extLst>
      <p:ext uri="{BB962C8B-B14F-4D97-AF65-F5344CB8AC3E}">
        <p14:creationId xmlns:p14="http://schemas.microsoft.com/office/powerpoint/2010/main" val="336982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F1B135-BD7C-4A2E-B475-982B1694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Système de fichiers distribué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Facilement extensible</a:t>
            </a:r>
          </a:p>
          <a:p>
            <a:pPr lvl="2"/>
            <a:r>
              <a:rPr lang="fr-FR" dirty="0"/>
              <a:t>Cluster de données basé sur des machines bon marché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Tolérant aux défaillances matérielles</a:t>
            </a:r>
          </a:p>
          <a:p>
            <a:pPr lvl="2"/>
            <a:r>
              <a:rPr lang="fr-FR" dirty="0"/>
              <a:t>Procédé de réplication et de réallocation des données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Efficace pour les calculs sur gros volumes de données</a:t>
            </a:r>
          </a:p>
          <a:p>
            <a:pPr lvl="2"/>
            <a:r>
              <a:rPr lang="fr-FR" dirty="0"/>
              <a:t>Déplace les programmes au niveau des données plutôt que de rassembler les données au niveau des programmes</a:t>
            </a:r>
          </a:p>
          <a:p>
            <a:pPr marL="1371600" lvl="3" indent="0">
              <a:buNone/>
            </a:pPr>
            <a:r>
              <a:rPr lang="en-US" dirty="0"/>
              <a:t>“</a:t>
            </a:r>
            <a:r>
              <a:rPr lang="en-US" i="1" dirty="0"/>
              <a:t>Moving Computation is Cheaper than Moving Data</a:t>
            </a:r>
            <a:r>
              <a:rPr lang="en-US" dirty="0"/>
              <a:t>”</a:t>
            </a:r>
            <a:endParaRPr lang="fr-FR" dirty="0"/>
          </a:p>
          <a:p>
            <a:pPr lvl="2"/>
            <a:r>
              <a:rPr lang="fr-FR" dirty="0"/>
              <a:t>Gain de latence et de bande passante</a:t>
            </a:r>
          </a:p>
        </p:txBody>
      </p:sp>
    </p:spTree>
    <p:extLst>
      <p:ext uri="{BB962C8B-B14F-4D97-AF65-F5344CB8AC3E}">
        <p14:creationId xmlns:p14="http://schemas.microsoft.com/office/powerpoint/2010/main" val="305090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994DBE7-7A8D-435E-B699-7EB11F808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46" y="2795526"/>
            <a:ext cx="5681708" cy="31036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F1B135-BD7C-4A2E-B475-982B1694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4946" cy="4930282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Architecture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 err="1"/>
              <a:t>NameNode</a:t>
            </a:r>
            <a:endParaRPr lang="fr-FR" dirty="0"/>
          </a:p>
          <a:p>
            <a:pPr lvl="2"/>
            <a:r>
              <a:rPr lang="fr-FR" dirty="0"/>
              <a:t>Serveur principal chargé de gérer le HDFS et les échanges de données avec les « clients » (i.e. utilisateurs)</a:t>
            </a:r>
          </a:p>
          <a:p>
            <a:pPr lvl="2"/>
            <a:r>
              <a:rPr lang="fr-FR" dirty="0"/>
              <a:t>Contient les métadonnées du HDFS</a:t>
            </a:r>
          </a:p>
          <a:p>
            <a:pPr lvl="2"/>
            <a:endParaRPr lang="fr-FR" dirty="0"/>
          </a:p>
          <a:p>
            <a:pPr lvl="1"/>
            <a:r>
              <a:rPr lang="fr-FR" dirty="0" err="1"/>
              <a:t>DataNodes</a:t>
            </a:r>
            <a:endParaRPr lang="fr-FR" dirty="0"/>
          </a:p>
          <a:p>
            <a:pPr lvl="2"/>
            <a:r>
              <a:rPr lang="fr-FR" dirty="0"/>
              <a:t>Serveurs de données du cluster HDFS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NameNode</a:t>
            </a:r>
            <a:endParaRPr lang="fr-FR" dirty="0"/>
          </a:p>
          <a:p>
            <a:pPr lvl="2"/>
            <a:r>
              <a:rPr lang="fr-FR" dirty="0"/>
              <a:t>Assiste le </a:t>
            </a:r>
            <a:r>
              <a:rPr lang="fr-FR" dirty="0" err="1"/>
              <a:t>NameNode</a:t>
            </a:r>
            <a:r>
              <a:rPr lang="fr-FR" dirty="0"/>
              <a:t> principal pour générer les nouvelles images du système de fichiers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7A6412-3179-4B83-8048-C922187887C2}"/>
              </a:ext>
            </a:extLst>
          </p:cNvPr>
          <p:cNvSpPr txBox="1"/>
          <p:nvPr/>
        </p:nvSpPr>
        <p:spPr>
          <a:xfrm>
            <a:off x="9428085" y="5899159"/>
            <a:ext cx="255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source : https://phoenixnap.com</a:t>
            </a:r>
          </a:p>
        </p:txBody>
      </p:sp>
    </p:spTree>
    <p:extLst>
      <p:ext uri="{BB962C8B-B14F-4D97-AF65-F5344CB8AC3E}">
        <p14:creationId xmlns:p14="http://schemas.microsoft.com/office/powerpoint/2010/main" val="355072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2E673EA-B147-4273-A55A-5FAA8684F3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39" y="2760955"/>
            <a:ext cx="3684133" cy="2806472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F1B135-BD7C-4A2E-B475-982B1694F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6938641" cy="4667250"/>
          </a:xfrm>
        </p:spPr>
        <p:txBody>
          <a:bodyPr>
            <a:normAutofit/>
          </a:bodyPr>
          <a:lstStyle/>
          <a:p>
            <a:r>
              <a:rPr lang="fr-FR" dirty="0"/>
              <a:t>Découpage des fichiers en blocs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Blocs de grande taille : 128 Mo par défaut</a:t>
            </a:r>
          </a:p>
          <a:p>
            <a:pPr lvl="2"/>
            <a:r>
              <a:rPr lang="fr-FR" dirty="0"/>
              <a:t>Par comparaison : qq Ko dans Windows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r>
              <a:rPr lang="fr-FR" dirty="0"/>
              <a:t>Permet de limiter la quantité de métadonnées</a:t>
            </a:r>
          </a:p>
          <a:p>
            <a:pPr lvl="2"/>
            <a:r>
              <a:rPr lang="fr-FR" dirty="0"/>
              <a:t>La quantité de données gérée peut être gigantesque (plusieurs pétaoctets)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NameNode</a:t>
            </a:r>
            <a:r>
              <a:rPr lang="fr-FR" dirty="0"/>
              <a:t> doit répertorier l’emplacement des blocs de chaque fichier et de leurs répliques</a:t>
            </a:r>
          </a:p>
        </p:txBody>
      </p:sp>
    </p:spTree>
    <p:extLst>
      <p:ext uri="{BB962C8B-B14F-4D97-AF65-F5344CB8AC3E}">
        <p14:creationId xmlns:p14="http://schemas.microsoft.com/office/powerpoint/2010/main" val="330603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3F1B4E65-313C-4DE5-BDA0-EC480320E7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362" y="1690688"/>
            <a:ext cx="5209493" cy="3247894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F1B135-BD7C-4A2E-B475-982B1694F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4"/>
            <a:ext cx="6068629" cy="477048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Réplication des blocs</a:t>
            </a:r>
          </a:p>
          <a:p>
            <a:pPr lvl="1"/>
            <a:r>
              <a:rPr lang="fr-FR" dirty="0"/>
              <a:t>Facteur de réplication</a:t>
            </a:r>
          </a:p>
          <a:p>
            <a:pPr lvl="2"/>
            <a:r>
              <a:rPr lang="fr-FR" dirty="0"/>
              <a:t>3 par défaut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r>
              <a:rPr lang="fr-FR" dirty="0"/>
              <a:t>Algorithme de réplication</a:t>
            </a:r>
          </a:p>
          <a:p>
            <a:pPr lvl="2"/>
            <a:r>
              <a:rPr lang="fr-FR" dirty="0"/>
              <a:t>Basé sur la distribution des </a:t>
            </a:r>
            <a:r>
              <a:rPr lang="fr-FR" dirty="0" err="1"/>
              <a:t>DataNodes</a:t>
            </a:r>
            <a:r>
              <a:rPr lang="fr-FR" dirty="0"/>
              <a:t> au sein des racks du cluster</a:t>
            </a:r>
          </a:p>
          <a:p>
            <a:pPr lvl="2"/>
            <a:r>
              <a:rPr lang="fr-FR" dirty="0"/>
              <a:t>rack = ensemble de machines</a:t>
            </a:r>
          </a:p>
          <a:p>
            <a:pPr lvl="3"/>
            <a:r>
              <a:rPr lang="fr-FR" dirty="0"/>
              <a:t>proches physiquement</a:t>
            </a:r>
          </a:p>
          <a:p>
            <a:pPr lvl="3"/>
            <a:r>
              <a:rPr lang="fr-FR" dirty="0"/>
              <a:t>connectées au même switch réseau</a:t>
            </a:r>
          </a:p>
          <a:p>
            <a:pPr lvl="4"/>
            <a:endParaRPr lang="fr-FR" dirty="0"/>
          </a:p>
          <a:p>
            <a:pPr lvl="1"/>
            <a:r>
              <a:rPr lang="fr-FR" dirty="0"/>
              <a:t>Gestion par le </a:t>
            </a:r>
            <a:r>
              <a:rPr lang="fr-FR" dirty="0" err="1"/>
              <a:t>NameNode</a:t>
            </a:r>
            <a:endParaRPr lang="fr-FR" dirty="0"/>
          </a:p>
          <a:p>
            <a:pPr lvl="2"/>
            <a:r>
              <a:rPr lang="fr-FR" dirty="0"/>
              <a:t>Choix des </a:t>
            </a:r>
            <a:r>
              <a:rPr lang="fr-FR" dirty="0" err="1"/>
              <a:t>DataNodes</a:t>
            </a:r>
            <a:r>
              <a:rPr lang="fr-FR" dirty="0"/>
              <a:t> de réplication</a:t>
            </a:r>
          </a:p>
          <a:p>
            <a:pPr lvl="2"/>
            <a:r>
              <a:rPr lang="fr-FR" dirty="0"/>
              <a:t>Equilibrage du cluster</a:t>
            </a:r>
          </a:p>
          <a:p>
            <a:pPr lvl="2"/>
            <a:r>
              <a:rPr lang="fr-FR" dirty="0"/>
              <a:t>Accès en lecture : détermination du bloc le plus proche du client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4D0A50-5862-4D4B-B567-1E07CA0F9E43}"/>
              </a:ext>
            </a:extLst>
          </p:cNvPr>
          <p:cNvSpPr txBox="1"/>
          <p:nvPr/>
        </p:nvSpPr>
        <p:spPr>
          <a:xfrm>
            <a:off x="8114191" y="4938582"/>
            <a:ext cx="387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source : https://medium.com/@sharayushinde158</a:t>
            </a:r>
          </a:p>
        </p:txBody>
      </p:sp>
    </p:spTree>
    <p:extLst>
      <p:ext uri="{BB962C8B-B14F-4D97-AF65-F5344CB8AC3E}">
        <p14:creationId xmlns:p14="http://schemas.microsoft.com/office/powerpoint/2010/main" val="29455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 : commandes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F1B135-BD7C-4A2E-B475-982B1694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Permettent d’interagir avec le système de fichiers distribué</a:t>
            </a:r>
          </a:p>
          <a:p>
            <a:r>
              <a:rPr lang="fr-FR" dirty="0"/>
              <a:t>Rôles similaires aux commandes </a:t>
            </a:r>
            <a:r>
              <a:rPr lang="fr-FR" dirty="0" err="1"/>
              <a:t>shell</a:t>
            </a:r>
            <a:r>
              <a:rPr lang="fr-FR" dirty="0"/>
              <a:t> Linux</a:t>
            </a:r>
          </a:p>
          <a:p>
            <a:r>
              <a:rPr lang="fr-FR" dirty="0"/>
              <a:t>Forme générale :</a:t>
            </a:r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$HADOOP_PATH/bin/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&lt;args&gt;</a:t>
            </a:r>
          </a:p>
          <a:p>
            <a:pPr lvl="1"/>
            <a:r>
              <a:rPr lang="fr-FR" dirty="0"/>
              <a:t>Les arguments sont des URI sur le système local ou distribué :</a:t>
            </a:r>
          </a:p>
          <a:p>
            <a:pPr lvl="2"/>
            <a:r>
              <a:rPr lang="fr-FR" dirty="0"/>
              <a:t>Exemple sur le système local :</a:t>
            </a:r>
          </a:p>
          <a:p>
            <a:pPr marL="1371600" lvl="3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file://local_dir/local_file</a:t>
            </a:r>
          </a:p>
          <a:p>
            <a:pPr lvl="2"/>
            <a:r>
              <a:rPr lang="fr-FR" dirty="0"/>
              <a:t>Exemple sur le système distribué :</a:t>
            </a:r>
          </a:p>
          <a:p>
            <a:pPr marL="1371600" lvl="3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hdfs://namenodehost/hdfs_dir/hdfs_file</a:t>
            </a:r>
          </a:p>
          <a:p>
            <a:pPr lvl="2"/>
            <a:r>
              <a:rPr lang="fr-FR" dirty="0"/>
              <a:t>Possibilité d’utiliser des URI relatifs</a:t>
            </a:r>
          </a:p>
          <a:p>
            <a:r>
              <a:rPr lang="fr-FR" dirty="0"/>
              <a:t>Mise en œuvre : voir la </a:t>
            </a:r>
            <a:r>
              <a:rPr lang="fr-FR" dirty="0">
                <a:hlinkClick r:id="rId2"/>
              </a:rPr>
              <a:t>documentation</a:t>
            </a:r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411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C5604-DA89-4129-AE85-6727C117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YARN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92BCF-B80F-452E-86DE-70DFA521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i="1" dirty="0" err="1"/>
              <a:t>Yet</a:t>
            </a:r>
            <a:r>
              <a:rPr lang="fr-FR" i="1" dirty="0"/>
              <a:t> </a:t>
            </a:r>
            <a:r>
              <a:rPr lang="fr-FR" i="1" dirty="0" err="1"/>
              <a:t>Another</a:t>
            </a:r>
            <a:r>
              <a:rPr lang="fr-FR" i="1" dirty="0"/>
              <a:t> Ressource </a:t>
            </a:r>
            <a:r>
              <a:rPr lang="fr-FR" i="1" dirty="0" err="1"/>
              <a:t>Negociator</a:t>
            </a:r>
            <a:endParaRPr lang="fr-FR" i="1" dirty="0"/>
          </a:p>
          <a:p>
            <a:r>
              <a:rPr lang="fr-FR" dirty="0"/>
              <a:t>Système de gestion d’applications distribuées (ex : Spark)</a:t>
            </a:r>
          </a:p>
          <a:p>
            <a:r>
              <a:rPr lang="fr-FR" dirty="0"/>
              <a:t>Gère et distribue les ressources de calcul du cluster</a:t>
            </a:r>
          </a:p>
          <a:p>
            <a:pPr lvl="1"/>
            <a:r>
              <a:rPr lang="fr-FR" dirty="0" err="1"/>
              <a:t>CPUs</a:t>
            </a:r>
            <a:endParaRPr lang="fr-FR" dirty="0"/>
          </a:p>
          <a:p>
            <a:pPr lvl="1"/>
            <a:r>
              <a:rPr lang="fr-FR" dirty="0"/>
              <a:t>Mémoire</a:t>
            </a:r>
          </a:p>
          <a:p>
            <a:r>
              <a:rPr lang="fr-FR" dirty="0"/>
              <a:t>Basé sur une architecture maitre/esclave:</a:t>
            </a:r>
          </a:p>
          <a:p>
            <a:pPr lvl="1"/>
            <a:r>
              <a:rPr lang="fr-FR" dirty="0"/>
              <a:t>Un </a:t>
            </a:r>
            <a:r>
              <a:rPr lang="fr-FR" dirty="0" err="1"/>
              <a:t>RessourceManager</a:t>
            </a:r>
            <a:r>
              <a:rPr lang="fr-FR" dirty="0"/>
              <a:t> sur une machine dédiée</a:t>
            </a:r>
          </a:p>
          <a:p>
            <a:pPr lvl="2"/>
            <a:r>
              <a:rPr lang="fr-FR" dirty="0"/>
              <a:t>Gère les ressources du cluster globalement et supervise les </a:t>
            </a:r>
            <a:r>
              <a:rPr lang="fr-FR" dirty="0" err="1"/>
              <a:t>NodeManager</a:t>
            </a:r>
            <a:endParaRPr lang="fr-FR" dirty="0"/>
          </a:p>
          <a:p>
            <a:pPr lvl="1"/>
            <a:r>
              <a:rPr lang="fr-FR" dirty="0"/>
              <a:t>Un </a:t>
            </a:r>
            <a:r>
              <a:rPr lang="fr-FR" dirty="0" err="1"/>
              <a:t>NodeManager</a:t>
            </a:r>
            <a:r>
              <a:rPr lang="fr-FR" dirty="0"/>
              <a:t> sur chaque nœud</a:t>
            </a:r>
          </a:p>
          <a:p>
            <a:pPr lvl="2"/>
            <a:r>
              <a:rPr lang="fr-FR" dirty="0"/>
              <a:t>Supervisé par le </a:t>
            </a:r>
            <a:r>
              <a:rPr lang="fr-FR" dirty="0" err="1"/>
              <a:t>RessourceManager</a:t>
            </a:r>
            <a:r>
              <a:rPr lang="fr-FR" dirty="0"/>
              <a:t>, gère les ressources du nœud  </a:t>
            </a:r>
          </a:p>
        </p:txBody>
      </p:sp>
    </p:spTree>
    <p:extLst>
      <p:ext uri="{BB962C8B-B14F-4D97-AF65-F5344CB8AC3E}">
        <p14:creationId xmlns:p14="http://schemas.microsoft.com/office/powerpoint/2010/main" val="356302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84AF7-7B97-4B94-BA2A-7F7DB25B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HDFS+YARN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CA3E4F4-D9E8-43A6-9B4E-A889F44A5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37" y="1566396"/>
            <a:ext cx="10257925" cy="4802187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C433D79-8120-4FA6-AFB2-AD14C2B4830C}"/>
              </a:ext>
            </a:extLst>
          </p:cNvPr>
          <p:cNvSpPr txBox="1"/>
          <p:nvPr/>
        </p:nvSpPr>
        <p:spPr>
          <a:xfrm>
            <a:off x="4513980" y="6395217"/>
            <a:ext cx="316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source : https://community.cloudera.com</a:t>
            </a:r>
          </a:p>
        </p:txBody>
      </p:sp>
    </p:spTree>
    <p:extLst>
      <p:ext uri="{BB962C8B-B14F-4D97-AF65-F5344CB8AC3E}">
        <p14:creationId xmlns:p14="http://schemas.microsoft.com/office/powerpoint/2010/main" val="3340313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15815</TotalTime>
  <Words>813</Words>
  <Application>Microsoft Office PowerPoint</Application>
  <PresentationFormat>Grand écran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Metropolis</vt:lpstr>
      <vt:lpstr>Metropolis Semi Bold</vt:lpstr>
      <vt:lpstr>Wingdings</vt:lpstr>
      <vt:lpstr>Thème Office</vt:lpstr>
      <vt:lpstr>HADOOP</vt:lpstr>
      <vt:lpstr>L’écosystème big data Hadoop</vt:lpstr>
      <vt:lpstr>HDFS</vt:lpstr>
      <vt:lpstr>HDFS</vt:lpstr>
      <vt:lpstr>HDFS</vt:lpstr>
      <vt:lpstr>HDFS</vt:lpstr>
      <vt:lpstr>HDFS : commandes shell</vt:lpstr>
      <vt:lpstr>YARN</vt:lpstr>
      <vt:lpstr>Architecture HDFS+YARN</vt:lpstr>
      <vt:lpstr>Hadoop MapReduce</vt:lpstr>
      <vt:lpstr>Hadoop MapReduce : flux de traitement</vt:lpstr>
      <vt:lpstr>Hadoop MapReduce : mise en oeuvre</vt:lpstr>
      <vt:lpstr>MapReduce avec Hadoop Streaming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ben_m</dc:creator>
  <cp:lastModifiedBy>ben_m</cp:lastModifiedBy>
  <cp:revision>97</cp:revision>
  <dcterms:created xsi:type="dcterms:W3CDTF">2023-08-31T16:11:10Z</dcterms:created>
  <dcterms:modified xsi:type="dcterms:W3CDTF">2023-10-16T22:11:10Z</dcterms:modified>
</cp:coreProperties>
</file>