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1" r:id="rId10"/>
    <p:sldId id="268" r:id="rId11"/>
    <p:sldId id="265" r:id="rId12"/>
    <p:sldId id="270" r:id="rId13"/>
    <p:sldId id="267" r:id="rId14"/>
    <p:sldId id="276" r:id="rId15"/>
    <p:sldId id="275" r:id="rId16"/>
    <p:sldId id="274" r:id="rId17"/>
    <p:sldId id="277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A3E"/>
    <a:srgbClr val="E25A1C"/>
    <a:srgbClr val="BA21CF"/>
    <a:srgbClr val="CC20D0"/>
    <a:srgbClr val="A71AAA"/>
    <a:srgbClr val="0088E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897-9255-450A-BAA5-0DCB1A50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D7CEB-0754-40A8-B6AD-5C170C6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DA51-A2D8-4262-B622-F687398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AC2D4-2FE1-40D7-B3A6-70848EE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6A89D-0037-44DF-94B2-4EFD128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DEA9D-CFF3-4538-A615-3C2C70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34CB3-C0E3-4DAB-AEEA-5C4BC36F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5FF7-9462-4190-9920-1489D82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D24A-A374-4391-B047-5E265A1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8E6E-196C-42CF-9091-ECD4EFA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C60B3-0E10-4D36-AD9E-D7F378A2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BBC1-91B9-42EB-850E-BE77026B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4B1D1-A0CF-407D-A6D4-AEF1EEE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124CE-B508-401B-9C8E-6819EF7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0B3F-3AF1-4025-BCEF-D64610B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5201-302E-448B-A274-89F24BE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9DA44-0496-48F3-A40A-F08EB8F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A771-BD1F-40E9-A738-19C56A3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225E7-500A-4A0D-9C88-52BCCEA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FEE3-44EC-4C59-BE67-843D3F1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BC64-959B-4708-8D80-F13228B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C8F0E-3E24-4F35-BEAB-AB2DE95F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602DD-5FA9-412E-A4A8-C4DEAA7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AE4AF-8126-4CA7-873A-79D2E4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2CFB-87CA-40F1-B0BC-CCAA2B2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E0AE2-4C2A-4252-8F2D-AF5A9F2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50FC4-951B-446F-BF44-3BFF78FD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CBF74-B523-4A19-ACEE-9E4DB936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A38C8-7E59-4360-B327-6D8593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83887-96F0-4876-8A73-5129516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E4E-D692-4B5D-9A40-A71A93C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B20F-76BC-47E2-A738-D509F52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0BF7-521B-4810-B768-89290930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41D60-5B7A-4797-9A5C-6C2277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F108-22A7-484D-BFB3-567570847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2F424-7CD0-4A46-8DF6-431532E0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C0A187-1412-4AEB-BEA6-3FC83DD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5D5D66-B10D-4781-A05E-98A2049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CA4A2-4A25-4A08-8211-EDB4DEA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2A0D-D1DF-45B1-B157-41267B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A4F2EB-0837-4D35-8873-A88B76B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8500F-0838-49C4-B198-96560AD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EA718-9337-4A7C-AD79-3545D05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8087D-9F4F-440C-902E-E6F99C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552F5-D39C-42F0-B124-B41117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3CF00-EDC5-4D6F-9C31-D53DE8A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9F76-CE22-41C9-9E69-8997BC4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4DF1-D762-4C44-94F8-0159EEE9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0F63E-D0BC-4DBA-B589-2DE536AD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0BEF-A341-42AD-8097-EF296A9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9BDE2-0F25-499D-BE47-99A525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F650-809B-4C7E-9C79-E5BB789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C5F5-37EB-4E53-945C-FD4FD57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D2F9B6-9486-4D02-ABF0-76F29108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27CA9-0EFD-4772-96AD-36EF6AA8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C36D7-C9AF-4F81-965D-4C52D3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26790-2CEE-48F6-BDC7-B156015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21D23-9410-4DF1-A50B-A0DC75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253CEC-D7F8-40F0-982D-A9895EC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9AE96-9E9C-4E30-AAE2-38B6AE7D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7B879-E891-428D-B40B-D81E51E0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DAD-19EA-4BB4-9AEF-5FF301A2C8F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139E3-F157-4F80-9649-75BB8D9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B474-81DD-41C5-8B71-2EA0BA8C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api/pyspark.SparkContext.html" TargetMode="External"/><Relationship Id="rId2" Type="http://schemas.openxmlformats.org/officeDocument/2006/relationships/hyperlink" Target="https://spark.apache.org/docs/latest/api/python/reference/pyspark.sql/api/pyspark.sql.SparkSession.html#pyspark.sql.SparkSe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reference/api/pyspark.RDD.html#pyspark.RD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data-manipulation-with-pyspark-in-10-steps-ac9d4a0f96f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pyspark.sql/api/pyspark.sql.SparkSession.read.html#pyspark-sql-sparksession-read" TargetMode="External"/><Relationship Id="rId2" Type="http://schemas.openxmlformats.org/officeDocument/2006/relationships/hyperlink" Target="https://spark.apache.org/docs/latest/api/python/reference/pyspark.sql/api/pyspark.sql.SparkSession.createDataFra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hyperlink" Target="https://spark.apache.org/docs/latest/api/python/reference/pyspark.sql/api/pyspark.sql.DataFrame.foreach.html#pyspark.sql.DataFrame.foreach" TargetMode="External"/><Relationship Id="rId18" Type="http://schemas.openxmlformats.org/officeDocument/2006/relationships/hyperlink" Target="https://spark.apache.org/docs/latest/api/python/reference/pyspark.sql/api/pyspark.sql.DataFrame.createOrReplaceTempView.html#pyspark.sql.DataFrame.createOrReplaceTempView" TargetMode="External"/><Relationship Id="rId26" Type="http://schemas.openxmlformats.org/officeDocument/2006/relationships/hyperlink" Target="https://spark.apache.org/docs/latest/api/python/reference/pyspark.sql/api/pyspark.sql.GroupedData.min.html#pyspark.sql.GroupedData.min" TargetMode="External"/><Relationship Id="rId21" Type="http://schemas.openxmlformats.org/officeDocument/2006/relationships/hyperlink" Target="https://spark.apache.org/docs/latest/api/python/reference/pyspark.sql/api/pyspark.sql.GroupedData.agg.html#pyspark.sql.GroupedData.agg" TargetMode="External"/><Relationship Id="rId34" Type="http://schemas.openxmlformats.org/officeDocument/2006/relationships/hyperlink" Target="https://spark.apache.org/docs/latest/api/python/reference/pyspark.sql/api/pyspark.sql.types.StructType.html" TargetMode="External"/><Relationship Id="rId7" Type="http://schemas.openxmlformats.org/officeDocument/2006/relationships/hyperlink" Target="https://spark.apache.org/docs/latest/api/python/reference/pyspark.sql/api/pyspark.sql.DataFrame.toDF.html#pyspark.sql.DataFrame.toDF" TargetMode="External"/><Relationship Id="rId12" Type="http://schemas.openxmlformats.org/officeDocument/2006/relationships/hyperlink" Target="https://spark.apache.org/docs/latest/api/python/reference/pyspark.sql/api/pyspark.sql.DataFrame.orderBy.html#pyspark.sql.DataFrame.orderBy" TargetMode="External"/><Relationship Id="rId17" Type="http://schemas.openxmlformats.org/officeDocument/2006/relationships/hyperlink" Target="https://spark.apache.org/docs/latest/api/python/reference/pyspark.sql/api/pyspark.sql.DataFrame.transform.html#pyspark.sql.DataFrame.transform" TargetMode="External"/><Relationship Id="rId25" Type="http://schemas.openxmlformats.org/officeDocument/2006/relationships/hyperlink" Target="https://spark.apache.org/docs/latest/api/python/reference/pyspark.sql/api/pyspark.sql.GroupedData.max.html#pyspark.sql.GroupedData.max" TargetMode="External"/><Relationship Id="rId33" Type="http://schemas.openxmlformats.org/officeDocument/2006/relationships/hyperlink" Target="https://spark.apache.org/docs/latest/api/python/reference/pyspark.sql/api/pyspark.sql.DataFrame.schema.html#pyspark.sql.DataFrame.schema" TargetMode="External"/><Relationship Id="rId38" Type="http://schemas.openxmlformats.org/officeDocument/2006/relationships/hyperlink" Target="https://spark.apache.org/docs/latest/api/python/reference/pyspark.sql/api/pyspark.sql.DataFrame.write.html#pyspark.sql.DataFrame.write" TargetMode="External"/><Relationship Id="rId2" Type="http://schemas.openxmlformats.org/officeDocument/2006/relationships/hyperlink" Target="https://spark.apache.org/docs/latest/api/python/reference/pyspark.sql/api/pyspark.sql.DataFrame.html" TargetMode="External"/><Relationship Id="rId16" Type="http://schemas.openxmlformats.org/officeDocument/2006/relationships/hyperlink" Target="https://spark.apache.org/docs/latest/api/python/reference/pyspark.sql/api/pyspark.sql.DataFrame.union.html#pyspark.sql.DataFrame.union" TargetMode="External"/><Relationship Id="rId20" Type="http://schemas.openxmlformats.org/officeDocument/2006/relationships/hyperlink" Target="https://spark.apache.org/docs/latest/api/python/reference/pyspark.sql/api/pyspark.sql.GroupedData.html#pyspark.sql.GroupedData" TargetMode="External"/><Relationship Id="rId29" Type="http://schemas.openxmlformats.org/officeDocument/2006/relationships/hyperlink" Target="https://spark.apache.org/docs/latest/api/python/reference/pyspark.sql/api/pyspark.sql.DataFrame.collect.html#pyspark.sql.DataFrame.coll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pyspark.sql/api/pyspark.sql.DataFrame.withColumns.html#pyspark.sql.DataFrame.withColumns" TargetMode="External"/><Relationship Id="rId11" Type="http://schemas.openxmlformats.org/officeDocument/2006/relationships/hyperlink" Target="https://spark.apache.org/docs/latest/api/python/reference/pyspark.sql/api/pyspark.sql.DataFrame.sort.html#pyspark.sql.DataFrame.sort" TargetMode="External"/><Relationship Id="rId24" Type="http://schemas.openxmlformats.org/officeDocument/2006/relationships/hyperlink" Target="https://spark.apache.org/docs/latest/api/python/reference/pyspark.sql/api/pyspark.sql.GroupedData.count.html#pyspark.sql.GroupedData.count" TargetMode="External"/><Relationship Id="rId32" Type="http://schemas.openxmlformats.org/officeDocument/2006/relationships/hyperlink" Target="https://spark.apache.org/docs/latest/api/python/reference/pyspark.sql/api/pyspark.sql.DataFrame.summary.html#pyspark.sql.DataFrame.summary" TargetMode="External"/><Relationship Id="rId37" Type="http://schemas.openxmlformats.org/officeDocument/2006/relationships/hyperlink" Target="https://spark.apache.org/docs/latest/api/python/reference/pyspark.sql/api/pyspark.sql.DataFrame.rdd.html#pyspark.sql.DataFrame.rdd" TargetMode="External"/><Relationship Id="rId5" Type="http://schemas.openxmlformats.org/officeDocument/2006/relationships/hyperlink" Target="https://spark.apache.org/docs/latest/api/python/reference/pyspark.sql/api/pyspark.sql.DataFrame.drop.html#pyspark.sql.DataFrame.drop" TargetMode="External"/><Relationship Id="rId15" Type="http://schemas.openxmlformats.org/officeDocument/2006/relationships/hyperlink" Target="https://spark.apache.org/docs/latest/api/python/reference/pyspark.sql/api/pyspark.sql.DataFrame.intersect.html#pyspark.sql.DataFrame.intersect" TargetMode="External"/><Relationship Id="rId23" Type="http://schemas.openxmlformats.org/officeDocument/2006/relationships/hyperlink" Target="https://spark.apache.org/docs/latest/api/python/reference/pyspark.sql/api/pyspark.sql.GroupedData.mean.html#pyspark.sql.GroupedData.mean" TargetMode="External"/><Relationship Id="rId28" Type="http://schemas.openxmlformats.org/officeDocument/2006/relationships/hyperlink" Target="https://spark.apache.org/docs/latest/api/python/reference/pyspark.sql/api/pyspark.sql.DataFrame.show.html#pyspark.sql.DataFrame.show" TargetMode="External"/><Relationship Id="rId36" Type="http://schemas.openxmlformats.org/officeDocument/2006/relationships/hyperlink" Target="https://spark.apache.org/docs/latest/api/python/reference/pyspark.sql/api/pyspark.sql.DataFrame.to.html#pyspark.sql.DataFrame.to" TargetMode="External"/><Relationship Id="rId10" Type="http://schemas.openxmlformats.org/officeDocument/2006/relationships/hyperlink" Target="https://spark.apache.org/docs/latest/api/python/reference/pyspark.sql/api/pyspark.sql.DataFrame.distinct.html#pyspark.sql.DataFrame.distinct" TargetMode="External"/><Relationship Id="rId19" Type="http://schemas.openxmlformats.org/officeDocument/2006/relationships/hyperlink" Target="https://spark.apache.org/docs/latest/api/python/reference/pyspark.sql/api/pyspark.sql.DataFrame.groupBy.html#pyspark.sql.DataFrame.groupBy" TargetMode="External"/><Relationship Id="rId31" Type="http://schemas.openxmlformats.org/officeDocument/2006/relationships/hyperlink" Target="https://spark.apache.org/docs/latest/api/python/reference/pyspark.sql/api/pyspark.sql.DataFrame.agg.html#pyspark.sql.DataFrame.agg" TargetMode="External"/><Relationship Id="rId4" Type="http://schemas.openxmlformats.org/officeDocument/2006/relationships/hyperlink" Target="https://spark.apache.org/docs/latest/api/python/reference/pyspark.sql/api/pyspark.sql.DataFrame.select.html#pyspark.sql.DataFrame.select" TargetMode="External"/><Relationship Id="rId9" Type="http://schemas.openxmlformats.org/officeDocument/2006/relationships/hyperlink" Target="https://spark.apache.org/docs/latest/api/python/reference/pyspark.sql/api/pyspark.sql.DataFrame.where.html#pyspark.sql.DataFrame.where" TargetMode="External"/><Relationship Id="rId14" Type="http://schemas.openxmlformats.org/officeDocument/2006/relationships/hyperlink" Target="https://spark.apache.org/docs/latest/api/python/reference/pyspark.sql/api/pyspark.sql.DataFrame.join.html#pyspark.sql.DataFrame.join" TargetMode="External"/><Relationship Id="rId22" Type="http://schemas.openxmlformats.org/officeDocument/2006/relationships/hyperlink" Target="https://spark.apache.org/docs/latest/api/python/reference/pyspark.sql/api/pyspark.sql.GroupedData.avg.html#pyspark.sql.GroupedData.avg" TargetMode="External"/><Relationship Id="rId27" Type="http://schemas.openxmlformats.org/officeDocument/2006/relationships/hyperlink" Target="https://spark.apache.org/docs/latest/api/python/reference/pyspark.sql/api/pyspark.sql.GroupedData.sum.html#pyspark.sql.GroupedData.sum" TargetMode="External"/><Relationship Id="rId30" Type="http://schemas.openxmlformats.org/officeDocument/2006/relationships/hyperlink" Target="https://spark.apache.org/docs/latest/api/python/reference/pyspark.sql/api/pyspark.sql.DataFrame.count.html#pyspark.sql.DataFrame.count" TargetMode="External"/><Relationship Id="rId35" Type="http://schemas.openxmlformats.org/officeDocument/2006/relationships/hyperlink" Target="https://spark.apache.org/docs/latest/api/python/reference/pyspark.sql/api/pyspark.sql.DataFrame.printSchema.html#pyspark.sql.DataFrame.printSchema" TargetMode="External"/><Relationship Id="rId8" Type="http://schemas.openxmlformats.org/officeDocument/2006/relationships/hyperlink" Target="https://spark.apache.org/docs/latest/api/python/reference/pyspark.sql/api/pyspark.sql.DataFrame.filter.html#pyspark.sql.DataFrame.filter" TargetMode="External"/><Relationship Id="rId3" Type="http://schemas.openxmlformats.org/officeDocument/2006/relationships/hyperlink" Target="https://spark.apache.org/docs/latest/api/python/reference/pyspark.sql/api/pyspark.sql.DataFrame.replace.html#pyspark.sql.DataFrame.replace" TargetMode="Externa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spark.apache.org/docs/latest/api/python/reference/pyspark.sql/api/pyspark.sql.functions.std.html#pyspark.sql.functions.std" TargetMode="External"/><Relationship Id="rId18" Type="http://schemas.openxmlformats.org/officeDocument/2006/relationships/hyperlink" Target="https://spark.apache.org/docs/latest/api/python/reference/pyspark.sql/api/pyspark.sql.functions.substr.html#pyspark.sql.functions.substr" TargetMode="External"/><Relationship Id="rId26" Type="http://schemas.openxmlformats.org/officeDocument/2006/relationships/hyperlink" Target="https://spark.apache.org/docs/latest/api/python/reference/pyspark.sql/api/pyspark.sql.Column.astype.html#pyspark.sql.Column.astype" TargetMode="External"/><Relationship Id="rId3" Type="http://schemas.openxmlformats.org/officeDocument/2006/relationships/hyperlink" Target="https://spark.apache.org/docs/latest/api/python/reference/pyspark.sql/api/pyspark.sql.functions.col.html#pyspark.sql.functions.col" TargetMode="External"/><Relationship Id="rId21" Type="http://schemas.openxmlformats.org/officeDocument/2006/relationships/hyperlink" Target="https://spark.apache.org/docs/latest/api/python/reference/pyspark.sql/api/pyspark.sql.functions.date_format.html#pyspark.sql.functions.date_format" TargetMode="External"/><Relationship Id="rId7" Type="http://schemas.openxmlformats.org/officeDocument/2006/relationships/hyperlink" Target="https://spark.apache.org/docs/latest/api/python/reference/pyspark.sql/api/pyspark.sql.functions.pow.html#pyspark.sql.functions.pow" TargetMode="External"/><Relationship Id="rId12" Type="http://schemas.openxmlformats.org/officeDocument/2006/relationships/hyperlink" Target="https://spark.apache.org/docs/latest/api/python/reference/pyspark.sql/api/pyspark.sql.functions.max.html#pyspark.sql.functions.max" TargetMode="External"/><Relationship Id="rId17" Type="http://schemas.openxmlformats.org/officeDocument/2006/relationships/hyperlink" Target="https://spark.apache.org/docs/latest/api/python/reference/pyspark.sql/api/pyspark.sql.functions.contains.html#pyspark.sql.functions.contains" TargetMode="External"/><Relationship Id="rId25" Type="http://schemas.openxmlformats.org/officeDocument/2006/relationships/hyperlink" Target="https://spark.apache.org/docs/latest/api/python/reference/pyspark.sql/api/pyspark.sql.Column.alias.html#pyspark.sql.Column.alias" TargetMode="External"/><Relationship Id="rId33" Type="http://schemas.openxmlformats.org/officeDocument/2006/relationships/hyperlink" Target="https://spark.apache.org/docs/latest/api/python/reference/pyspark.sql/column.html" TargetMode="External"/><Relationship Id="rId2" Type="http://schemas.openxmlformats.org/officeDocument/2006/relationships/hyperlink" Target="https://spark.apache.org/docs/latest/api/python/reference/pyspark.sql/api/pyspark.sql.Column.html" TargetMode="External"/><Relationship Id="rId16" Type="http://schemas.openxmlformats.org/officeDocument/2006/relationships/hyperlink" Target="https://spark.apache.org/docs/latest/api/python/reference/pyspark.sql/api/pyspark.sql.functions.upper.html#pyspark.sql.functions.upper" TargetMode="External"/><Relationship Id="rId20" Type="http://schemas.openxmlformats.org/officeDocument/2006/relationships/hyperlink" Target="https://spark.apache.org/docs/latest/api/python/reference/pyspark.sql/api/pyspark.sql.functions.curdate.html#pyspark.sql.functions.curdate" TargetMode="External"/><Relationship Id="rId29" Type="http://schemas.openxmlformats.org/officeDocument/2006/relationships/hyperlink" Target="https://spark.apache.org/docs/latest/api/python/reference/pyspark.sql/api/pyspark.sql.Column.contains.html#pyspark.sql.Column.contai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pyspark.sql/api/pyspark.sql.functions.log.html#pyspark.sql.functions.log" TargetMode="External"/><Relationship Id="rId11" Type="http://schemas.openxmlformats.org/officeDocument/2006/relationships/hyperlink" Target="https://spark.apache.org/docs/latest/api/python/reference/pyspark.sql/api/pyspark.sql.functions.min.html#pyspark.sql.functions.min" TargetMode="External"/><Relationship Id="rId24" Type="http://schemas.openxmlformats.org/officeDocument/2006/relationships/hyperlink" Target="https://spark.apache.org/docs/latest/api/python/reference/pyspark.sql/functions.html" TargetMode="External"/><Relationship Id="rId32" Type="http://schemas.openxmlformats.org/officeDocument/2006/relationships/hyperlink" Target="https://spark.apache.org/docs/latest/api/python/reference/pyspark.sql/api/pyspark.sql.Column.substr.html#pyspark.sql.Column.substr" TargetMode="External"/><Relationship Id="rId5" Type="http://schemas.openxmlformats.org/officeDocument/2006/relationships/hyperlink" Target="https://spark.apache.org/docs/latest/api/python/reference/pyspark.sql/api/pyspark.sql.functions.sqrt.html#pyspark.sql.functions.sqrt" TargetMode="External"/><Relationship Id="rId15" Type="http://schemas.openxmlformats.org/officeDocument/2006/relationships/hyperlink" Target="https://spark.apache.org/docs/latest/api/python/reference/pyspark.sql/api/pyspark.sql.functions.lower.html#pyspark.sql.functions.lower" TargetMode="External"/><Relationship Id="rId23" Type="http://schemas.openxmlformats.org/officeDocument/2006/relationships/hyperlink" Target="https://spark.apache.org/docs/latest/api/python/reference/pyspark.sql/api/pyspark.sql.functions.month.html#pyspark.sql.functions.month" TargetMode="External"/><Relationship Id="rId28" Type="http://schemas.openxmlformats.org/officeDocument/2006/relationships/hyperlink" Target="https://spark.apache.org/docs/latest/api/python/reference/pyspark.sql/api/pyspark.sql.Column.between.html#pyspark.sql.Column.between" TargetMode="External"/><Relationship Id="rId10" Type="http://schemas.openxmlformats.org/officeDocument/2006/relationships/hyperlink" Target="https://spark.apache.org/docs/latest/api/python/reference/pyspark.sql/api/pyspark.sql.functions.count.html#pyspark.sql.functions.count" TargetMode="External"/><Relationship Id="rId19" Type="http://schemas.openxmlformats.org/officeDocument/2006/relationships/hyperlink" Target="https://spark.apache.org/docs/latest/api/python/reference/pyspark.sql/api/pyspark.sql.functions.split.html#pyspark.sql.functions.split" TargetMode="External"/><Relationship Id="rId31" Type="http://schemas.openxmlformats.org/officeDocument/2006/relationships/hyperlink" Target="https://spark.apache.org/docs/latest/api/python/reference/pyspark.sql/api/pyspark.sql.Column.desc.html#pyspark.sql.Column.desc" TargetMode="External"/><Relationship Id="rId4" Type="http://schemas.openxmlformats.org/officeDocument/2006/relationships/hyperlink" Target="https://spark.apache.org/docs/latest/api/python/reference/pyspark.sql/api/pyspark.sql.functions.lit.html#pyspark.sql.functions.lit" TargetMode="External"/><Relationship Id="rId9" Type="http://schemas.openxmlformats.org/officeDocument/2006/relationships/hyperlink" Target="https://spark.apache.org/docs/latest/api/python/reference/pyspark.sql/api/pyspark.sql.functions.avg.html#pyspark.sql.functions.avg" TargetMode="External"/><Relationship Id="rId14" Type="http://schemas.openxmlformats.org/officeDocument/2006/relationships/hyperlink" Target="https://spark.apache.org/docs/latest/api/python/reference/pyspark.sql/api/pyspark.sql.functions.sum.html#pyspark.sql.functions.sum" TargetMode="External"/><Relationship Id="rId22" Type="http://schemas.openxmlformats.org/officeDocument/2006/relationships/hyperlink" Target="https://spark.apache.org/docs/latest/api/python/reference/pyspark.sql/api/pyspark.sql.functions.year.html#pyspark.sql.functions.year" TargetMode="External"/><Relationship Id="rId27" Type="http://schemas.openxmlformats.org/officeDocument/2006/relationships/hyperlink" Target="https://spark.apache.org/docs/latest/api/python/reference/pyspark.sql/api/pyspark.sql.Column.cast.html#pyspark.sql.Column.cast" TargetMode="External"/><Relationship Id="rId30" Type="http://schemas.openxmlformats.org/officeDocument/2006/relationships/hyperlink" Target="https://spark.apache.org/docs/latest/api/python/reference/pyspark.sql/api/pyspark.sql.Column.asc.html#pyspark.sql.Column.asc" TargetMode="External"/><Relationship Id="rId8" Type="http://schemas.openxmlformats.org/officeDocument/2006/relationships/hyperlink" Target="https://spark.apache.org/docs/latest/api/python/reference/pyspark.sql/api/pyspark.sql.functions.round.html#pyspark.sql.functions.round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python/user_guide/pandas_on_spark/supported_pandas_api.html#dataframe-ap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reference/pyspark.pandas/frame.html" TargetMode="External"/><Relationship Id="rId2" Type="http://schemas.openxmlformats.org/officeDocument/2006/relationships/hyperlink" Target="https://spark.apache.org/docs/latest/api/python/reference/pyspark.panda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api/python/reference/pyspark.pandas/groupby.html" TargetMode="External"/><Relationship Id="rId4" Type="http://schemas.openxmlformats.org/officeDocument/2006/relationships/hyperlink" Target="https://spark.apache.org/docs/latest/api/python/reference/pyspark.pandas/seri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ofbigdata.springeropen.com/articles/10.1186/s40537-019-0240-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49A3-A51A-4237-B67A-1A9D06F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gradFill flip="none" rotWithShape="1">
                  <a:gsLst>
                    <a:gs pos="0">
                      <a:srgbClr val="0088EE"/>
                    </a:gs>
                    <a:gs pos="100000">
                      <a:srgbClr val="BA21CF"/>
                    </a:gs>
                  </a:gsLst>
                  <a:lin ang="0" scaled="1"/>
                  <a:tileRect/>
                </a:gradFill>
                <a:latin typeface="Metropolis Semi Bold" panose="00000700000000000000" pitchFamily="50" charset="0"/>
              </a:rPr>
              <a:t>SPARK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4C8DE-6839-4780-8D23-8D81B8B8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1953"/>
          </a:xfrm>
        </p:spPr>
        <p:txBody>
          <a:bodyPr>
            <a:normAutofit lnSpcReduction="10000"/>
          </a:bodyPr>
          <a:lstStyle/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r>
              <a:rPr lang="fr-FR" sz="1800" dirty="0">
                <a:latin typeface="Metropolis" panose="00000500000000000000" pitchFamily="50" charset="0"/>
              </a:rPr>
              <a:t>M. Ben &amp; R. </a:t>
            </a:r>
            <a:r>
              <a:rPr lang="fr-FR" sz="1800" dirty="0" err="1">
                <a:latin typeface="Metropolis" panose="00000500000000000000" pitchFamily="50" charset="0"/>
              </a:rPr>
              <a:t>Tavenard</a:t>
            </a:r>
            <a:endParaRPr lang="fr-FR" sz="1800" dirty="0">
              <a:latin typeface="Metropolis" panose="00000500000000000000" pitchFamily="50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5A013D-A32F-4AF9-9BC3-EFB8654BC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60" y="4157674"/>
            <a:ext cx="2577079" cy="13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0022C-EE68-4D17-8EFB-923AF515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RDD API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6258580-13F1-4018-BFFD-5CF8A377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Installation de </a:t>
            </a:r>
            <a:r>
              <a:rPr lang="fr-FR" dirty="0" err="1"/>
              <a:t>PySpark</a:t>
            </a:r>
            <a:endParaRPr lang="fr-FR" dirty="0"/>
          </a:p>
          <a:p>
            <a:pPr marL="457200" lvl="1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Import de la classe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fr-FR" dirty="0">
                <a:cs typeface="Courier New" panose="02070309020205020404" pitchFamily="49" charset="0"/>
              </a:rPr>
              <a:t> du module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pyspark.sql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SparkSession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cs typeface="Courier New" panose="02070309020205020404" pitchFamily="49" charset="0"/>
              </a:rPr>
              <a:t>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SparkSession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Objet du </a:t>
            </a:r>
            <a:r>
              <a:rPr lang="fr-FR" i="1" dirty="0"/>
              <a:t>driver program</a:t>
            </a:r>
            <a:r>
              <a:rPr lang="fr-FR" dirty="0"/>
              <a:t> permettant les échanges avec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le </a:t>
            </a:r>
            <a:r>
              <a:rPr lang="fr-FR" i="1" dirty="0"/>
              <a:t>cluster manager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 les </a:t>
            </a:r>
            <a:r>
              <a:rPr lang="fr-FR" i="1" dirty="0" err="1"/>
              <a:t>worker</a:t>
            </a:r>
            <a:r>
              <a:rPr lang="fr-FR" i="1" dirty="0"/>
              <a:t> </a:t>
            </a:r>
            <a:r>
              <a:rPr lang="fr-FR" i="1" dirty="0" err="1"/>
              <a:t>nodes</a:t>
            </a:r>
            <a:r>
              <a:rPr lang="fr-FR" i="1" dirty="0"/>
              <a:t> </a:t>
            </a:r>
            <a:r>
              <a:rPr lang="fr-FR" dirty="0"/>
              <a:t>du cluster</a:t>
            </a:r>
          </a:p>
          <a:p>
            <a:pPr marL="914400" lvl="2" indent="0">
              <a:buNone/>
            </a:pPr>
            <a:endParaRPr lang="fr-FR" dirty="0"/>
          </a:p>
          <a:p>
            <a:pPr lvl="1"/>
            <a:r>
              <a:rPr lang="fr-FR" dirty="0"/>
              <a:t>Contient un 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SparkContext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Support pour les </a:t>
            </a:r>
            <a:r>
              <a:rPr lang="fr-FR" dirty="0" err="1"/>
              <a:t>RDDs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691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RDD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2"/>
            <a:ext cx="10515600" cy="5032377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Création d’une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fr-FR" dirty="0"/>
          </a:p>
          <a:p>
            <a:pPr lvl="1"/>
            <a:r>
              <a:rPr lang="fr-FR" dirty="0"/>
              <a:t>En local</a:t>
            </a:r>
          </a:p>
          <a:p>
            <a:pPr marL="914400" lvl="2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SparkSession.builder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("Mon appli Spark") \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.master("local[2]") \  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 local[*] (utilise tous les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coeurs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Sur un cluster Spark</a:t>
            </a:r>
          </a:p>
          <a:p>
            <a:pPr marL="914400" lvl="2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SparkSession.builder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appName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("Mon appli Spark") \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.master("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://master-name:7077") \</a:t>
            </a: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Arrêt de la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Arrête 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fr-FR" dirty="0">
                <a:cs typeface="Courier New" panose="02070309020205020404" pitchFamily="49" charset="0"/>
              </a:rPr>
              <a:t> sous-jacent : à placer à la fin du </a:t>
            </a:r>
            <a:r>
              <a:rPr lang="fr-FR" i="1" dirty="0">
                <a:cs typeface="Courier New" panose="02070309020205020404" pitchFamily="49" charset="0"/>
              </a:rPr>
              <a:t>driver program</a:t>
            </a:r>
          </a:p>
          <a:p>
            <a:pPr marL="914400" lvl="2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spark.stop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3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RDD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728489" cy="482027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Création et manipulation d’un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Récupération de l’objet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fr-FR" dirty="0">
                <a:cs typeface="Courier New" panose="02070309020205020404" pitchFamily="49" charset="0"/>
              </a:rPr>
              <a:t> de la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Création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rdd1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([0,1,2,3,4])      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d’une liste Python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rdd2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sc.range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(100, 200, 10)           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 range Spark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rdd3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&lt;local or HDFS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 fichier texte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Manipulation (méthodes des objets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fr-FR" dirty="0"/>
              <a:t>Informations et gestion :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getNumPartitions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repartition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cache(),…</a:t>
            </a:r>
          </a:p>
          <a:p>
            <a:pPr lvl="2"/>
            <a:r>
              <a:rPr lang="fr-FR" dirty="0"/>
              <a:t>Transformations :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flapMap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(),…</a:t>
            </a:r>
          </a:p>
          <a:p>
            <a:pPr lvl="2"/>
            <a:r>
              <a:rPr lang="fr-FR" dirty="0"/>
              <a:t>Actions :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count(),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saveAsTextFile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&gt;),…</a:t>
            </a:r>
          </a:p>
          <a:p>
            <a:pPr lvl="2"/>
            <a:r>
              <a:rPr lang="fr-FR" dirty="0"/>
              <a:t>Voir la </a:t>
            </a:r>
            <a:r>
              <a:rPr lang="fr-FR" dirty="0">
                <a:hlinkClick r:id="rId2"/>
              </a:rPr>
              <a:t>documentation en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12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SQL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10917025" cy="444201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Support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/>
              <a:t> Spark et SQL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>
                <a:cs typeface="Courier New" panose="02070309020205020404" pitchFamily="49" charset="0"/>
              </a:rPr>
              <a:t> Spark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Données tabulaires distribuées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Associée à un schéma : typage des données par colonne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cs typeface="Courier New" panose="02070309020205020404" pitchFamily="49" charset="0"/>
              </a:rPr>
              <a:t> peut être défini explicitement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cs typeface="Courier New" panose="02070309020205020404" pitchFamily="49" charset="0"/>
              </a:rPr>
              <a:t> ou inféré automatiquement</a:t>
            </a:r>
          </a:p>
          <a:p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Tables SQL Spark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Créées à partir de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fr-FR" dirty="0">
                <a:cs typeface="Courier New" panose="02070309020205020404" pitchFamily="49" charset="0"/>
              </a:rPr>
              <a:t> Spark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Manipulation et interrogation avec le langage SQL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cs typeface="Courier New" panose="02070309020205020404" pitchFamily="49" charset="0"/>
              </a:rPr>
              <a:t> génère de nouvelles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fr-FR" dirty="0">
                <a:cs typeface="Courier New" panose="02070309020205020404" pitchFamily="49" charset="0"/>
              </a:rPr>
              <a:t> Spark  (résultat de la requête)</a:t>
            </a:r>
          </a:p>
          <a:p>
            <a:pPr marL="0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pPr lvl="2"/>
            <a:endParaRPr lang="fr-F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2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SQL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7025" cy="4442011"/>
          </a:xfrm>
        </p:spPr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dirty="0"/>
              <a:t> </a:t>
            </a:r>
            <a:r>
              <a:rPr lang="fr-FR" i="1" dirty="0"/>
              <a:t>vs</a:t>
            </a:r>
            <a:r>
              <a:rPr lang="fr-FR" dirty="0"/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9B7693-E6E6-466B-A899-91BE9EFC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06" y="2328367"/>
            <a:ext cx="7048788" cy="396654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F770E8-D587-4A3C-AF5F-A56F49C2F0B1}"/>
              </a:ext>
            </a:extLst>
          </p:cNvPr>
          <p:cNvSpPr txBox="1"/>
          <p:nvPr/>
        </p:nvSpPr>
        <p:spPr>
          <a:xfrm>
            <a:off x="6434134" y="6338986"/>
            <a:ext cx="318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</a:t>
            </a:r>
            <a:r>
              <a:rPr lang="fr-FR" sz="1400" i="1" dirty="0">
                <a:hlinkClick r:id="rId3"/>
              </a:rPr>
              <a:t>https://levelup.gitconnected.com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5373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SQL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7025" cy="5032379"/>
          </a:xfrm>
        </p:spPr>
        <p:txBody>
          <a:bodyPr>
            <a:normAutofit fontScale="92500"/>
          </a:bodyPr>
          <a:lstStyle/>
          <a:p>
            <a:r>
              <a:rPr lang="fr-FR" dirty="0"/>
              <a:t>Création d’une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/>
              <a:t> Spark</a:t>
            </a:r>
          </a:p>
          <a:p>
            <a:pPr lvl="1"/>
            <a:r>
              <a:rPr lang="fr-FR" dirty="0"/>
              <a:t> Avec la méthode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createDataFrame</a:t>
            </a:r>
            <a:r>
              <a:rPr lang="fr-FR" dirty="0"/>
              <a:t> de la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sdf1 =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*options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source : collection Python, RDD, liste de Row,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Pandas…</a:t>
            </a:r>
          </a:p>
          <a:p>
            <a:pPr marL="914400" lvl="2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Lecture depuis un fichier avec l’objet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SparkSession.read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sdf2 = spark.read.csv(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CSV file&gt;, [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*options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sdf3 =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JSON file&gt;, [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], *options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1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sdf4 = </a:t>
            </a:r>
            <a:r>
              <a:rPr lang="fr-F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spark.read.text</a:t>
            </a: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TEXT file&gt;, *options)</a:t>
            </a:r>
          </a:p>
          <a:p>
            <a:pPr marL="914400" lvl="2" indent="0">
              <a:buNone/>
            </a:pPr>
            <a:endParaRPr lang="fr-F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Visualisation du contenu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Opération de type « action » (transfert des données au </a:t>
            </a:r>
            <a:r>
              <a:rPr lang="fr-FR" i="1" dirty="0">
                <a:cs typeface="Courier New" panose="02070309020205020404" pitchFamily="49" charset="0"/>
              </a:rPr>
              <a:t>driver program</a:t>
            </a:r>
            <a:r>
              <a:rPr lang="fr-FR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sdf1.show()   # ou sdf1.show(n=10) pour les 10 premières lignes</a:t>
            </a:r>
          </a:p>
        </p:txBody>
      </p:sp>
    </p:spTree>
    <p:extLst>
      <p:ext uri="{BB962C8B-B14F-4D97-AF65-F5344CB8AC3E}">
        <p14:creationId xmlns:p14="http://schemas.microsoft.com/office/powerpoint/2010/main" val="2921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SQL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11030147" cy="4782567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cs typeface="Courier New" panose="02070309020205020404" pitchFamily="49" charset="0"/>
              </a:rPr>
              <a:t>Manipulation des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DataFrame</a:t>
            </a:r>
            <a:r>
              <a:rPr lang="fr-FR" dirty="0">
                <a:cs typeface="Courier New" panose="02070309020205020404" pitchFamily="49" charset="0"/>
              </a:rPr>
              <a:t> Spark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Transformations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Valeurs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replace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Colonnes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select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drop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withColumns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toDF</a:t>
            </a:r>
            <a:r>
              <a:rPr lang="fr-FR" dirty="0">
                <a:cs typeface="Courier New" panose="02070309020205020404" pitchFamily="49" charset="0"/>
              </a:rPr>
              <a:t>, 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Lignes 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filter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where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distinct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sort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2"/>
              </a:rPr>
              <a:t>orderBy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3"/>
              </a:rPr>
              <a:t>foreach</a:t>
            </a:r>
            <a:r>
              <a:rPr lang="fr-FR" dirty="0">
                <a:cs typeface="Courier New" panose="02070309020205020404" pitchFamily="49" charset="0"/>
              </a:rPr>
              <a:t>, 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Table :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4"/>
              </a:rPr>
              <a:t>join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5"/>
              </a:rPr>
              <a:t>intersect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6"/>
              </a:rPr>
              <a:t>union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7"/>
              </a:rPr>
              <a:t>transform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8"/>
              </a:rPr>
              <a:t>createOrReplaceTempView</a:t>
            </a:r>
            <a:r>
              <a:rPr lang="fr-FR" dirty="0">
                <a:cs typeface="Courier New" panose="02070309020205020404" pitchFamily="49" charset="0"/>
              </a:rPr>
              <a:t>, 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Groupes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9"/>
              </a:rPr>
              <a:t>groupBy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0"/>
              </a:rPr>
              <a:t>GroupedData</a:t>
            </a:r>
            <a:r>
              <a:rPr lang="fr-FR" sz="2000" dirty="0">
                <a:cs typeface="Courier New" panose="02070309020205020404" pitchFamily="49" charset="0"/>
              </a:rPr>
              <a:t>),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1"/>
              </a:rPr>
              <a:t>agg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2"/>
              </a:rPr>
              <a:t>avg</a:t>
            </a:r>
            <a:r>
              <a:rPr lang="fr-FR" sz="2000" dirty="0"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3"/>
              </a:rPr>
              <a:t>mean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24"/>
              </a:rPr>
              <a:t>count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25"/>
              </a:rPr>
              <a:t>max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26"/>
              </a:rPr>
              <a:t>min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27"/>
              </a:rPr>
              <a:t>sum</a:t>
            </a:r>
            <a:r>
              <a:rPr lang="fr-FR" sz="2000" dirty="0">
                <a:cs typeface="Courier New" panose="02070309020205020404" pitchFamily="49" charset="0"/>
              </a:rPr>
              <a:t>, …</a:t>
            </a:r>
          </a:p>
          <a:p>
            <a:pPr marL="914400" lvl="2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Actions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Récupération &amp; visualisation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28"/>
              </a:rPr>
              <a:t>show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9"/>
              </a:rPr>
              <a:t>collect</a:t>
            </a:r>
            <a:r>
              <a:rPr lang="fr-FR" dirty="0">
                <a:cs typeface="Courier New" panose="02070309020205020404" pitchFamily="49" charset="0"/>
              </a:rPr>
              <a:t>,…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Agrégation </a:t>
            </a:r>
            <a:r>
              <a:rPr lang="fr-FR" sz="2000" dirty="0">
                <a:cs typeface="Courier New" panose="02070309020205020404" pitchFamily="49" charset="0"/>
              </a:rPr>
              <a:t>: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  <a:hlinkClick r:id="rId30"/>
              </a:rPr>
              <a:t>count</a:t>
            </a:r>
            <a:r>
              <a:rPr lang="fr-FR" sz="2000" dirty="0"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  <a:hlinkClick r:id="rId31"/>
              </a:rPr>
              <a:t>agg</a:t>
            </a:r>
            <a:r>
              <a:rPr lang="fr-FR" sz="2000" dirty="0">
                <a:cs typeface="Courier New" panose="02070309020205020404" pitchFamily="49" charset="0"/>
              </a:rPr>
              <a:t>, …</a:t>
            </a:r>
            <a:r>
              <a:rPr lang="fr-FR" dirty="0">
                <a:cs typeface="Courier New" panose="02070309020205020404" pitchFamily="49" charset="0"/>
              </a:rPr>
              <a:t> </a:t>
            </a:r>
          </a:p>
          <a:p>
            <a:pPr lvl="2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Informations, schéma,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dirty="0">
                <a:cs typeface="Courier New" panose="02070309020205020404" pitchFamily="49" charset="0"/>
              </a:rPr>
              <a:t> sous-jacent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2"/>
              </a:rPr>
              <a:t>summary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3"/>
              </a:rPr>
              <a:t>s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3"/>
              </a:rPr>
              <a:t>chema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4"/>
              </a:rPr>
              <a:t>StrucType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5"/>
              </a:rPr>
              <a:t>printSchema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6"/>
              </a:rPr>
              <a:t>to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7"/>
              </a:rPr>
              <a:t>rdd</a:t>
            </a:r>
            <a:r>
              <a:rPr lang="fr-FR" dirty="0">
                <a:cs typeface="Courier New" panose="02070309020205020404" pitchFamily="49" charset="0"/>
              </a:rPr>
              <a:t>, …</a:t>
            </a:r>
          </a:p>
          <a:p>
            <a:pPr marL="914400" lvl="2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Écriture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Vers stockage externe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8"/>
              </a:rPr>
              <a:t>write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fr-F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3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02F6-8C6B-4234-9E66-BF01752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PySpark</a:t>
            </a:r>
            <a:r>
              <a:rPr lang="fr-FR" dirty="0"/>
              <a:t> SQL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DEA59-15B5-4E3D-AA23-FEFE421E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032"/>
            <a:ext cx="11030147" cy="5358384"/>
          </a:xfrm>
        </p:spPr>
        <p:txBody>
          <a:bodyPr>
            <a:normAutofit fontScale="77500" lnSpcReduction="20000"/>
          </a:bodyPr>
          <a:lstStyle/>
          <a:p>
            <a:pPr marL="914400" lvl="2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Fonctions du module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Beaucoup prennent en paramètre(s) une ou plusieurs colonnes (nom ou 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Column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Import :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pyspark.sql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functions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sf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Catégories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cs typeface="Courier New" panose="02070309020205020404" pitchFamily="49" charset="0"/>
              </a:rPr>
              <a:t>fonctions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 :</a:t>
            </a:r>
            <a:endParaRPr lang="fr-FR" dirty="0"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Récupération et création de colonnes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lit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Fonctions mathématiques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sqrt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log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7"/>
              </a:rPr>
              <a:t>pow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8"/>
              </a:rPr>
              <a:t>round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Agrégation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avg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0"/>
              </a:rPr>
              <a:t>count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1"/>
              </a:rPr>
              <a:t>min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2"/>
              </a:rPr>
              <a:t>max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3"/>
              </a:rPr>
              <a:t>std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4"/>
              </a:rPr>
              <a:t>sum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Chaînes de caractères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5"/>
              </a:rPr>
              <a:t>lower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6"/>
              </a:rPr>
              <a:t>upper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7"/>
              </a:rPr>
              <a:t>contains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18"/>
              </a:rPr>
              <a:t>substr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19"/>
              </a:rPr>
              <a:t>split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Dates :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0"/>
              </a:rPr>
              <a:t>curdate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1"/>
              </a:rPr>
              <a:t>date_format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2"/>
              </a:rPr>
              <a:t>year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3"/>
              </a:rPr>
              <a:t>month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914400" lvl="2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Voir la </a:t>
            </a:r>
            <a:r>
              <a:rPr lang="fr-FR" dirty="0">
                <a:cs typeface="Courier New" panose="02070309020205020404" pitchFamily="49" charset="0"/>
                <a:hlinkClick r:id="rId24"/>
              </a:rPr>
              <a:t>documentation complète en ligne</a:t>
            </a:r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r>
              <a:rPr lang="fr-FR" dirty="0">
                <a:cs typeface="Courier New" panose="02070309020205020404" pitchFamily="49" charset="0"/>
              </a:rPr>
              <a:t>Manipulation des objet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Column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Méthodes :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  <a:hlinkClick r:id="rId25"/>
              </a:rPr>
              <a:t>alias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6"/>
              </a:rPr>
              <a:t>astype</a:t>
            </a:r>
            <a:r>
              <a:rPr lang="fr-FR" dirty="0">
                <a:cs typeface="Courier New" panose="02070309020205020404" pitchFamily="49" charset="0"/>
              </a:rPr>
              <a:t>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7"/>
              </a:rPr>
              <a:t>cast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8"/>
              </a:rPr>
              <a:t>between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29"/>
              </a:rPr>
              <a:t>contains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0"/>
              </a:rPr>
              <a:t>asc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1"/>
              </a:rPr>
              <a:t>desc</a:t>
            </a:r>
            <a:r>
              <a:rPr lang="fr-FR" dirty="0"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2"/>
              </a:rPr>
              <a:t>substr</a:t>
            </a:r>
            <a:r>
              <a:rPr lang="fr-FR" dirty="0">
                <a:cs typeface="Courier New" panose="02070309020205020404" pitchFamily="49" charset="0"/>
              </a:rPr>
              <a:t>, …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Voir la </a:t>
            </a:r>
            <a:r>
              <a:rPr lang="fr-FR" dirty="0">
                <a:cs typeface="Courier New" panose="02070309020205020404" pitchFamily="49" charset="0"/>
                <a:hlinkClick r:id="rId33"/>
              </a:rPr>
              <a:t>documentation complète en ligne</a:t>
            </a:r>
            <a:endParaRPr lang="fr-FR" dirty="0">
              <a:cs typeface="Courier New" panose="02070309020205020404" pitchFamily="49" charset="0"/>
            </a:endParaRPr>
          </a:p>
          <a:p>
            <a:endParaRPr lang="fr-F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1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4F008-DBF1-45AC-9E55-CADD855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Pandas-on-</a:t>
            </a:r>
            <a:r>
              <a:rPr lang="fr-FR" dirty="0" err="1"/>
              <a:t>spark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47DDA-DC30-49CF-8114-D89AD256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Portage de l’API Pandas sur Spark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/>
              <a:t> 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fr-FR" dirty="0"/>
              <a:t> de type Pandas mais </a:t>
            </a:r>
            <a:r>
              <a:rPr lang="fr-FR" b="1" u="sng" dirty="0"/>
              <a:t>distribuées</a:t>
            </a:r>
          </a:p>
          <a:p>
            <a:pPr lvl="1"/>
            <a:r>
              <a:rPr lang="fr-FR" dirty="0"/>
              <a:t>Mêmes noms de méthodes/fonctions que Pandas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Attention : support incomplet</a:t>
            </a:r>
          </a:p>
          <a:p>
            <a:pPr lvl="1"/>
            <a:r>
              <a:rPr lang="fr-FR" dirty="0"/>
              <a:t>Certaines fonctionnalités trop « couteuses » sur un cluster n’existent pas</a:t>
            </a:r>
          </a:p>
          <a:p>
            <a:pPr lvl="1"/>
            <a:r>
              <a:rPr lang="fr-FR" dirty="0"/>
              <a:t>Voir les </a:t>
            </a:r>
            <a:r>
              <a:rPr lang="fr-FR" dirty="0">
                <a:hlinkClick r:id="rId2"/>
              </a:rPr>
              <a:t>méthodes et paramètres supportés 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Import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pyspark.pandas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12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4F008-DBF1-45AC-9E55-CADD855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Pandas-on-</a:t>
            </a:r>
            <a:r>
              <a:rPr lang="fr-FR" dirty="0" err="1"/>
              <a:t>spark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47DDA-DC30-49CF-8114-D89AD256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54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Création des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/>
              <a:t>pandas-on-</a:t>
            </a:r>
            <a:r>
              <a:rPr lang="fr-FR" dirty="0" err="1"/>
              <a:t>spark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 range (une colonne)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psdf1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ps.range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(1, 10, 2)</a:t>
            </a:r>
          </a:p>
          <a:p>
            <a:pPr marL="914400" lvl="2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d’une structure de donnée Python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psdf2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ps.DataFrame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({'A':[1,2,3], 'B':['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un','deux','trois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’]})</a:t>
            </a:r>
          </a:p>
          <a:p>
            <a:pPr marL="914400" lvl="2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d’une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psdf3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ps.DataFrame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 une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</a:t>
            </a:r>
          </a:p>
          <a:p>
            <a:pPr marL="914400" lvl="2" indent="0">
              <a:buNone/>
            </a:pPr>
            <a:endParaRPr lang="fr-FR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d’une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Spark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psdf3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ps.DataFrame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(sdf) 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 une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Spark</a:t>
            </a:r>
          </a:p>
          <a:p>
            <a:pPr marL="914400" lvl="2" indent="0">
              <a:buNone/>
            </a:pPr>
            <a:endParaRPr lang="fr-FR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 RDD Spark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psdf3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ps.DataFrame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rdd.toDF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 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 un RDD Spark</a:t>
            </a:r>
          </a:p>
          <a:p>
            <a:pPr marL="914400" lvl="2" indent="0">
              <a:buNone/>
            </a:pPr>
            <a:endParaRPr lang="fr-FR" sz="18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à partir d’un fichier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psdf4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ps.read_csv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CSV file&gt;, sep=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';')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psdf5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ps.read_json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JSON file&gt;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psdf6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ps.read_parquet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to PARQUET file&gt;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658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4AC320B-8490-47B1-B7BE-B362312F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00" y="4003829"/>
            <a:ext cx="1806912" cy="6103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6F2930-2F84-4817-832C-9B48E5C7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Spark, qu’est-ce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54DF8-6082-4B73-A30F-2BB8E967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0975" cy="476371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Framework de calculs distribués pour le big data</a:t>
            </a:r>
          </a:p>
          <a:p>
            <a:pPr lvl="1"/>
            <a:r>
              <a:rPr lang="fr-FR" dirty="0"/>
              <a:t>Analyse de données</a:t>
            </a:r>
          </a:p>
          <a:p>
            <a:pPr lvl="1"/>
            <a:r>
              <a:rPr lang="fr-FR" dirty="0"/>
              <a:t>Data science</a:t>
            </a:r>
          </a:p>
          <a:p>
            <a:pPr lvl="1"/>
            <a:r>
              <a:rPr lang="fr-FR" dirty="0"/>
              <a:t>Machine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Support multi-langages</a:t>
            </a:r>
          </a:p>
          <a:p>
            <a:pPr lvl="1"/>
            <a:r>
              <a:rPr lang="fr-FR" dirty="0"/>
              <a:t>Scala (langage natif)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/>
              <a:t>Python (</a:t>
            </a:r>
            <a:r>
              <a:rPr lang="fr-FR" dirty="0" err="1"/>
              <a:t>PySpark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</a:t>
            </a:r>
          </a:p>
          <a:p>
            <a:pPr lvl="1"/>
            <a:endParaRPr lang="fr-FR" dirty="0"/>
          </a:p>
          <a:p>
            <a:r>
              <a:rPr lang="fr-FR" dirty="0"/>
              <a:t>Utilise des machines virtuelles Java</a:t>
            </a:r>
          </a:p>
          <a:p>
            <a:pPr lvl="1"/>
            <a:r>
              <a:rPr lang="fr-FR" dirty="0"/>
              <a:t>Nécessite une installation Java sur les machines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91CF9D0-A02F-4D45-8A17-2EE8DDC6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44" y="4147148"/>
            <a:ext cx="1980227" cy="10282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23CF2E-8B98-4F85-B860-FBA8021A7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13" y="5241958"/>
            <a:ext cx="1145959" cy="52427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7EDD07-F964-4964-8D00-2914E66B1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74" y="3979940"/>
            <a:ext cx="787651" cy="6103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5CC1AB-92D3-49E0-B5C7-7A791F4F4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56" y="2342514"/>
            <a:ext cx="689072" cy="128282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D3D7168-553D-4ED3-9B26-B0082C6EE660}"/>
              </a:ext>
            </a:extLst>
          </p:cNvPr>
          <p:cNvCxnSpPr/>
          <p:nvPr/>
        </p:nvCxnSpPr>
        <p:spPr>
          <a:xfrm>
            <a:off x="9014492" y="3685859"/>
            <a:ext cx="0" cy="670265"/>
          </a:xfrm>
          <a:prstGeom prst="straightConnector1">
            <a:avLst/>
          </a:prstGeom>
          <a:ln w="38100">
            <a:solidFill>
              <a:srgbClr val="E25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7630248-DEA7-4D10-B79F-55CAF5667151}"/>
              </a:ext>
            </a:extLst>
          </p:cNvPr>
          <p:cNvCxnSpPr>
            <a:cxnSpLocks/>
          </p:cNvCxnSpPr>
          <p:nvPr/>
        </p:nvCxnSpPr>
        <p:spPr>
          <a:xfrm>
            <a:off x="7504834" y="4295602"/>
            <a:ext cx="652710" cy="289483"/>
          </a:xfrm>
          <a:prstGeom prst="straightConnector1">
            <a:avLst/>
          </a:prstGeom>
          <a:ln w="38100">
            <a:solidFill>
              <a:srgbClr val="E25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6F758E8-B10C-460C-9E14-CEEB1EB20D0D}"/>
              </a:ext>
            </a:extLst>
          </p:cNvPr>
          <p:cNvCxnSpPr>
            <a:cxnSpLocks/>
          </p:cNvCxnSpPr>
          <p:nvPr/>
        </p:nvCxnSpPr>
        <p:spPr>
          <a:xfrm flipH="1">
            <a:off x="10190007" y="4295601"/>
            <a:ext cx="652710" cy="289483"/>
          </a:xfrm>
          <a:prstGeom prst="straightConnector1">
            <a:avLst/>
          </a:prstGeom>
          <a:ln w="38100">
            <a:solidFill>
              <a:srgbClr val="E25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5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4F008-DBF1-45AC-9E55-CADD8555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Pandas-on-</a:t>
            </a:r>
            <a:r>
              <a:rPr lang="fr-FR" dirty="0" err="1"/>
              <a:t>spark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47DDA-DC30-49CF-8114-D89AD256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541"/>
          </a:xfrm>
        </p:spPr>
        <p:txBody>
          <a:bodyPr>
            <a:normAutofit/>
          </a:bodyPr>
          <a:lstStyle/>
          <a:p>
            <a:r>
              <a:rPr lang="fr-FR" dirty="0">
                <a:cs typeface="Courier New" panose="02070309020205020404" pitchFamily="49" charset="0"/>
              </a:rPr>
              <a:t>Manipulation </a:t>
            </a:r>
            <a:r>
              <a:rPr lang="fr-FR" dirty="0"/>
              <a:t>des objets pandas-on-</a:t>
            </a:r>
            <a:r>
              <a:rPr lang="fr-FR" dirty="0" err="1"/>
              <a:t>spark</a:t>
            </a:r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Même API que Pandas (support partiel)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Voir la </a:t>
            </a:r>
            <a:r>
              <a:rPr lang="fr-FR" dirty="0">
                <a:cs typeface="Courier New" panose="02070309020205020404" pitchFamily="49" charset="0"/>
                <a:hlinkClick r:id="rId2"/>
              </a:rPr>
              <a:t>documentation en ligne </a:t>
            </a:r>
            <a:r>
              <a:rPr lang="fr-FR" dirty="0">
                <a:cs typeface="Courier New" panose="02070309020205020404" pitchFamily="49" charset="0"/>
              </a:rPr>
              <a:t>:</a:t>
            </a: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DataFrame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Serie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GroupBy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3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DC0F5B-9879-44B2-9E07-19B4DA04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22" y="3497745"/>
            <a:ext cx="4489141" cy="334060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6F2930-2F84-4817-832C-9B48E5C7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Spark : 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54DF8-6082-4B73-A30F-2BB8E967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7372" y="1825624"/>
            <a:ext cx="6104150" cy="4810845"/>
          </a:xfrm>
        </p:spPr>
        <p:txBody>
          <a:bodyPr>
            <a:normAutofit lnSpcReduction="10000"/>
          </a:bodyPr>
          <a:lstStyle/>
          <a:p>
            <a:r>
              <a:rPr lang="fr-FR" sz="2600" dirty="0"/>
              <a:t>Evolutif et flexible</a:t>
            </a:r>
          </a:p>
          <a:p>
            <a:pPr lvl="1"/>
            <a:r>
              <a:rPr lang="fr-FR" sz="2200" dirty="0"/>
              <a:t>Calculs sur machine unique ou sur cluster extensible (ex : cluster Hadoop)</a:t>
            </a:r>
          </a:p>
          <a:p>
            <a:endParaRPr lang="fr-FR" sz="2600" dirty="0"/>
          </a:p>
          <a:p>
            <a:r>
              <a:rPr lang="fr-FR" sz="2600" dirty="0"/>
              <a:t>Rapide</a:t>
            </a:r>
          </a:p>
          <a:p>
            <a:pPr lvl="1"/>
            <a:r>
              <a:rPr lang="fr-FR" sz="2200" dirty="0"/>
              <a:t>Calculs sur données distribuées </a:t>
            </a:r>
            <a:r>
              <a:rPr lang="fr-FR" sz="2200" b="1" dirty="0"/>
              <a:t>en RAM</a:t>
            </a:r>
          </a:p>
          <a:p>
            <a:pPr lvl="1"/>
            <a:r>
              <a:rPr lang="fr-FR" sz="2200" dirty="0"/>
              <a:t>Jusqu’à 100x plus rapide que Hadoop MapReduce</a:t>
            </a:r>
          </a:p>
          <a:p>
            <a:pPr lvl="1"/>
            <a:endParaRPr lang="fr-FR" sz="2200" dirty="0"/>
          </a:p>
          <a:p>
            <a:r>
              <a:rPr lang="fr-FR" sz="2600" dirty="0"/>
              <a:t>Tolérant aux fautes</a:t>
            </a:r>
          </a:p>
          <a:p>
            <a:pPr lvl="1"/>
            <a:r>
              <a:rPr lang="fr-FR" sz="2200" dirty="0"/>
              <a:t>Procédé de reconstruction des données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965D02-FDD2-4D63-B205-65D7CA6D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8022" y="1825624"/>
            <a:ext cx="4752510" cy="4351338"/>
          </a:xfrm>
        </p:spPr>
        <p:txBody>
          <a:bodyPr>
            <a:normAutofit lnSpcReduction="10000"/>
          </a:bodyPr>
          <a:lstStyle/>
          <a:p>
            <a:r>
              <a:rPr lang="fr-FR" sz="2600" dirty="0"/>
              <a:t>Largement compatible avec les outils de gestions de données</a:t>
            </a:r>
          </a:p>
          <a:p>
            <a:pPr lvl="1"/>
            <a:r>
              <a:rPr lang="fr-FR" sz="2200" dirty="0"/>
              <a:t>Systèmes de stockage</a:t>
            </a:r>
          </a:p>
          <a:p>
            <a:pPr lvl="1"/>
            <a:r>
              <a:rPr lang="fr-FR" sz="2200" dirty="0"/>
              <a:t>Bases de données</a:t>
            </a:r>
          </a:p>
          <a:p>
            <a:pPr lvl="1"/>
            <a:r>
              <a:rPr lang="fr-FR" sz="2200" dirty="0"/>
              <a:t>Outils de flux de données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C76B03-4D04-4EE8-A903-7F7B1495D7AE}"/>
              </a:ext>
            </a:extLst>
          </p:cNvPr>
          <p:cNvSpPr txBox="1"/>
          <p:nvPr/>
        </p:nvSpPr>
        <p:spPr>
          <a:xfrm>
            <a:off x="7908380" y="6482580"/>
            <a:ext cx="286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https://www.databricks.com</a:t>
            </a:r>
          </a:p>
        </p:txBody>
      </p:sp>
    </p:spTree>
    <p:extLst>
      <p:ext uri="{BB962C8B-B14F-4D97-AF65-F5344CB8AC3E}">
        <p14:creationId xmlns:p14="http://schemas.microsoft.com/office/powerpoint/2010/main" val="127690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5C67E-1561-4B5A-A31A-2D03F3D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RDDs</a:t>
            </a:r>
            <a:r>
              <a:rPr lang="fr-FR" dirty="0"/>
              <a:t> de Spark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443A6-A9BA-40C4-9E88-276500A00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608975" cy="4556322"/>
          </a:xfrm>
        </p:spPr>
        <p:txBody>
          <a:bodyPr>
            <a:normAutofit fontScale="85000" lnSpcReduction="20000"/>
          </a:bodyPr>
          <a:lstStyle/>
          <a:p>
            <a:r>
              <a:rPr lang="fr-FR" i="1" dirty="0" err="1"/>
              <a:t>Resilient</a:t>
            </a:r>
            <a:r>
              <a:rPr lang="fr-FR" i="1" dirty="0"/>
              <a:t> Distributed </a:t>
            </a:r>
            <a:r>
              <a:rPr lang="fr-FR" i="1" dirty="0" err="1"/>
              <a:t>Dataset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Collection de données distribuée </a:t>
            </a:r>
            <a:r>
              <a:rPr lang="fr-FR" b="1" dirty="0"/>
              <a:t>en mémoire RAM</a:t>
            </a:r>
            <a:r>
              <a:rPr lang="fr-FR" dirty="0"/>
              <a:t> sur plusieurs machines</a:t>
            </a:r>
          </a:p>
          <a:p>
            <a:pPr lvl="1"/>
            <a:r>
              <a:rPr lang="fr-FR" dirty="0"/>
              <a:t>Structure sous-jacente de tous les types de donnée Spark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Traitements sur un RDD</a:t>
            </a:r>
          </a:p>
          <a:p>
            <a:pPr lvl="1"/>
            <a:r>
              <a:rPr lang="fr-FR" dirty="0"/>
              <a:t>se font en parallèle</a:t>
            </a:r>
          </a:p>
          <a:p>
            <a:pPr lvl="1"/>
            <a:r>
              <a:rPr lang="fr-FR" dirty="0"/>
              <a:t>sont distribués sur les machines contenant les différentes </a:t>
            </a:r>
            <a:r>
              <a:rPr lang="fr-FR" b="1" dirty="0"/>
              <a:t>partitions</a:t>
            </a:r>
            <a:r>
              <a:rPr lang="fr-FR" dirty="0"/>
              <a:t> du RDD</a:t>
            </a:r>
          </a:p>
          <a:p>
            <a:pPr lvl="1"/>
            <a:endParaRPr lang="fr-FR" dirty="0"/>
          </a:p>
          <a:p>
            <a:r>
              <a:rPr lang="fr-FR" dirty="0"/>
              <a:t>Un RDD est immuable</a:t>
            </a:r>
          </a:p>
          <a:p>
            <a:pPr lvl="1"/>
            <a:r>
              <a:rPr lang="fr-FR" dirty="0"/>
              <a:t>Les transformations appliquées à un RDD construisent un </a:t>
            </a:r>
            <a:r>
              <a:rPr lang="fr-FR" b="1" dirty="0"/>
              <a:t>nouveau</a:t>
            </a:r>
            <a:r>
              <a:rPr lang="fr-FR" dirty="0"/>
              <a:t> RDD 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DA78B36-1CBB-4FDD-BF92-283051C29F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05" y="1949716"/>
            <a:ext cx="3864544" cy="4096173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AB887C7-E7F7-40BA-BCA2-93B75A26C44A}"/>
              </a:ext>
            </a:extLst>
          </p:cNvPr>
          <p:cNvSpPr txBox="1"/>
          <p:nvPr/>
        </p:nvSpPr>
        <p:spPr>
          <a:xfrm>
            <a:off x="9555672" y="6185098"/>
            <a:ext cx="206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https://vivani.net</a:t>
            </a:r>
          </a:p>
        </p:txBody>
      </p:sp>
    </p:spTree>
    <p:extLst>
      <p:ext uri="{BB962C8B-B14F-4D97-AF65-F5344CB8AC3E}">
        <p14:creationId xmlns:p14="http://schemas.microsoft.com/office/powerpoint/2010/main" val="31168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5C67E-1561-4B5A-A31A-2D03F3D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 des calculs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443A6-A9BA-40C4-9E88-276500A00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6015086" cy="4667250"/>
          </a:xfrm>
        </p:spPr>
        <p:txBody>
          <a:bodyPr>
            <a:normAutofit fontScale="85000" lnSpcReduction="20000"/>
          </a:bodyPr>
          <a:lstStyle/>
          <a:p>
            <a:r>
              <a:rPr lang="fr-FR" i="1" dirty="0"/>
              <a:t>Driver Program</a:t>
            </a:r>
          </a:p>
          <a:p>
            <a:pPr lvl="1"/>
            <a:r>
              <a:rPr lang="fr-FR" dirty="0"/>
              <a:t>Programme principal</a:t>
            </a:r>
          </a:p>
          <a:p>
            <a:pPr lvl="1"/>
            <a:r>
              <a:rPr lang="fr-FR" dirty="0"/>
              <a:t>Envoyé sur les nœuds de calcul</a:t>
            </a:r>
          </a:p>
          <a:p>
            <a:pPr lvl="1"/>
            <a:r>
              <a:rPr lang="fr-FR" dirty="0"/>
              <a:t>Contient un objet </a:t>
            </a:r>
            <a:r>
              <a:rPr lang="fr-FR" i="1" dirty="0" err="1"/>
              <a:t>SparkContext</a:t>
            </a:r>
            <a:endParaRPr lang="fr-FR" i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Connexion au cluster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Création et gestion des </a:t>
            </a:r>
            <a:r>
              <a:rPr lang="fr-FR" dirty="0" err="1"/>
              <a:t>RDDs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i="1" dirty="0"/>
              <a:t>Cluster Manager </a:t>
            </a:r>
            <a:r>
              <a:rPr lang="fr-FR" dirty="0"/>
              <a:t>(sur </a:t>
            </a:r>
            <a:r>
              <a:rPr lang="fr-FR" i="1" dirty="0"/>
              <a:t>Master Node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Gestion des ressources du cluster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Ex. : </a:t>
            </a:r>
            <a:r>
              <a:rPr lang="fr-FR" i="1" dirty="0"/>
              <a:t>Spark Standalone </a:t>
            </a:r>
            <a:r>
              <a:rPr lang="fr-FR" dirty="0"/>
              <a:t>ou </a:t>
            </a:r>
            <a:r>
              <a:rPr lang="fr-FR" i="1" dirty="0"/>
              <a:t>Hadoop YARN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i="1" dirty="0" err="1"/>
              <a:t>Worker</a:t>
            </a:r>
            <a:r>
              <a:rPr lang="fr-FR" i="1" dirty="0"/>
              <a:t> </a:t>
            </a:r>
            <a:r>
              <a:rPr lang="fr-FR" i="1" dirty="0" err="1"/>
              <a:t>Nodes</a:t>
            </a:r>
            <a:endParaRPr lang="fr-FR" i="1" dirty="0"/>
          </a:p>
          <a:p>
            <a:pPr lvl="1"/>
            <a:r>
              <a:rPr lang="fr-FR" dirty="0"/>
              <a:t>Nœuds de calcul</a:t>
            </a:r>
          </a:p>
          <a:p>
            <a:pPr lvl="1"/>
            <a:r>
              <a:rPr lang="fr-FR" dirty="0"/>
              <a:t>Exécutent une partie des traitements</a:t>
            </a:r>
          </a:p>
          <a:p>
            <a:pPr lvl="1"/>
            <a:r>
              <a:rPr lang="fr-FR" dirty="0"/>
              <a:t>Traitent la sous-partie des données (partition) hébergée sur la machine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DC77F9A-9DBB-4AF2-974F-6C91A90FE9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57" y="1690688"/>
            <a:ext cx="3282142" cy="4143184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8848A12-54F6-42FE-B81C-232202C8190E}"/>
              </a:ext>
            </a:extLst>
          </p:cNvPr>
          <p:cNvSpPr txBox="1"/>
          <p:nvPr/>
        </p:nvSpPr>
        <p:spPr>
          <a:xfrm>
            <a:off x="7701699" y="6185098"/>
            <a:ext cx="3916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source : </a:t>
            </a:r>
            <a:r>
              <a:rPr lang="fr-FR" sz="1400" i="1" dirty="0">
                <a:hlinkClick r:id="rId3"/>
              </a:rPr>
              <a:t>https://journalofbigdata.springeropen.com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7102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54CBD-D725-46B4-9431-DA2C53D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d’utilisation de Spark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E9814DC-3F6C-4AB5-808B-14B16A7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1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Mode local</a:t>
            </a:r>
          </a:p>
          <a:p>
            <a:pPr lvl="1"/>
            <a:r>
              <a:rPr lang="fr-FR" dirty="0"/>
              <a:t>le </a:t>
            </a:r>
            <a:r>
              <a:rPr lang="fr-FR" i="1" dirty="0"/>
              <a:t>driver program </a:t>
            </a:r>
            <a:r>
              <a:rPr lang="fr-FR" dirty="0"/>
              <a:t>reste sur la machine locale</a:t>
            </a:r>
          </a:p>
          <a:p>
            <a:pPr lvl="1"/>
            <a:r>
              <a:rPr lang="fr-FR" dirty="0"/>
              <a:t>Spark utilisé comme </a:t>
            </a:r>
            <a:r>
              <a:rPr lang="fr-FR" dirty="0" err="1"/>
              <a:t>framework</a:t>
            </a:r>
            <a:r>
              <a:rPr lang="fr-FR" dirty="0"/>
              <a:t> de calculs parallélisés ou pour des tests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Mode client</a:t>
            </a:r>
          </a:p>
          <a:p>
            <a:pPr lvl="1"/>
            <a:r>
              <a:rPr lang="fr-FR" dirty="0"/>
              <a:t>session connectée au cluster depuis la machine utilisateur</a:t>
            </a:r>
          </a:p>
          <a:p>
            <a:pPr lvl="1"/>
            <a:r>
              <a:rPr lang="fr-FR" i="1" dirty="0"/>
              <a:t>driver program </a:t>
            </a:r>
            <a:r>
              <a:rPr lang="fr-FR" dirty="0"/>
              <a:t>sur machine utilisateur et envoyé sur les </a:t>
            </a:r>
            <a:r>
              <a:rPr lang="fr-FR" i="1" dirty="0" err="1"/>
              <a:t>worker</a:t>
            </a:r>
            <a:r>
              <a:rPr lang="fr-FR" i="1" dirty="0"/>
              <a:t> </a:t>
            </a:r>
            <a:r>
              <a:rPr lang="fr-FR" i="1" dirty="0" err="1"/>
              <a:t>nodes</a:t>
            </a:r>
            <a:endParaRPr lang="fr-FR" i="1" dirty="0"/>
          </a:p>
          <a:p>
            <a:pPr lvl="1"/>
            <a:r>
              <a:rPr lang="fr-FR" dirty="0"/>
              <a:t>pour session interactive, tests ou traitements courts sur le cluster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Mode cluster</a:t>
            </a:r>
          </a:p>
          <a:p>
            <a:pPr lvl="1"/>
            <a:r>
              <a:rPr lang="fr-FR" i="1" dirty="0"/>
              <a:t>driver program </a:t>
            </a:r>
            <a:r>
              <a:rPr lang="fr-FR" dirty="0"/>
              <a:t>envoyé sur le </a:t>
            </a:r>
            <a:r>
              <a:rPr lang="fr-FR" i="1" dirty="0"/>
              <a:t>master </a:t>
            </a:r>
            <a:r>
              <a:rPr lang="fr-FR" i="1" dirty="0" err="1"/>
              <a:t>node</a:t>
            </a:r>
            <a:r>
              <a:rPr lang="fr-FR" i="1" dirty="0"/>
              <a:t> </a:t>
            </a:r>
            <a:r>
              <a:rPr lang="fr-FR" dirty="0"/>
              <a:t>(machine « maître » du cluster) et sur les </a:t>
            </a:r>
            <a:r>
              <a:rPr lang="fr-FR" i="1" dirty="0" err="1"/>
              <a:t>worker</a:t>
            </a:r>
            <a:r>
              <a:rPr lang="fr-FR" i="1" dirty="0"/>
              <a:t> </a:t>
            </a:r>
            <a:r>
              <a:rPr lang="fr-FR" i="1" dirty="0" err="1"/>
              <a:t>nodes</a:t>
            </a:r>
            <a:endParaRPr lang="fr-FR" i="1" dirty="0"/>
          </a:p>
          <a:p>
            <a:pPr lvl="1"/>
            <a:r>
              <a:rPr lang="fr-FR" dirty="0"/>
              <a:t>fonctionne de façon autonome sur le cluster</a:t>
            </a:r>
          </a:p>
          <a:p>
            <a:pPr lvl="1"/>
            <a:r>
              <a:rPr lang="fr-FR" dirty="0"/>
              <a:t>mode utilisé pour un système en production</a:t>
            </a:r>
          </a:p>
          <a:p>
            <a:pPr lvl="1"/>
            <a:endParaRPr lang="fr-FR" i="1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B6448EF-0051-4F78-9D9C-13E6A7D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</a:t>
            </a:r>
            <a:r>
              <a:rPr lang="fr-FR" dirty="0" err="1"/>
              <a:t>RDDs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707F65-0F4C-436B-80BF-1665CC05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types d’opération sur les </a:t>
            </a:r>
            <a:r>
              <a:rPr lang="fr-FR" dirty="0" err="1"/>
              <a:t>RDDs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Transformation</a:t>
            </a:r>
          </a:p>
          <a:p>
            <a:pPr lvl="2"/>
            <a:r>
              <a:rPr lang="fr-FR" dirty="0"/>
              <a:t>construit un nouveau RDD</a:t>
            </a:r>
          </a:p>
          <a:p>
            <a:pPr lvl="2"/>
            <a:r>
              <a:rPr lang="fr-FR" i="1" dirty="0" err="1"/>
              <a:t>lazy</a:t>
            </a:r>
            <a:r>
              <a:rPr lang="fr-FR" i="1" dirty="0"/>
              <a:t> </a:t>
            </a:r>
            <a:r>
              <a:rPr lang="fr-FR" i="1" dirty="0" err="1"/>
              <a:t>evaluation</a:t>
            </a:r>
            <a:r>
              <a:rPr lang="fr-FR" i="1" dirty="0"/>
              <a:t> </a:t>
            </a:r>
            <a:r>
              <a:rPr lang="fr-FR" dirty="0"/>
              <a:t>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transformations « enregistrées » mais traitement retardé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créent un graphe d’opérations du RDD (</a:t>
            </a:r>
            <a:r>
              <a:rPr lang="fr-FR" i="1" dirty="0"/>
              <a:t>RDD </a:t>
            </a:r>
            <a:r>
              <a:rPr lang="fr-FR" i="1" dirty="0" err="1"/>
              <a:t>lineage</a:t>
            </a:r>
            <a:r>
              <a:rPr lang="fr-FR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Le </a:t>
            </a:r>
            <a:r>
              <a:rPr lang="fr-FR" i="1" dirty="0"/>
              <a:t>RDD </a:t>
            </a:r>
            <a:r>
              <a:rPr lang="fr-FR" i="1" dirty="0" err="1"/>
              <a:t>lineage</a:t>
            </a:r>
            <a:r>
              <a:rPr lang="fr-FR" dirty="0"/>
              <a:t> est conservé pour pouvoir reconstruire les données en cas de défaillance</a:t>
            </a:r>
          </a:p>
          <a:p>
            <a:pPr marL="1371600" lvl="3" indent="0">
              <a:buNone/>
            </a:pPr>
            <a:endParaRPr lang="fr-FR" i="1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Action</a:t>
            </a:r>
          </a:p>
          <a:p>
            <a:pPr lvl="2"/>
            <a:r>
              <a:rPr lang="fr-FR" dirty="0"/>
              <a:t>lance les traitements des transformations enregistrées</a:t>
            </a:r>
          </a:p>
          <a:p>
            <a:pPr lvl="2"/>
            <a:r>
              <a:rPr lang="fr-FR" dirty="0"/>
              <a:t>renvoie une valeur/liste de valeurs au </a:t>
            </a:r>
            <a:r>
              <a:rPr lang="fr-FR" i="1" dirty="0"/>
              <a:t>driver program </a:t>
            </a:r>
            <a:r>
              <a:rPr lang="fr-FR" dirty="0"/>
              <a:t>ou écrit sur disque</a:t>
            </a:r>
            <a:endParaRPr lang="fr-FR" i="1" dirty="0"/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421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B6448EF-0051-4F78-9D9C-13E6A7D2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Transformations &amp; Actions</a:t>
            </a:r>
            <a:br>
              <a:rPr lang="fr-FR" dirty="0"/>
            </a:br>
            <a:r>
              <a:rPr lang="fr-FR" dirty="0"/>
              <a:t>sur les </a:t>
            </a:r>
            <a:r>
              <a:rPr lang="fr-FR" dirty="0" err="1"/>
              <a:t>RDDs</a:t>
            </a:r>
            <a:r>
              <a:rPr lang="fr-FR" dirty="0"/>
              <a:t> (</a:t>
            </a:r>
            <a:r>
              <a:rPr lang="fr-FR" dirty="0" err="1"/>
              <a:t>Core</a:t>
            </a:r>
            <a:r>
              <a:rPr lang="fr-FR" dirty="0"/>
              <a:t> API)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707F65-0F4C-436B-80BF-1665CC05B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7600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Transformations</a:t>
            </a:r>
          </a:p>
          <a:p>
            <a:pPr lvl="1"/>
            <a:r>
              <a:rPr lang="fr-FR" i="1" dirty="0"/>
              <a:t>Narrow transformations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sans transfert de données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mapPartition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fr-FR" i="1" dirty="0">
                <a:cs typeface="Courier New" panose="02070309020205020404" pitchFamily="49" charset="0"/>
              </a:rPr>
              <a:t>Wide transformations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>
                <a:cs typeface="Courier New" panose="02070309020205020404" pitchFamily="49" charset="0"/>
              </a:rPr>
              <a:t>avec transfert de données entre </a:t>
            </a:r>
            <a:r>
              <a:rPr lang="fr-FR" i="1" dirty="0" err="1">
                <a:cs typeface="Courier New" panose="02070309020205020404" pitchFamily="49" charset="0"/>
              </a:rPr>
              <a:t>worker</a:t>
            </a:r>
            <a:r>
              <a:rPr lang="fr-FR" i="1" dirty="0">
                <a:cs typeface="Courier New" panose="02070309020205020404" pitchFamily="49" charset="0"/>
              </a:rPr>
              <a:t> </a:t>
            </a:r>
            <a:r>
              <a:rPr lang="fr-FR" i="1" dirty="0" err="1">
                <a:cs typeface="Courier New" panose="02070309020205020404" pitchFamily="49" charset="0"/>
              </a:rPr>
              <a:t>nodes</a:t>
            </a:r>
            <a:endParaRPr lang="fr-FR" i="1" dirty="0">
              <a:cs typeface="Courier New" panose="02070309020205020404" pitchFamily="49" charset="0"/>
            </a:endParaRP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A456945-E145-46D7-ABB6-71546491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9845" y="1957600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dirty="0">
                <a:sym typeface="Wingdings" panose="05000000000000000000" pitchFamily="2" charset="2"/>
              </a:rPr>
              <a:t>nécessitent un transfert de données vers le </a:t>
            </a:r>
            <a:r>
              <a:rPr lang="fr-FR" sz="1900" i="1" dirty="0">
                <a:sym typeface="Wingdings" panose="05000000000000000000" pitchFamily="2" charset="2"/>
              </a:rPr>
              <a:t>driver program</a:t>
            </a:r>
            <a:endParaRPr lang="fr-FR" sz="3000" i="1" dirty="0"/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saveAsTextFile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06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contenu 28">
            <a:extLst>
              <a:ext uri="{FF2B5EF4-FFF2-40B4-BE49-F238E27FC236}">
                <a16:creationId xmlns:a16="http://schemas.microsoft.com/office/drawing/2014/main" id="{3C0FEC17-E864-41C6-9B60-78C383D0D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sz="2600" dirty="0"/>
              <a:t>Spark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</a:t>
            </a:r>
            <a:r>
              <a:rPr lang="fr-FR" sz="2200" dirty="0" err="1"/>
              <a:t>DataFrames</a:t>
            </a:r>
            <a:r>
              <a:rPr lang="fr-FR" sz="2200" dirty="0"/>
              <a:t> Spark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Support SQL</a:t>
            </a:r>
          </a:p>
          <a:p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Pandas-on-Spark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API Pandas sur Spark (support incomplet)</a:t>
            </a:r>
            <a:endParaRPr lang="fr-FR" sz="1800" dirty="0"/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6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53648B5-D8BC-4358-9EB2-73A7B22B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90" y="5714334"/>
            <a:ext cx="2124912" cy="1217715"/>
          </a:xfrm>
          <a:prstGeom prst="rect">
            <a:avLst/>
          </a:prstGeom>
        </p:spPr>
      </p:pic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18984695-DDF0-47EC-856C-593D34C42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7105" y="1825625"/>
            <a:ext cx="5396060" cy="4667250"/>
          </a:xfrm>
        </p:spPr>
        <p:txBody>
          <a:bodyPr>
            <a:normAutofit/>
          </a:bodyPr>
          <a:lstStyle/>
          <a:p>
            <a:r>
              <a:rPr lang="fr-FR" sz="2600" dirty="0" err="1"/>
              <a:t>MLlib</a:t>
            </a:r>
            <a:endParaRPr lang="fr-FR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2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 err="1"/>
              <a:t>GraphX</a:t>
            </a:r>
            <a:endParaRPr lang="fr-FR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Analyse de graphes</a:t>
            </a:r>
          </a:p>
          <a:p>
            <a:pPr lvl="1"/>
            <a:endParaRPr lang="fr-FR" sz="2200" dirty="0"/>
          </a:p>
          <a:p>
            <a:pPr marL="0" indent="0">
              <a:buNone/>
            </a:pPr>
            <a:endParaRPr lang="fr-FR" sz="2600" dirty="0"/>
          </a:p>
          <a:p>
            <a:r>
              <a:rPr lang="fr-FR" sz="2600" dirty="0"/>
              <a:t>Spark Streaming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200" dirty="0"/>
              <a:t> Traitements de flux de 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77E1408-A354-4C47-BAC9-222C83024C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2" t="13090" b="50679"/>
          <a:stretch/>
        </p:blipFill>
        <p:spPr>
          <a:xfrm>
            <a:off x="2470678" y="2999298"/>
            <a:ext cx="1810531" cy="7219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D0EDAA4-6617-44F5-9809-BEB0F795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librairies haut niveau de Spark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080163-8546-43E8-B64D-468F1A3F9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98" y="5143168"/>
            <a:ext cx="2124911" cy="57116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C0C56D-06C6-4DC0-A739-EEAE714F4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50" y="2680332"/>
            <a:ext cx="1786207" cy="63793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C4844A7E-94D5-440C-A076-3A51651D9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359" y="4471948"/>
            <a:ext cx="1437110" cy="49234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9F9DCC0-3F17-46AB-B717-E51BBA176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90" y="4396534"/>
            <a:ext cx="948215" cy="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44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47199</TotalTime>
  <Words>1523</Words>
  <Application>Microsoft Office PowerPoint</Application>
  <PresentationFormat>Grand écran</PresentationFormat>
  <Paragraphs>299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Metropolis</vt:lpstr>
      <vt:lpstr>Metropolis Semi Bold</vt:lpstr>
      <vt:lpstr>Wingdings</vt:lpstr>
      <vt:lpstr>Thème Office</vt:lpstr>
      <vt:lpstr>SPARK</vt:lpstr>
      <vt:lpstr>Spark, qu’est-ce que c’est ?</vt:lpstr>
      <vt:lpstr>Spark : caractéristiques</vt:lpstr>
      <vt:lpstr>Les RDDs de Spark</vt:lpstr>
      <vt:lpstr>Distribution des calculs</vt:lpstr>
      <vt:lpstr>Mode d’utilisation de Spark</vt:lpstr>
      <vt:lpstr>Opérations sur les RDDs</vt:lpstr>
      <vt:lpstr>Transformations &amp; Actions sur les RDDs (Core API)</vt:lpstr>
      <vt:lpstr>Les librairies haut niveau de Spark</vt:lpstr>
      <vt:lpstr>PySpark Core RDD API</vt:lpstr>
      <vt:lpstr>PySpark Core RDD API</vt:lpstr>
      <vt:lpstr>PySpark Core RDD API</vt:lpstr>
      <vt:lpstr>PySpark SQL API</vt:lpstr>
      <vt:lpstr>PySpark SQL API</vt:lpstr>
      <vt:lpstr>PySpark SQL API</vt:lpstr>
      <vt:lpstr>PySpark SQL API</vt:lpstr>
      <vt:lpstr>PySpark SQL API</vt:lpstr>
      <vt:lpstr>Pandas-on-spark API</vt:lpstr>
      <vt:lpstr>Pandas-on-spark API</vt:lpstr>
      <vt:lpstr>Pandas-on-spark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ben_m</dc:creator>
  <cp:lastModifiedBy>ben_m</cp:lastModifiedBy>
  <cp:revision>247</cp:revision>
  <dcterms:created xsi:type="dcterms:W3CDTF">2023-08-31T16:11:10Z</dcterms:created>
  <dcterms:modified xsi:type="dcterms:W3CDTF">2023-11-07T17:16:42Z</dcterms:modified>
</cp:coreProperties>
</file>