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59" r:id="rId7"/>
    <p:sldId id="263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1CF"/>
    <a:srgbClr val="CC20D0"/>
    <a:srgbClr val="A71AAA"/>
    <a:srgbClr val="0088EE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A8897-9255-450A-BAA5-0DCB1A50E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4D7CEB-0754-40A8-B6AD-5C170C6FD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98DA51-A2D8-4262-B622-F6873984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AC2D4-2FE1-40D7-B3A6-70848EE5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C6A89D-0037-44DF-94B2-4EFD1286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628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DEA9D-CFF3-4538-A615-3C2C7073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E34CB3-C0E3-4DAB-AEEA-5C4BC36F5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485FF7-9462-4190-9920-1489D82E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CFD24A-A374-4391-B047-5E265A1C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898E6E-196C-42CF-9091-ECD4EFA0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65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BC60B3-0E10-4D36-AD9E-D7F378A26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2CBBC1-91B9-42EB-850E-BE77026B3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64B1D1-A0CF-407D-A6D4-AEF1EEE1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B124CE-B508-401B-9C8E-6819EF7F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30B3F-3AF1-4025-BCEF-D64610BB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67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F5201-302E-448B-A274-89F24BE6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opolis Semi Bold" panose="000007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29DA44-0496-48F3-A40A-F08EB8FB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54A771-BD1F-40E9-A738-19C56A32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9225E7-500A-4A0D-9C88-52BCCEA4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9BFEE3-44EC-4C59-BE67-843D3F16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98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9BC64-959B-4708-8D80-F13228B0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C8F0E-3E24-4F35-BEAB-AB2DE95F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C602DD-5FA9-412E-A4A8-C4DEAA7C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EAE4AF-8126-4CA7-873A-79D2E4FC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CD2CFB-87CA-40F1-B0BC-CCAA2B26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85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E0AE2-4C2A-4252-8F2D-AF5A9F24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tropolis Semi Bold" panose="000007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50FC4-951B-446F-BF44-3BFF78FD8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7CBF74-B523-4A19-ACEE-9E4DB936A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5A38C8-7E59-4360-B327-6D8593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883887-96F0-4876-8A73-51295166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1AE4E-D692-4B5D-9A40-A71A93C0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13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5B20F-76BC-47E2-A738-D509F521C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Metropolis Semi Bold" panose="00000700000000000000" pitchFamily="50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B40BF7-521B-4810-B768-89290930A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etropolis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741D60-5B7A-4797-9A5C-6C227713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6DF108-22A7-484D-BFB3-567570847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etropolis" panose="000005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3E2F424-7CD0-4A46-8DF6-431532E00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etropolis" panose="00000500000000000000" pitchFamily="50" charset="0"/>
              </a:defRPr>
            </a:lvl1pPr>
            <a:lvl2pPr>
              <a:defRPr>
                <a:latin typeface="Metropolis" panose="00000500000000000000" pitchFamily="50" charset="0"/>
              </a:defRPr>
            </a:lvl2pPr>
            <a:lvl3pPr>
              <a:defRPr>
                <a:latin typeface="Metropolis" panose="00000500000000000000" pitchFamily="50" charset="0"/>
              </a:defRPr>
            </a:lvl3pPr>
            <a:lvl4pPr>
              <a:defRPr>
                <a:latin typeface="Metropolis" panose="00000500000000000000" pitchFamily="50" charset="0"/>
              </a:defRPr>
            </a:lvl4pPr>
            <a:lvl5pPr>
              <a:defRPr>
                <a:latin typeface="Metropolis" panose="00000500000000000000" pitchFamily="50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C0A187-1412-4AEB-BEA6-3FC83DD7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5D5D66-B10D-4781-A05E-98A20493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F5CA4A2-4A25-4A08-8211-EDB4DEA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59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D2A0D-D1DF-45B1-B157-41267BED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A4F2EB-0837-4D35-8873-A88B76B1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48500F-0838-49C4-B198-96560AD3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2BEA718-9337-4A7C-AD79-3545D052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339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A8087D-9F4F-440C-902E-E6F99CCE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4552F5-D39C-42F0-B124-B4111737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A3CF00-EDC5-4D6F-9C31-D53DE8A2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99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79F76-CE22-41C9-9E69-8997BC4C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EB4DF1-D762-4C44-94F8-0159EEE9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30F63E-D0BC-4DBA-B589-2DE536ADA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8D0BEF-A341-42AD-8097-EF296A90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E9BDE2-0F25-499D-BE47-99A5259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98F650-809B-4C7E-9C79-E5BB789F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05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8C5F5-37EB-4E53-945C-FD4FD5771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D2F9B6-9486-4D02-ABF0-76F291081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127CA9-0EFD-4772-96AD-36EF6AA83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9C36D7-C9AF-4F81-965D-4C52D3AF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0DAD-19EA-4BB4-9AEF-5FF301A2C8FE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426790-2CEE-48F6-BDC7-B156015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521D23-9410-4DF1-A50B-A0DC75A5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48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D253CEC-D7F8-40F0-982D-A9895ECE0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69AE96-9E9C-4E30-AAE2-38B6AE7D3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B7B879-E891-428D-B40B-D81E51E03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E0DAD-19EA-4BB4-9AEF-5FF301A2C8FE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3139E3-F157-4F80-9649-75BB8D9C1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4AB474-81DD-41C5-8B71-2EA0BA8CD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50E1F-27C3-444C-88D6-6378490990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0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ubhaskghosh/04-combiner-and-partition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849A3-A51A-4237-B67A-1A9D06F99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gradFill flip="none" rotWithShape="1">
                  <a:gsLst>
                    <a:gs pos="0">
                      <a:srgbClr val="0088EE"/>
                    </a:gs>
                    <a:gs pos="100000">
                      <a:srgbClr val="BA21CF"/>
                    </a:gs>
                  </a:gsLst>
                  <a:lin ang="0" scaled="1"/>
                  <a:tileRect/>
                </a:gradFill>
                <a:latin typeface="Metropolis Semi Bold" panose="00000700000000000000" pitchFamily="50" charset="0"/>
              </a:rPr>
              <a:t>MapReduce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94C8DE-6839-4780-8D23-8D81B8B82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41953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latin typeface="Metropolis Semi Bold" panose="00000700000000000000" pitchFamily="50" charset="0"/>
              </a:rPr>
              <a:t>Un modèle de programmation pour les calculs distribués</a:t>
            </a: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endParaRPr lang="fr-FR" dirty="0">
              <a:latin typeface="Metropolis Semi Bold" panose="00000700000000000000" pitchFamily="50" charset="0"/>
            </a:endParaRPr>
          </a:p>
          <a:p>
            <a:r>
              <a:rPr lang="fr-FR" sz="1800" dirty="0">
                <a:latin typeface="Metropolis" panose="00000500000000000000" pitchFamily="50" charset="0"/>
              </a:rPr>
              <a:t>M. Ben &amp; R. </a:t>
            </a:r>
            <a:r>
              <a:rPr lang="fr-FR" sz="1800" dirty="0" err="1">
                <a:latin typeface="Metropolis" panose="00000500000000000000" pitchFamily="50" charset="0"/>
              </a:rPr>
              <a:t>Tavenard</a:t>
            </a:r>
            <a:endParaRPr lang="fr-FR" sz="1800" dirty="0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7FF0D-5419-4F66-AC20-911FAB4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modèle de programmation</a:t>
            </a:r>
            <a:br>
              <a:rPr lang="fr-FR" dirty="0"/>
            </a:br>
            <a:r>
              <a:rPr lang="fr-FR" dirty="0"/>
              <a:t>MapReduce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F1B135-BD7C-4A2E-B475-982B1694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3837"/>
          </a:xfrm>
        </p:spPr>
        <p:txBody>
          <a:bodyPr>
            <a:normAutofit lnSpcReduction="10000"/>
          </a:bodyPr>
          <a:lstStyle/>
          <a:p>
            <a:r>
              <a:rPr lang="fr-FR" dirty="0"/>
              <a:t>Modèle de programmation adapté au traitement de données très volumineuses (big data)</a:t>
            </a:r>
          </a:p>
          <a:p>
            <a:pPr lvl="1"/>
            <a:r>
              <a:rPr lang="fr-FR" dirty="0"/>
              <a:t>Implémenté dans le </a:t>
            </a:r>
            <a:r>
              <a:rPr lang="fr-FR" dirty="0" err="1"/>
              <a:t>framework</a:t>
            </a:r>
            <a:r>
              <a:rPr lang="fr-FR" dirty="0"/>
              <a:t> Hadoop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Principe : </a:t>
            </a:r>
          </a:p>
          <a:p>
            <a:pPr lvl="1"/>
            <a:r>
              <a:rPr lang="fr-FR" dirty="0"/>
              <a:t>Étape  « </a:t>
            </a:r>
            <a:r>
              <a:rPr lang="fr-FR" dirty="0" err="1"/>
              <a:t>Map</a:t>
            </a:r>
            <a:r>
              <a:rPr lang="fr-FR" dirty="0"/>
              <a:t> » : effectuer des (sous-)traitements indépendants</a:t>
            </a:r>
          </a:p>
          <a:p>
            <a:pPr lvl="2"/>
            <a:r>
              <a:rPr lang="fr-FR" dirty="0"/>
              <a:t>Possibilité de les paralléliser et/ou de les distribuer</a:t>
            </a:r>
          </a:p>
          <a:p>
            <a:pPr lvl="1"/>
            <a:r>
              <a:rPr lang="fr-FR" dirty="0"/>
              <a:t>Étape « </a:t>
            </a:r>
            <a:r>
              <a:rPr lang="fr-FR" dirty="0" err="1"/>
              <a:t>Reduce</a:t>
            </a:r>
            <a:r>
              <a:rPr lang="fr-FR" dirty="0"/>
              <a:t> » : rassembler et agréger les résultats des traitements indépendants pour obtenir le résultat final</a:t>
            </a:r>
          </a:p>
          <a:p>
            <a:pPr marL="914400" lvl="2" indent="0">
              <a:buNone/>
            </a:pPr>
            <a:endParaRPr lang="fr-FR" dirty="0"/>
          </a:p>
          <a:p>
            <a:r>
              <a:rPr lang="fr-FR" dirty="0"/>
              <a:t>Flux </a:t>
            </a:r>
            <a:r>
              <a:rPr lang="fr-FR"/>
              <a:t>de traitements </a:t>
            </a:r>
            <a:r>
              <a:rPr lang="fr-FR" dirty="0"/>
              <a:t>des données basé sur des listes de couples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clé,valeur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982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7FF0D-5419-4F66-AC20-911FAB4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Flux de traitements MapReduce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4126039-5334-4DB9-97F7-88F4139E52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298" y="1648344"/>
            <a:ext cx="5106308" cy="4771219"/>
          </a:xfr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2DA1C90F-2476-4BF4-8CB6-17DBC39D3DC1}"/>
              </a:ext>
            </a:extLst>
          </p:cNvPr>
          <p:cNvGrpSpPr/>
          <p:nvPr/>
        </p:nvGrpSpPr>
        <p:grpSpPr>
          <a:xfrm>
            <a:off x="135108" y="1523077"/>
            <a:ext cx="11845209" cy="5170596"/>
            <a:chOff x="135108" y="1523077"/>
            <a:chExt cx="11845209" cy="517059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00092C-23F2-40CD-AFAF-4E1594D7066F}"/>
                </a:ext>
              </a:extLst>
            </p:cNvPr>
            <p:cNvSpPr/>
            <p:nvPr/>
          </p:nvSpPr>
          <p:spPr>
            <a:xfrm>
              <a:off x="2428016" y="2015201"/>
              <a:ext cx="145473" cy="13508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C28AF7B-D148-4886-BDA7-6EB70517C6AB}"/>
                </a:ext>
              </a:extLst>
            </p:cNvPr>
            <p:cNvSpPr txBox="1"/>
            <p:nvPr/>
          </p:nvSpPr>
          <p:spPr>
            <a:xfrm>
              <a:off x="2573489" y="1928853"/>
              <a:ext cx="6388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valeur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80A702-A889-4C41-842D-76BB2EEB8E95}"/>
                </a:ext>
              </a:extLst>
            </p:cNvPr>
            <p:cNvSpPr/>
            <p:nvPr/>
          </p:nvSpPr>
          <p:spPr>
            <a:xfrm>
              <a:off x="2428016" y="1786479"/>
              <a:ext cx="145473" cy="13508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CDC2D0F-AFAB-4985-950E-B0948DFC663B}"/>
                </a:ext>
              </a:extLst>
            </p:cNvPr>
            <p:cNvSpPr txBox="1"/>
            <p:nvPr/>
          </p:nvSpPr>
          <p:spPr>
            <a:xfrm>
              <a:off x="2573489" y="1700131"/>
              <a:ext cx="3914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clé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108E991-2F06-46AC-9E43-1D2CBBD296FC}"/>
                </a:ext>
              </a:extLst>
            </p:cNvPr>
            <p:cNvSpPr txBox="1"/>
            <p:nvPr/>
          </p:nvSpPr>
          <p:spPr>
            <a:xfrm>
              <a:off x="8698041" y="1523077"/>
              <a:ext cx="24981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Données d’entrée sous la forme</a:t>
              </a:r>
            </a:p>
            <a:p>
              <a:pPr algn="ctr"/>
              <a:r>
                <a:rPr lang="fr-FR" sz="1400" dirty="0"/>
                <a:t>[(clé d’entrée, valeur d’entrée)]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2D796A2-6946-45B8-871E-B8CF9B26A0B6}"/>
                </a:ext>
              </a:extLst>
            </p:cNvPr>
            <p:cNvSpPr txBox="1"/>
            <p:nvPr/>
          </p:nvSpPr>
          <p:spPr>
            <a:xfrm>
              <a:off x="8381559" y="2999217"/>
              <a:ext cx="32142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Données intermédiaires sous la forme</a:t>
              </a:r>
            </a:p>
            <a:p>
              <a:pPr algn="ctr"/>
              <a:r>
                <a:rPr lang="fr-FR" sz="1400" dirty="0"/>
                <a:t>[(clé intermédiaire, valeur intermédiaire)]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9C730337-E13E-4338-B9A2-E5456B973448}"/>
                </a:ext>
              </a:extLst>
            </p:cNvPr>
            <p:cNvSpPr txBox="1"/>
            <p:nvPr/>
          </p:nvSpPr>
          <p:spPr>
            <a:xfrm>
              <a:off x="8361522" y="3815960"/>
              <a:ext cx="32542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Données intermédiaires sous la forme</a:t>
              </a:r>
            </a:p>
            <a:p>
              <a:pPr algn="ctr"/>
              <a:r>
                <a:rPr lang="fr-FR" sz="1400" dirty="0"/>
                <a:t>[(clé intermédiaire, valeur intermédiaire)] </a:t>
              </a:r>
            </a:p>
          </p:txBody>
        </p: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61E051E7-1FBD-4855-BB49-F93CEEEAC685}"/>
                </a:ext>
              </a:extLst>
            </p:cNvPr>
            <p:cNvCxnSpPr>
              <a:cxnSpLocks/>
            </p:cNvCxnSpPr>
            <p:nvPr/>
          </p:nvCxnSpPr>
          <p:spPr>
            <a:xfrm>
              <a:off x="6982695" y="1878282"/>
              <a:ext cx="160020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D56C8953-1FE1-410A-B09D-60C910C234C6}"/>
                </a:ext>
              </a:extLst>
            </p:cNvPr>
            <p:cNvCxnSpPr>
              <a:cxnSpLocks/>
            </p:cNvCxnSpPr>
            <p:nvPr/>
          </p:nvCxnSpPr>
          <p:spPr>
            <a:xfrm>
              <a:off x="7790210" y="3376410"/>
              <a:ext cx="591349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0B736163-2555-4FBC-8DC2-7E17B119E7B1}"/>
                </a:ext>
              </a:extLst>
            </p:cNvPr>
            <p:cNvCxnSpPr>
              <a:cxnSpLocks/>
            </p:cNvCxnSpPr>
            <p:nvPr/>
          </p:nvCxnSpPr>
          <p:spPr>
            <a:xfrm>
              <a:off x="7729564" y="4188528"/>
              <a:ext cx="69271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A8072481-FA6B-4169-980E-DA91029E0759}"/>
                </a:ext>
              </a:extLst>
            </p:cNvPr>
            <p:cNvSpPr txBox="1"/>
            <p:nvPr/>
          </p:nvSpPr>
          <p:spPr>
            <a:xfrm>
              <a:off x="1170246" y="2705064"/>
              <a:ext cx="23908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i="1" dirty="0"/>
                <a:t>Traitements indépendants sur </a:t>
              </a:r>
            </a:p>
            <a:p>
              <a:pPr algn="ctr"/>
              <a:r>
                <a:rPr lang="fr-FR" sz="1400" i="1" dirty="0"/>
                <a:t>des sous-parties des données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8137579-765C-4884-AD5E-93D09001F76B}"/>
                </a:ext>
              </a:extLst>
            </p:cNvPr>
            <p:cNvSpPr txBox="1"/>
            <p:nvPr/>
          </p:nvSpPr>
          <p:spPr>
            <a:xfrm>
              <a:off x="388701" y="3569465"/>
              <a:ext cx="30744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i="1" dirty="0"/>
                <a:t>Combinaison des valeurs intermédiaires</a:t>
              </a:r>
            </a:p>
            <a:p>
              <a:pPr algn="ctr"/>
              <a:r>
                <a:rPr lang="fr-FR" sz="1400" i="1" dirty="0"/>
                <a:t> par clé intermédiaire (par mapper)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29AE233-926A-498B-9C70-16392A240F9D}"/>
                </a:ext>
              </a:extLst>
            </p:cNvPr>
            <p:cNvSpPr txBox="1"/>
            <p:nvPr/>
          </p:nvSpPr>
          <p:spPr>
            <a:xfrm>
              <a:off x="1130594" y="4419941"/>
              <a:ext cx="209179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i="1" dirty="0"/>
                <a:t>Regroupement (et tri)</a:t>
              </a:r>
            </a:p>
            <a:p>
              <a:pPr algn="ctr"/>
              <a:r>
                <a:rPr lang="fr-FR" sz="1400" i="1" dirty="0"/>
                <a:t>des valeurs intermédiaires</a:t>
              </a:r>
            </a:p>
            <a:p>
              <a:pPr algn="ctr"/>
              <a:r>
                <a:rPr lang="fr-FR" sz="1400" i="1" dirty="0"/>
                <a:t>par clé intermédiaire</a:t>
              </a:r>
            </a:p>
          </p:txBody>
        </p:sp>
        <p:sp>
          <p:nvSpPr>
            <p:cNvPr id="31" name="Parenthèse fermante 30">
              <a:extLst>
                <a:ext uri="{FF2B5EF4-FFF2-40B4-BE49-F238E27FC236}">
                  <a16:creationId xmlns:a16="http://schemas.microsoft.com/office/drawing/2014/main" id="{E466C8CB-83B2-4EA5-9142-1382C1C28222}"/>
                </a:ext>
              </a:extLst>
            </p:cNvPr>
            <p:cNvSpPr/>
            <p:nvPr/>
          </p:nvSpPr>
          <p:spPr>
            <a:xfrm>
              <a:off x="11465147" y="3499171"/>
              <a:ext cx="138512" cy="827398"/>
            </a:xfrm>
            <a:prstGeom prst="righ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Parenthèse fermante 31">
              <a:extLst>
                <a:ext uri="{FF2B5EF4-FFF2-40B4-BE49-F238E27FC236}">
                  <a16:creationId xmlns:a16="http://schemas.microsoft.com/office/drawing/2014/main" id="{C5147A1E-098D-48ED-9572-CA912BCADCF1}"/>
                </a:ext>
              </a:extLst>
            </p:cNvPr>
            <p:cNvSpPr/>
            <p:nvPr/>
          </p:nvSpPr>
          <p:spPr>
            <a:xfrm flipH="1">
              <a:off x="444480" y="3484569"/>
              <a:ext cx="164569" cy="827522"/>
            </a:xfrm>
            <a:prstGeom prst="rightBracket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E4F094F7-3968-4C7D-934A-192B8218FC7F}"/>
                </a:ext>
              </a:extLst>
            </p:cNvPr>
            <p:cNvSpPr txBox="1"/>
            <p:nvPr/>
          </p:nvSpPr>
          <p:spPr>
            <a:xfrm>
              <a:off x="7913884" y="4808289"/>
              <a:ext cx="4066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Données intermédiaires sous la forme</a:t>
              </a:r>
            </a:p>
            <a:p>
              <a:pPr algn="ctr"/>
              <a:r>
                <a:rPr lang="fr-FR" sz="1400" dirty="0"/>
                <a:t>[(clé intermédiaire, [liste de valeurs intermédiaires])]</a:t>
              </a:r>
            </a:p>
          </p:txBody>
        </p: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03DE9A14-E9A3-43D3-9396-08F9455A04DD}"/>
                </a:ext>
              </a:extLst>
            </p:cNvPr>
            <p:cNvCxnSpPr>
              <a:cxnSpLocks/>
            </p:cNvCxnSpPr>
            <p:nvPr/>
          </p:nvCxnSpPr>
          <p:spPr>
            <a:xfrm>
              <a:off x="7433890" y="5188788"/>
              <a:ext cx="591349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DA49DBB-FB24-44E0-9D23-9FBEBA57CDB9}"/>
                </a:ext>
              </a:extLst>
            </p:cNvPr>
            <p:cNvSpPr txBox="1"/>
            <p:nvPr/>
          </p:nvSpPr>
          <p:spPr>
            <a:xfrm>
              <a:off x="11534403" y="3541713"/>
              <a:ext cx="400110" cy="742191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r>
                <a:rPr lang="fr-FR" sz="1400" dirty="0"/>
                <a:t>facultatif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5E93C6EB-28AC-4942-9123-255F5B70C632}"/>
                </a:ext>
              </a:extLst>
            </p:cNvPr>
            <p:cNvSpPr txBox="1"/>
            <p:nvPr/>
          </p:nvSpPr>
          <p:spPr>
            <a:xfrm>
              <a:off x="135108" y="3527234"/>
              <a:ext cx="400110" cy="74219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fr-FR" sz="1400" dirty="0"/>
                <a:t>facultatif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668C5729-7C07-43B8-916D-53A20C07495B}"/>
                </a:ext>
              </a:extLst>
            </p:cNvPr>
            <p:cNvSpPr txBox="1"/>
            <p:nvPr/>
          </p:nvSpPr>
          <p:spPr>
            <a:xfrm>
              <a:off x="1717303" y="5485861"/>
              <a:ext cx="2083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i="1" dirty="0"/>
                <a:t>Réduction des listes</a:t>
              </a:r>
            </a:p>
            <a:p>
              <a:pPr algn="ctr"/>
              <a:r>
                <a:rPr lang="fr-FR" sz="1400" i="1" dirty="0"/>
                <a:t>de valeurs intermédiaires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239E7110-BA18-4FEE-BA21-6FCFA2E77595}"/>
                </a:ext>
              </a:extLst>
            </p:cNvPr>
            <p:cNvSpPr txBox="1"/>
            <p:nvPr/>
          </p:nvSpPr>
          <p:spPr>
            <a:xfrm>
              <a:off x="8798502" y="5828436"/>
              <a:ext cx="26019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dirty="0"/>
                <a:t>Données de sortie sous la forme</a:t>
              </a:r>
            </a:p>
            <a:p>
              <a:pPr algn="ctr"/>
              <a:r>
                <a:rPr lang="fr-FR" sz="1400" dirty="0"/>
                <a:t>[(clé de sortie, valeur de sortie)]</a:t>
              </a:r>
            </a:p>
          </p:txBody>
        </p: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2C18CACE-F7C5-4D9B-B566-9C0D3BE30365}"/>
                </a:ext>
              </a:extLst>
            </p:cNvPr>
            <p:cNvCxnSpPr>
              <a:cxnSpLocks/>
            </p:cNvCxnSpPr>
            <p:nvPr/>
          </p:nvCxnSpPr>
          <p:spPr>
            <a:xfrm>
              <a:off x="6895322" y="6220127"/>
              <a:ext cx="198070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E3320D71-185A-4EB8-9111-60C714E9432D}"/>
                </a:ext>
              </a:extLst>
            </p:cNvPr>
            <p:cNvSpPr txBox="1"/>
            <p:nvPr/>
          </p:nvSpPr>
          <p:spPr>
            <a:xfrm>
              <a:off x="3195832" y="6447452"/>
              <a:ext cx="49327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i="1" dirty="0">
                  <a:solidFill>
                    <a:schemeClr val="bg1">
                      <a:lumMod val="65000"/>
                    </a:schemeClr>
                  </a:solidFill>
                </a:rPr>
                <a:t>Source de l’image : </a:t>
              </a:r>
              <a:r>
                <a:rPr lang="fr-FR" sz="1000" i="1" dirty="0">
                  <a:solidFill>
                    <a:schemeClr val="bg1">
                      <a:lumMod val="65000"/>
                    </a:schemeClr>
                  </a:solidFill>
                  <a:hlinkClick r:id="rId3"/>
                </a:rPr>
                <a:t>https://www.slideshare.net/subhaskghosh/04-combiner-and-partitioner</a:t>
              </a:r>
              <a:endParaRPr lang="fr-FR" sz="1000" i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29DCDF3-EBA3-4329-AB6B-B42C4035B5F7}"/>
                </a:ext>
              </a:extLst>
            </p:cNvPr>
            <p:cNvCxnSpPr>
              <a:cxnSpLocks/>
            </p:cNvCxnSpPr>
            <p:nvPr/>
          </p:nvCxnSpPr>
          <p:spPr>
            <a:xfrm>
              <a:off x="709127" y="3485486"/>
              <a:ext cx="10691369" cy="2054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F6433F5B-D568-468F-AF70-2E5881D0B3D3}"/>
                </a:ext>
              </a:extLst>
            </p:cNvPr>
            <p:cNvCxnSpPr>
              <a:cxnSpLocks/>
            </p:cNvCxnSpPr>
            <p:nvPr/>
          </p:nvCxnSpPr>
          <p:spPr>
            <a:xfrm>
              <a:off x="709127" y="4283904"/>
              <a:ext cx="10644673" cy="3610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211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7FF0D-5419-4F66-AC20-911FAB4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Flux de traitements MapReduce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9A5BFE-60FA-4F03-8EE8-96FA6ECA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Remarques</a:t>
            </a:r>
          </a:p>
          <a:p>
            <a:pPr lvl="1"/>
            <a:r>
              <a:rPr lang="fr-FR" dirty="0"/>
              <a:t>Les clés d’entrée peuvent être simplement des indices dans l’ensemble des données d’entrée et ne sont pas forcément utilisées par la suite.</a:t>
            </a:r>
          </a:p>
          <a:p>
            <a:pPr lvl="1"/>
            <a:r>
              <a:rPr lang="fr-FR" dirty="0"/>
              <a:t>Les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combiner</a:t>
            </a:r>
            <a:r>
              <a:rPr lang="fr-FR" dirty="0"/>
              <a:t> se font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fr-FR" dirty="0"/>
              <a:t> par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Etape de pré-réduction au niveau de chaque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fr-FR" dirty="0">
                <a:cs typeface="Courier New" panose="02070309020205020404" pitchFamily="49" charset="0"/>
              </a:rPr>
              <a:t> (ils peuvent être intégrés au traitement du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fr-FR" dirty="0">
                <a:cs typeface="Courier New" panose="02070309020205020404" pitchFamily="49" charset="0"/>
              </a:rPr>
              <a:t>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FR" dirty="0">
                <a:cs typeface="Courier New" panose="02070309020205020404" pitchFamily="49" charset="0"/>
              </a:rPr>
              <a:t>Permettent de diminuer la quantité de données à envoyer au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FR" dirty="0">
                <a:cs typeface="Courier New" panose="02070309020205020404" pitchFamily="49" charset="0"/>
              </a:rPr>
              <a:t>Facultatifs : s’ils sont omis, toutes les combinaisons et réductions se font en amont par le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partitionner</a:t>
            </a:r>
            <a:r>
              <a:rPr lang="fr-FR" dirty="0">
                <a:cs typeface="Courier New" panose="02070309020205020404" pitchFamily="49" charset="0"/>
              </a:rPr>
              <a:t> et les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/>
              <a:t>Si plusieurs réductions indépendantes sont attendues (pour obtenir plusieurs valeurs de sortie) possibilité de paralléliser et/ou distribuer les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cs typeface="Courier New" panose="02070309020205020404" pitchFamily="49" charset="0"/>
                <a:sym typeface="Wingdings" panose="05000000000000000000" pitchFamily="2" charset="2"/>
              </a:rPr>
              <a:t> étape de type « </a:t>
            </a:r>
            <a:r>
              <a:rPr lang="fr-FR" dirty="0" err="1">
                <a:cs typeface="Courier New" panose="02070309020205020404" pitchFamily="49" charset="0"/>
                <a:sym typeface="Wingdings" panose="05000000000000000000" pitchFamily="2" charset="2"/>
              </a:rPr>
              <a:t>Map</a:t>
            </a:r>
            <a:r>
              <a:rPr lang="fr-FR" dirty="0">
                <a:cs typeface="Courier New" panose="02070309020205020404" pitchFamily="49" charset="0"/>
                <a:sym typeface="Wingdings" panose="05000000000000000000" pitchFamily="2" charset="2"/>
              </a:rPr>
              <a:t> » sur les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reducer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3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7FF0D-5419-4F66-AC20-911FAB4C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Flux de traitements MapReduce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9A5BFE-60FA-4F03-8EE8-96FA6ECA3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Exemple de flux pour le problème du « </a:t>
            </a:r>
            <a:r>
              <a:rPr lang="fr-FR" dirty="0" err="1"/>
              <a:t>wordcount</a:t>
            </a:r>
            <a:r>
              <a:rPr lang="fr-FR" dirty="0"/>
              <a:t> »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On dispose d’un corpus de textes réparti en plusieurs fichiers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fr-FR" dirty="0"/>
              <a:t> On veut compter le nombre d’occurrences de chaque mot dans le corpus</a:t>
            </a:r>
          </a:p>
          <a:p>
            <a:pPr marL="457200" lvl="1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100" dirty="0">
                <a:solidFill>
                  <a:schemeClr val="accent1"/>
                </a:solidFill>
              </a:rPr>
              <a:t>(clé, valeur) d’entrée = (indice d’un fichier, nom du fichier)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mapper</a:t>
            </a:r>
            <a:r>
              <a:rPr lang="fr-FR" sz="1900" i="1" dirty="0">
                <a:solidFill>
                  <a:srgbClr val="FF0000"/>
                </a:solidFill>
              </a:rPr>
              <a:t>(+</a:t>
            </a:r>
            <a:r>
              <a:rPr lang="fr-FR" sz="19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combiner</a:t>
            </a:r>
            <a:r>
              <a:rPr lang="fr-FR" sz="1900" i="1" dirty="0">
                <a:solidFill>
                  <a:srgbClr val="FF0000"/>
                </a:solidFill>
              </a:rPr>
              <a:t>) = fonction de comptage des mots dans </a:t>
            </a:r>
            <a:r>
              <a:rPr lang="fr-FR" sz="1900" b="1" i="1" u="sng" dirty="0">
                <a:solidFill>
                  <a:srgbClr val="FF0000"/>
                </a:solidFill>
              </a:rPr>
              <a:t>un</a:t>
            </a:r>
            <a:r>
              <a:rPr lang="fr-FR" sz="1900" i="1" dirty="0">
                <a:solidFill>
                  <a:srgbClr val="FF0000"/>
                </a:solidFill>
              </a:rPr>
              <a:t> fichier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100" dirty="0">
                <a:solidFill>
                  <a:schemeClr val="accent1"/>
                </a:solidFill>
              </a:rPr>
              <a:t>(clé, valeur) intermédiaire = (mot, comptage du mot dans </a:t>
            </a:r>
            <a:r>
              <a:rPr lang="fr-FR" sz="2100" b="1" u="sng" dirty="0">
                <a:solidFill>
                  <a:schemeClr val="accent1"/>
                </a:solidFill>
              </a:rPr>
              <a:t>un</a:t>
            </a:r>
            <a:r>
              <a:rPr lang="fr-FR" sz="2100" dirty="0">
                <a:solidFill>
                  <a:schemeClr val="accent1"/>
                </a:solidFill>
              </a:rPr>
              <a:t> fichier)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partitioner</a:t>
            </a:r>
            <a:r>
              <a:rPr lang="fr-FR" sz="1900" i="1" dirty="0">
                <a:solidFill>
                  <a:srgbClr val="FF0000"/>
                </a:solidFill>
              </a:rPr>
              <a:t> = fonction qui rassemble les comptages (dans chaque fichier) par mot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100" dirty="0">
                <a:solidFill>
                  <a:schemeClr val="accent1"/>
                </a:solidFill>
              </a:rPr>
              <a:t>(clé, [liste de valeurs]) intermédiaire = (mot, [</a:t>
            </a:r>
            <a:r>
              <a:rPr lang="fr-FR" sz="2100" b="1" u="sng" dirty="0">
                <a:solidFill>
                  <a:schemeClr val="accent1"/>
                </a:solidFill>
              </a:rPr>
              <a:t>liste</a:t>
            </a:r>
            <a:r>
              <a:rPr lang="fr-FR" sz="2100" dirty="0">
                <a:solidFill>
                  <a:schemeClr val="accent1"/>
                </a:solidFill>
              </a:rPr>
              <a:t> des comptages du mot dans chaque fichier])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900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fr-FR" sz="1900" i="1" dirty="0">
                <a:solidFill>
                  <a:srgbClr val="FF0000"/>
                </a:solidFill>
              </a:rPr>
              <a:t> = fonction qui additionne les comptages d’</a:t>
            </a:r>
            <a:r>
              <a:rPr lang="fr-FR" sz="1900" b="1" i="1" u="sng" dirty="0">
                <a:solidFill>
                  <a:srgbClr val="FF0000"/>
                </a:solidFill>
              </a:rPr>
              <a:t>un</a:t>
            </a:r>
            <a:r>
              <a:rPr lang="fr-FR" sz="1900" i="1" dirty="0">
                <a:solidFill>
                  <a:srgbClr val="FF0000"/>
                </a:solidFill>
              </a:rPr>
              <a:t> mot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100" dirty="0">
                <a:solidFill>
                  <a:schemeClr val="accent1"/>
                </a:solidFill>
              </a:rPr>
              <a:t>(clé, valeur) de sortie = (mot, comptage du mot dans le corpus)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i="1" dirty="0"/>
              <a:t>Remarque : ici il y a un </a:t>
            </a:r>
            <a:r>
              <a:rPr lang="fr-FR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fr-FR" sz="2400" i="1" dirty="0"/>
              <a:t> par mot. Ces </a:t>
            </a:r>
            <a:r>
              <a:rPr lang="fr-FR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reducer</a:t>
            </a:r>
            <a:r>
              <a:rPr lang="fr-FR" sz="2400" i="1" dirty="0"/>
              <a:t> peuvent être parallélisés par un processus de type « </a:t>
            </a:r>
            <a:r>
              <a:rPr lang="fr-FR" sz="2400" i="1" dirty="0" err="1"/>
              <a:t>Map</a:t>
            </a:r>
            <a:r>
              <a:rPr lang="fr-FR" sz="2400" i="1" dirty="0"/>
              <a:t> »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fr-FR" i="1" dirty="0"/>
          </a:p>
          <a:p>
            <a:pPr marL="45720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12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9D0F2-EDD9-42BA-831D-C22B9A9A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 </a:t>
            </a:r>
            <a:r>
              <a:rPr lang="fr-FR" dirty="0"/>
              <a:t>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/>
              <a:t>de Python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7DD635A-4729-4BAA-8CE2-4E2421037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802670" cy="2019299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FR" dirty="0"/>
              <a:t>Applique une fonction à chaque élément d’un (ou plusieurs) itérable(s)</a:t>
            </a:r>
          </a:p>
          <a:p>
            <a:pPr lvl="1"/>
            <a:r>
              <a:rPr lang="fr-FR" dirty="0"/>
              <a:t>Renvoie un </a:t>
            </a:r>
            <a:r>
              <a:rPr lang="fr-FR" b="1" dirty="0"/>
              <a:t>itérateur</a:t>
            </a:r>
            <a:r>
              <a:rPr lang="fr-FR" dirty="0"/>
              <a:t> sur les résultats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8628C0-4FB8-4588-9D39-9CFC90A9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2" y="4416458"/>
            <a:ext cx="2269212" cy="20192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F4F6861-C807-4025-BD23-3D296543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894" y="4416457"/>
            <a:ext cx="2705100" cy="2019300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070F414D-426B-4097-9131-FE7CC9FDB773}"/>
              </a:ext>
            </a:extLst>
          </p:cNvPr>
          <p:cNvGrpSpPr/>
          <p:nvPr/>
        </p:nvGrpSpPr>
        <p:grpSpPr>
          <a:xfrm>
            <a:off x="7318680" y="2285769"/>
            <a:ext cx="3323475" cy="1814120"/>
            <a:chOff x="7445139" y="1984212"/>
            <a:chExt cx="3323475" cy="18141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7FF4A83-A537-41C4-8A33-2A294F968C29}"/>
                </a:ext>
              </a:extLst>
            </p:cNvPr>
            <p:cNvSpPr/>
            <p:nvPr/>
          </p:nvSpPr>
          <p:spPr>
            <a:xfrm>
              <a:off x="8220722" y="2246235"/>
              <a:ext cx="1393794" cy="860950"/>
            </a:xfrm>
            <a:prstGeom prst="rect">
              <a:avLst/>
            </a:prstGeom>
            <a:gradFill>
              <a:gsLst>
                <a:gs pos="0">
                  <a:srgbClr val="0088EE"/>
                </a:gs>
                <a:gs pos="100000">
                  <a:srgbClr val="BA21CF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map</a:t>
              </a:r>
              <a:endParaRPr lang="fr-FR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21F0ECF7-090C-428B-86E1-0B5833B47B5A}"/>
                </a:ext>
              </a:extLst>
            </p:cNvPr>
            <p:cNvSpPr txBox="1"/>
            <p:nvPr/>
          </p:nvSpPr>
          <p:spPr>
            <a:xfrm>
              <a:off x="7452894" y="1984212"/>
              <a:ext cx="41272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x1, x2,</a:t>
              </a:r>
            </a:p>
            <a:p>
              <a:r>
                <a:rPr lang="fr-FR" sz="1400" dirty="0"/>
                <a:t>x3,</a:t>
              </a:r>
            </a:p>
            <a:p>
              <a:r>
                <a:rPr lang="fr-FR" sz="1400" dirty="0"/>
                <a:t>x4,</a:t>
              </a:r>
            </a:p>
            <a:p>
              <a:r>
                <a:rPr lang="fr-FR" sz="1400" dirty="0"/>
                <a:t>x5,x6</a:t>
              </a:r>
            </a:p>
          </p:txBody>
        </p:sp>
        <p:sp>
          <p:nvSpPr>
            <p:cNvPr id="6" name="Parenthèse ouvrante 5">
              <a:extLst>
                <a:ext uri="{FF2B5EF4-FFF2-40B4-BE49-F238E27FC236}">
                  <a16:creationId xmlns:a16="http://schemas.microsoft.com/office/drawing/2014/main" id="{0CB5708A-A5DA-4C01-A870-C3EA5FA24A78}"/>
                </a:ext>
              </a:extLst>
            </p:cNvPr>
            <p:cNvSpPr/>
            <p:nvPr/>
          </p:nvSpPr>
          <p:spPr>
            <a:xfrm>
              <a:off x="7445139" y="1987950"/>
              <a:ext cx="84248" cy="1307153"/>
            </a:xfrm>
            <a:prstGeom prst="leftBracket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Parenthèse ouvrante 15">
              <a:extLst>
                <a:ext uri="{FF2B5EF4-FFF2-40B4-BE49-F238E27FC236}">
                  <a16:creationId xmlns:a16="http://schemas.microsoft.com/office/drawing/2014/main" id="{B9E72E0F-00C9-4724-ACCD-68EF783C2F88}"/>
                </a:ext>
              </a:extLst>
            </p:cNvPr>
            <p:cNvSpPr/>
            <p:nvPr/>
          </p:nvSpPr>
          <p:spPr>
            <a:xfrm flipH="1">
              <a:off x="7717962" y="1997446"/>
              <a:ext cx="84246" cy="1307154"/>
            </a:xfrm>
            <a:prstGeom prst="leftBracket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40F8030-08BC-47C3-9F41-8136ED04BAFC}"/>
                </a:ext>
              </a:extLst>
            </p:cNvPr>
            <p:cNvSpPr txBox="1"/>
            <p:nvPr/>
          </p:nvSpPr>
          <p:spPr>
            <a:xfrm>
              <a:off x="10085030" y="2095906"/>
              <a:ext cx="6835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f(x1), f(x2),</a:t>
              </a:r>
            </a:p>
            <a:p>
              <a:pPr algn="ctr"/>
              <a:r>
                <a:rPr lang="fr-FR" sz="1400" dirty="0"/>
                <a:t>f(x3),</a:t>
              </a:r>
            </a:p>
            <a:p>
              <a:pPr algn="ctr"/>
              <a:r>
                <a:rPr lang="fr-FR" sz="1400" dirty="0"/>
                <a:t>f(x4),</a:t>
              </a:r>
            </a:p>
            <a:p>
              <a:pPr algn="ctr"/>
              <a:r>
                <a:rPr lang="fr-FR" sz="1400" dirty="0"/>
                <a:t>f(x5), f(x6)</a:t>
              </a:r>
            </a:p>
          </p:txBody>
        </p:sp>
        <p:cxnSp>
          <p:nvCxnSpPr>
            <p:cNvPr id="25" name="Connecteur : en angle 24">
              <a:extLst>
                <a:ext uri="{FF2B5EF4-FFF2-40B4-BE49-F238E27FC236}">
                  <a16:creationId xmlns:a16="http://schemas.microsoft.com/office/drawing/2014/main" id="{D242E7A9-28D2-4C64-B29B-B4E767DEE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4516" y="2227648"/>
              <a:ext cx="543478" cy="45784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38392016-80E7-4BD8-99E4-854074C984AD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7865617" y="2676710"/>
              <a:ext cx="3551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104478C-61BE-463A-8005-3B97A2FFEA10}"/>
                </a:ext>
              </a:extLst>
            </p:cNvPr>
            <p:cNvSpPr txBox="1"/>
            <p:nvPr/>
          </p:nvSpPr>
          <p:spPr>
            <a:xfrm>
              <a:off x="8717269" y="3429000"/>
              <a:ext cx="40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f()</a:t>
              </a:r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61F16943-8086-4DD9-86D7-A7166381215F}"/>
                </a:ext>
              </a:extLst>
            </p:cNvPr>
            <p:cNvCxnSpPr>
              <a:cxnSpLocks/>
              <a:stCxn id="29" idx="0"/>
              <a:endCxn id="3" idx="2"/>
            </p:cNvCxnSpPr>
            <p:nvPr/>
          </p:nvCxnSpPr>
          <p:spPr>
            <a:xfrm flipV="1">
              <a:off x="8917619" y="3107185"/>
              <a:ext cx="0" cy="321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495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9D0F2-EDD9-42BA-831D-C22B9A9A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 </a:t>
            </a:r>
            <a:r>
              <a:rPr lang="fr-FR" dirty="0"/>
              <a:t>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/>
              <a:t>de Python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7DD635A-4729-4BAA-8CE2-4E2421037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4519" cy="3125754"/>
          </a:xfrm>
        </p:spPr>
        <p:txBody>
          <a:bodyPr>
            <a:normAutofit fontScale="92500"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>
                <a:cs typeface="Courier New" panose="02070309020205020404" pitchFamily="49" charset="0"/>
              </a:rPr>
              <a:t> </a:t>
            </a:r>
            <a:r>
              <a:rPr lang="fr-FR" dirty="0"/>
              <a:t>du module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Applique une fonction de 2 arguments de façon récursive à l’ensemble des éléments d’un itérable.</a:t>
            </a:r>
          </a:p>
          <a:p>
            <a:pPr lvl="1"/>
            <a:r>
              <a:rPr lang="fr-FR" dirty="0">
                <a:cs typeface="Courier New" panose="02070309020205020404" pitchFamily="49" charset="0"/>
              </a:rPr>
              <a:t>Exemple : 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Fonction = 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f()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Éléments de l’itérable =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x1,x2,x3,x4</a:t>
            </a:r>
          </a:p>
          <a:p>
            <a:pPr lvl="2"/>
            <a:r>
              <a:rPr lang="fr-FR" dirty="0">
                <a:cs typeface="Courier New" panose="02070309020205020404" pitchFamily="49" charset="0"/>
              </a:rPr>
              <a:t>Résultat = 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f(f(f(x1, x2), x3), x4)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030EEA7-793F-4F86-AB13-E225DECF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597" y="4430858"/>
            <a:ext cx="3648075" cy="220980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7E35324B-D137-4A1C-A193-4771884A15A4}"/>
              </a:ext>
            </a:extLst>
          </p:cNvPr>
          <p:cNvGrpSpPr/>
          <p:nvPr/>
        </p:nvGrpSpPr>
        <p:grpSpPr>
          <a:xfrm>
            <a:off x="3334580" y="4224005"/>
            <a:ext cx="3301725" cy="432000"/>
            <a:chOff x="3149755" y="4200457"/>
            <a:chExt cx="3301725" cy="432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CE32FB-7561-49FD-BA68-F77DA594D12D}"/>
                </a:ext>
              </a:extLst>
            </p:cNvPr>
            <p:cNvSpPr/>
            <p:nvPr/>
          </p:nvSpPr>
          <p:spPr>
            <a:xfrm>
              <a:off x="3743562" y="4279950"/>
              <a:ext cx="1243011" cy="251925"/>
            </a:xfrm>
            <a:prstGeom prst="rect">
              <a:avLst/>
            </a:prstGeom>
            <a:noFill/>
            <a:ln w="19050">
              <a:solidFill>
                <a:srgbClr val="FF000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5E14F6-7D61-4362-89A7-9CDFDA2C36BE}"/>
                </a:ext>
              </a:extLst>
            </p:cNvPr>
            <p:cNvSpPr/>
            <p:nvPr/>
          </p:nvSpPr>
          <p:spPr>
            <a:xfrm>
              <a:off x="3473218" y="4247291"/>
              <a:ext cx="2231814" cy="324000"/>
            </a:xfrm>
            <a:prstGeom prst="rect">
              <a:avLst/>
            </a:prstGeom>
            <a:noFill/>
            <a:ln w="19050">
              <a:solidFill>
                <a:srgbClr val="00B05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0D42FF-334F-4558-9031-544DBA214130}"/>
                </a:ext>
              </a:extLst>
            </p:cNvPr>
            <p:cNvSpPr/>
            <p:nvPr/>
          </p:nvSpPr>
          <p:spPr>
            <a:xfrm>
              <a:off x="3149755" y="4200457"/>
              <a:ext cx="3301725" cy="432000"/>
            </a:xfrm>
            <a:prstGeom prst="rect">
              <a:avLst/>
            </a:prstGeom>
            <a:noFill/>
            <a:ln w="19050">
              <a:solidFill>
                <a:srgbClr val="0070C0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2749D6D-24C0-4D2B-8A49-A59593CB8A3F}"/>
              </a:ext>
            </a:extLst>
          </p:cNvPr>
          <p:cNvGrpSpPr/>
          <p:nvPr/>
        </p:nvGrpSpPr>
        <p:grpSpPr>
          <a:xfrm>
            <a:off x="7518766" y="2256164"/>
            <a:ext cx="4146319" cy="1609218"/>
            <a:chOff x="7447918" y="2189114"/>
            <a:chExt cx="4146319" cy="16092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344363-66B5-4529-A785-B2485AE84BBC}"/>
                </a:ext>
              </a:extLst>
            </p:cNvPr>
            <p:cNvSpPr/>
            <p:nvPr/>
          </p:nvSpPr>
          <p:spPr>
            <a:xfrm>
              <a:off x="8220722" y="2246235"/>
              <a:ext cx="1393794" cy="860950"/>
            </a:xfrm>
            <a:prstGeom prst="rect">
              <a:avLst/>
            </a:prstGeom>
            <a:gradFill>
              <a:gsLst>
                <a:gs pos="0">
                  <a:srgbClr val="0088EE"/>
                </a:gs>
                <a:gs pos="100000">
                  <a:srgbClr val="BA21CF"/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reduce</a:t>
              </a:r>
              <a:endParaRPr lang="fr-FR" dirty="0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7922723-2C08-4B40-AAD1-E73D0EDD8BE1}"/>
                </a:ext>
              </a:extLst>
            </p:cNvPr>
            <p:cNvSpPr txBox="1"/>
            <p:nvPr/>
          </p:nvSpPr>
          <p:spPr>
            <a:xfrm>
              <a:off x="7455673" y="2208441"/>
              <a:ext cx="4127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x1, x2,</a:t>
              </a:r>
            </a:p>
            <a:p>
              <a:r>
                <a:rPr lang="fr-FR" sz="1400" dirty="0"/>
                <a:t>x3,</a:t>
              </a:r>
            </a:p>
            <a:p>
              <a:r>
                <a:rPr lang="fr-FR" sz="1400" dirty="0"/>
                <a:t>x4</a:t>
              </a:r>
            </a:p>
          </p:txBody>
        </p:sp>
        <p:sp>
          <p:nvSpPr>
            <p:cNvPr id="18" name="Parenthèse ouvrante 17">
              <a:extLst>
                <a:ext uri="{FF2B5EF4-FFF2-40B4-BE49-F238E27FC236}">
                  <a16:creationId xmlns:a16="http://schemas.microsoft.com/office/drawing/2014/main" id="{FC1E9E7E-8F6B-430C-AB2A-D504E7CF7EC4}"/>
                </a:ext>
              </a:extLst>
            </p:cNvPr>
            <p:cNvSpPr/>
            <p:nvPr/>
          </p:nvSpPr>
          <p:spPr>
            <a:xfrm>
              <a:off x="7447918" y="2189114"/>
              <a:ext cx="45719" cy="870660"/>
            </a:xfrm>
            <a:prstGeom prst="leftBracket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Parenthèse ouvrante 18">
              <a:extLst>
                <a:ext uri="{FF2B5EF4-FFF2-40B4-BE49-F238E27FC236}">
                  <a16:creationId xmlns:a16="http://schemas.microsoft.com/office/drawing/2014/main" id="{B5BB7ADA-740D-45A1-911B-635B7CD0F0B0}"/>
                </a:ext>
              </a:extLst>
            </p:cNvPr>
            <p:cNvSpPr/>
            <p:nvPr/>
          </p:nvSpPr>
          <p:spPr>
            <a:xfrm flipH="1">
              <a:off x="7720741" y="2198609"/>
              <a:ext cx="45719" cy="861164"/>
            </a:xfrm>
            <a:prstGeom prst="leftBracket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DDCB8DB1-F9EF-4F4A-8C09-6923CCF57B98}"/>
                </a:ext>
              </a:extLst>
            </p:cNvPr>
            <p:cNvSpPr txBox="1"/>
            <p:nvPr/>
          </p:nvSpPr>
          <p:spPr>
            <a:xfrm>
              <a:off x="9966842" y="2531607"/>
              <a:ext cx="16273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/>
                <a:t>f(f(f(x1, x2), x3), x4)</a:t>
              </a:r>
            </a:p>
          </p:txBody>
        </p: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C5517935-DE8D-4035-8A92-4259C6B79693}"/>
                </a:ext>
              </a:extLst>
            </p:cNvPr>
            <p:cNvCxnSpPr>
              <a:cxnSpLocks/>
              <a:stCxn id="17" idx="3"/>
              <a:endCxn id="16" idx="1"/>
            </p:cNvCxnSpPr>
            <p:nvPr/>
          </p:nvCxnSpPr>
          <p:spPr>
            <a:xfrm flipV="1">
              <a:off x="7868396" y="2676710"/>
              <a:ext cx="352326" cy="8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74B338E-B35A-4DB9-AB98-F8E3D683E2EA}"/>
                </a:ext>
              </a:extLst>
            </p:cNvPr>
            <p:cNvSpPr txBox="1"/>
            <p:nvPr/>
          </p:nvSpPr>
          <p:spPr>
            <a:xfrm>
              <a:off x="8717269" y="3429000"/>
              <a:ext cx="40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f()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C68A7EC8-5733-4FCB-9FAD-20D659685DFF}"/>
                </a:ext>
              </a:extLst>
            </p:cNvPr>
            <p:cNvCxnSpPr>
              <a:cxnSpLocks/>
              <a:stCxn id="23" idx="0"/>
              <a:endCxn id="16" idx="2"/>
            </p:cNvCxnSpPr>
            <p:nvPr/>
          </p:nvCxnSpPr>
          <p:spPr>
            <a:xfrm flipV="1">
              <a:off x="8917619" y="3107185"/>
              <a:ext cx="0" cy="321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D494DC6-1355-4672-BE8C-FBBFBFECBD3B}"/>
                </a:ext>
              </a:extLst>
            </p:cNvPr>
            <p:cNvCxnSpPr>
              <a:cxnSpLocks/>
              <a:stCxn id="16" idx="3"/>
              <a:endCxn id="20" idx="1"/>
            </p:cNvCxnSpPr>
            <p:nvPr/>
          </p:nvCxnSpPr>
          <p:spPr>
            <a:xfrm>
              <a:off x="9614516" y="2676710"/>
              <a:ext cx="352326" cy="87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45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9D0F2-EDD9-42BA-831D-C22B9A9A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FR" dirty="0">
                <a:latin typeface="+mn-lt"/>
                <a:cs typeface="Courier New" panose="02070309020205020404" pitchFamily="49" charset="0"/>
              </a:rPr>
              <a:t> </a:t>
            </a:r>
            <a:r>
              <a:rPr lang="fr-FR" dirty="0"/>
              <a:t>et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FR" dirty="0"/>
              <a:t>de Python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7DD635A-4729-4BAA-8CE2-4E242103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fr-FR" dirty="0">
                <a:cs typeface="Courier New" panose="02070309020205020404" pitchFamily="49" charset="0"/>
              </a:rPr>
              <a:t>Remarques</a:t>
            </a:r>
          </a:p>
          <a:p>
            <a:pPr lvl="1"/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                              est équivalent à</a:t>
            </a: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r>
              <a:rPr lang="fr-FR" dirty="0">
                <a:cs typeface="Courier New" panose="02070309020205020404" pitchFamily="49" charset="0"/>
              </a:rPr>
              <a:t>                                  est équivalent à  </a:t>
            </a: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9E457F0-355A-424B-8970-CDAF28AAC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478" y="4652962"/>
            <a:ext cx="2619375" cy="19907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1885881-10D0-4121-89AC-4F6C2C7A9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557" y="4533899"/>
            <a:ext cx="2695575" cy="22288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3BFDBD9-F5E6-45F1-97EC-4C813071D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478" y="2363789"/>
            <a:ext cx="2269212" cy="201929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60B827A-748E-46A5-849C-B58EF0B49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570" y="2444750"/>
            <a:ext cx="20383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8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11414</TotalTime>
  <Words>689</Words>
  <Application>Microsoft Office PowerPoint</Application>
  <PresentationFormat>Grand écran</PresentationFormat>
  <Paragraphs>111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Metropolis</vt:lpstr>
      <vt:lpstr>Metropolis Semi Bold</vt:lpstr>
      <vt:lpstr>Wingdings</vt:lpstr>
      <vt:lpstr>Thème Office</vt:lpstr>
      <vt:lpstr>MapReduce</vt:lpstr>
      <vt:lpstr>Le modèle de programmation MapReduce</vt:lpstr>
      <vt:lpstr>Flux de traitements MapReduce</vt:lpstr>
      <vt:lpstr>Flux de traitements MapReduce</vt:lpstr>
      <vt:lpstr>Flux de traitements MapReduce</vt:lpstr>
      <vt:lpstr>Les fonctions map() et reduce() de Python</vt:lpstr>
      <vt:lpstr>Les fonctions map() et reduce() de Python</vt:lpstr>
      <vt:lpstr>Les fonctions map() et reduce() de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</dc:title>
  <dc:creator>ben_m</dc:creator>
  <cp:lastModifiedBy>ben_m</cp:lastModifiedBy>
  <cp:revision>46</cp:revision>
  <dcterms:created xsi:type="dcterms:W3CDTF">2023-08-31T16:11:10Z</dcterms:created>
  <dcterms:modified xsi:type="dcterms:W3CDTF">2023-09-12T16:36:36Z</dcterms:modified>
</cp:coreProperties>
</file>