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76" r:id="rId5"/>
    <p:sldId id="268" r:id="rId6"/>
    <p:sldId id="271" r:id="rId7"/>
    <p:sldId id="274" r:id="rId8"/>
    <p:sldId id="269" r:id="rId9"/>
    <p:sldId id="275" r:id="rId10"/>
    <p:sldId id="277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9642" autoAdjust="0"/>
  </p:normalViewPr>
  <p:slideViewPr>
    <p:cSldViewPr snapToGrid="0">
      <p:cViewPr varScale="1">
        <p:scale>
          <a:sx n="68" d="100"/>
          <a:sy n="68" d="100"/>
        </p:scale>
        <p:origin x="3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ay K" userId="06cd504588d2a4a9" providerId="LiveId" clId="{5C869340-2C3B-4A42-8A29-DCBFFE1C82CD}"/>
    <pc:docChg chg="modSld">
      <pc:chgData name="Lindsay K" userId="06cd504588d2a4a9" providerId="LiveId" clId="{5C869340-2C3B-4A42-8A29-DCBFFE1C82CD}" dt="2020-12-13T21:50:13.834" v="3" actId="1076"/>
      <pc:docMkLst>
        <pc:docMk/>
      </pc:docMkLst>
      <pc:sldChg chg="modSp mod">
        <pc:chgData name="Lindsay K" userId="06cd504588d2a4a9" providerId="LiveId" clId="{5C869340-2C3B-4A42-8A29-DCBFFE1C82CD}" dt="2020-12-13T21:50:13.834" v="3" actId="1076"/>
        <pc:sldMkLst>
          <pc:docMk/>
          <pc:sldMk cId="2615572192" sldId="271"/>
        </pc:sldMkLst>
        <pc:picChg chg="mod ord">
          <ac:chgData name="Lindsay K" userId="06cd504588d2a4a9" providerId="LiveId" clId="{5C869340-2C3B-4A42-8A29-DCBFFE1C82CD}" dt="2020-12-13T21:50:13.834" v="3" actId="1076"/>
          <ac:picMkLst>
            <pc:docMk/>
            <pc:sldMk cId="2615572192" sldId="271"/>
            <ac:picMk id="5" creationId="{9D0FB248-89AC-4E73-AE00-084C719120C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Multinomial NB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Sheet3!$B$1:$D$1</c:f>
              <c:strCache>
                <c:ptCount val="3"/>
                <c:pt idx="0">
                  <c:v>Accuracy - Season Grade</c:v>
                </c:pt>
                <c:pt idx="1">
                  <c:v>Accuracy - Position</c:v>
                </c:pt>
                <c:pt idx="2">
                  <c:v>Accuracy - Name</c:v>
                </c:pt>
              </c:strCache>
            </c:strRef>
          </c:cat>
          <c:val>
            <c:numRef>
              <c:f>Sheet3!$B$2:$D$2</c:f>
              <c:numCache>
                <c:formatCode>0%</c:formatCode>
                <c:ptCount val="3"/>
                <c:pt idx="0">
                  <c:v>0.66</c:v>
                </c:pt>
                <c:pt idx="1">
                  <c:v>0.68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1-4F92-8D21-6843C56342E9}"/>
            </c:ext>
          </c:extLst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Multinomial NB TFIDF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Sheet3!$B$1:$D$1</c:f>
              <c:strCache>
                <c:ptCount val="3"/>
                <c:pt idx="0">
                  <c:v>Accuracy - Season Grade</c:v>
                </c:pt>
                <c:pt idx="1">
                  <c:v>Accuracy - Position</c:v>
                </c:pt>
                <c:pt idx="2">
                  <c:v>Accuracy - Name</c:v>
                </c:pt>
              </c:strCache>
            </c:strRef>
          </c:cat>
          <c:val>
            <c:numRef>
              <c:f>Sheet3!$B$3:$D$3</c:f>
              <c:numCache>
                <c:formatCode>0%</c:formatCode>
                <c:ptCount val="3"/>
                <c:pt idx="0">
                  <c:v>0.65</c:v>
                </c:pt>
                <c:pt idx="1">
                  <c:v>0.67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01-4F92-8D21-6843C56342E9}"/>
            </c:ext>
          </c:extLst>
        </c:ser>
        <c:ser>
          <c:idx val="2"/>
          <c:order val="2"/>
          <c:tx>
            <c:strRef>
              <c:f>Sheet3!$A$4</c:f>
              <c:strCache>
                <c:ptCount val="1"/>
                <c:pt idx="0">
                  <c:v>Bernoulli NB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Sheet3!$B$1:$D$1</c:f>
              <c:strCache>
                <c:ptCount val="3"/>
                <c:pt idx="0">
                  <c:v>Accuracy - Season Grade</c:v>
                </c:pt>
                <c:pt idx="1">
                  <c:v>Accuracy - Position</c:v>
                </c:pt>
                <c:pt idx="2">
                  <c:v>Accuracy - Name</c:v>
                </c:pt>
              </c:strCache>
            </c:strRef>
          </c:cat>
          <c:val>
            <c:numRef>
              <c:f>Sheet3!$B$4:$D$4</c:f>
              <c:numCache>
                <c:formatCode>0%</c:formatCode>
                <c:ptCount val="3"/>
                <c:pt idx="0">
                  <c:v>0.63</c:v>
                </c:pt>
                <c:pt idx="1">
                  <c:v>0.67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01-4F92-8D21-6843C56342E9}"/>
            </c:ext>
          </c:extLst>
        </c:ser>
        <c:ser>
          <c:idx val="3"/>
          <c:order val="3"/>
          <c:tx>
            <c:strRef>
              <c:f>Sheet3!$A$5</c:f>
              <c:strCache>
                <c:ptCount val="1"/>
                <c:pt idx="0">
                  <c:v>Linear SVM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Sheet3!$B$1:$D$1</c:f>
              <c:strCache>
                <c:ptCount val="3"/>
                <c:pt idx="0">
                  <c:v>Accuracy - Season Grade</c:v>
                </c:pt>
                <c:pt idx="1">
                  <c:v>Accuracy - Position</c:v>
                </c:pt>
                <c:pt idx="2">
                  <c:v>Accuracy - Name</c:v>
                </c:pt>
              </c:strCache>
            </c:strRef>
          </c:cat>
          <c:val>
            <c:numRef>
              <c:f>Sheet3!$B$5:$D$5</c:f>
              <c:numCache>
                <c:formatCode>0%</c:formatCode>
                <c:ptCount val="3"/>
                <c:pt idx="0">
                  <c:v>0.35</c:v>
                </c:pt>
                <c:pt idx="1">
                  <c:v>0.24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01-4F92-8D21-6843C56342E9}"/>
            </c:ext>
          </c:extLst>
        </c:ser>
        <c:ser>
          <c:idx val="4"/>
          <c:order val="4"/>
          <c:tx>
            <c:strRef>
              <c:f>Sheet3!$A$6</c:f>
              <c:strCache>
                <c:ptCount val="1"/>
                <c:pt idx="0">
                  <c:v>Polynomial SVM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Sheet3!$B$1:$D$1</c:f>
              <c:strCache>
                <c:ptCount val="3"/>
                <c:pt idx="0">
                  <c:v>Accuracy - Season Grade</c:v>
                </c:pt>
                <c:pt idx="1">
                  <c:v>Accuracy - Position</c:v>
                </c:pt>
                <c:pt idx="2">
                  <c:v>Accuracy - Name</c:v>
                </c:pt>
              </c:strCache>
            </c:strRef>
          </c:cat>
          <c:val>
            <c:numRef>
              <c:f>Sheet3!$B$6:$D$6</c:f>
              <c:numCache>
                <c:formatCode>0%</c:formatCode>
                <c:ptCount val="3"/>
                <c:pt idx="0">
                  <c:v>0.35</c:v>
                </c:pt>
                <c:pt idx="1">
                  <c:v>0.21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01-4F92-8D21-6843C56342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-58"/>
        <c:axId val="970603128"/>
        <c:axId val="970603768"/>
      </c:barChart>
      <c:catAx>
        <c:axId val="970603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603768"/>
        <c:crosses val="autoZero"/>
        <c:auto val="1"/>
        <c:lblAlgn val="ctr"/>
        <c:lblOffset val="100"/>
        <c:noMultiLvlLbl val="0"/>
      </c:catAx>
      <c:valAx>
        <c:axId val="9706037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603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C426F-247F-4C27-95E2-A1AA4F3F38F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43B6C-E0DE-4FEE-8FDC-9B6EDA6C6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43B6C-E0DE-4FEE-8FDC-9B6EDA6C6A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9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20EE-4082-4634-8AE8-3056B9158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9822D-D86E-4071-ACF9-538672DE1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BC38-E651-451E-9FEF-96D6992D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DA41-393C-4B44-A891-DCC2BD49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5356-73B4-482C-86BA-8E52DC91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EFB3-18F7-4132-A98F-1739E07A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D9567-25E0-43FF-BDD7-42340DD05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A48B-240D-4265-9154-10405C1C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38D6-DC1B-408A-AEE1-B9C0771D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050C8-7D11-43BF-98D4-407DD8F3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4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DE18F-2D84-4102-9D4D-C8313ABE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D6188-EC2D-4685-8D2B-150150EB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CC65-C458-45EE-B002-9E9A7CC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ADC3-B124-40EC-9950-6F8A72E0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31D6-5D0A-4CAB-B277-90062369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FDB8-24F7-423E-ACBE-DEF025A7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D8F0-88C4-47E5-A3AB-279A4DEB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D1A5-3BAC-4C5E-9166-BFE347E7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32ED3-7E06-4FF9-A6DB-837ECE4C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8F51-0A0F-4E80-914B-F6727502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4E1E-CD75-4911-9767-FE420959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7CDA4-2281-4C9C-AE37-D17A3EC3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89CC-AD89-42E8-8B5E-0BFF515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0FB84-3B33-4C71-A263-A2D5A804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1580-6602-4B37-A57B-30FF755C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5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EDD9-E91A-42BC-B02E-EB15485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7FDC-721A-4CA8-B796-87240B2A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F111B-86C1-49EC-997A-2509B9CD9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21B7-E26E-434B-9B27-57CB21A3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8D41-6170-4724-8185-35796A22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3A1BC-575C-4F68-8B8B-6FED0D44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A5E8-6613-4FD1-B606-58867517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FBEBF-0C63-4425-A235-BBC6B4E1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8813A-838F-4F0B-9323-3E87F79A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85D07-9BAE-45F1-8A9B-F08D5A78F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0FC91-1A55-4015-A428-848A9C819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F83E5-454F-4170-B035-610824DD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F2EC4-C3DC-4B2A-B3AB-993E0E5D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49187-CE55-4AE2-9C8A-BFBD9DE1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2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03B3-515F-495A-97C1-470C11B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8C70-984A-4846-A5E1-6E2327BB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FDFFF-D28A-4983-87DA-3AD78237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AA518-48CE-4A5F-B270-13F068B0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3B060-89B0-4BD1-BF70-E746708F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74CAE-E265-46D1-9FF4-8F4D15A3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8E7D6-FD13-48DE-A5D0-1C5238F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4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75C6-98C1-419A-86C5-0D9DBC35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C74D-2FBF-410A-86D1-2122C407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AF57B-354C-436F-B78E-A35FB7F3F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17254-DBF1-4854-A7F6-CF047E1B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AB70-78BB-4553-9909-56F24A02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0F796-C63A-464F-A653-0A1C0FE2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9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C2C1-10C4-44BC-B466-E8A73CC9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23DD8-0EE9-422C-B3B2-475D18581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60531-394D-47EE-BC96-6C25BDE6E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6957-B5DF-4679-8194-8714DB6C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6D145-0D3F-4085-BFF7-A753C5A1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B225-3E0C-4A4C-8E19-655E494D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6FEE3-1344-4AEB-BCD1-38122341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BC17B-1988-41F5-98A5-B1CD74EC5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D0F8-9D15-46EB-BC99-1312CAC4D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8272-C08F-44FF-907A-195597D873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BEBC-4840-4759-B5FB-26B740D25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F2E4-E7BB-4A21-ABB0-E6D66BD86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2903-8E59-4040-9F13-9DF7BC19A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12892-B6F8-4D9A-A134-4EFB02C336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7" r="9092" b="1453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D01F-3315-4E09-A8B4-02039B43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  <a:prstGeom prst="roundRect">
            <a:avLst/>
          </a:prstGeom>
        </p:spPr>
        <p:txBody>
          <a:bodyPr anchor="b">
            <a:normAutofit fontScale="90000"/>
          </a:bodyPr>
          <a:lstStyle/>
          <a:p>
            <a:pPr algn="l"/>
            <a:r>
              <a:rPr lang="en-US" sz="4400" b="1" dirty="0">
                <a:latin typeface="+mn-lt"/>
              </a:rPr>
              <a:t>Using Text Mining to Build the Ultimate Fantasy Football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A1AEB-CBFB-4149-8E68-480C34B25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  <a:prstGeom prst="round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1700" dirty="0"/>
              <a:t>Brian Taylor</a:t>
            </a:r>
          </a:p>
          <a:p>
            <a:pPr algn="l"/>
            <a:r>
              <a:rPr lang="en-US" sz="1700" dirty="0"/>
              <a:t>Lindsay Kotouch</a:t>
            </a:r>
          </a:p>
          <a:p>
            <a:pPr algn="l"/>
            <a:r>
              <a:rPr lang="en-US" sz="1700" dirty="0"/>
              <a:t>Craig Beach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253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DC7045-A625-460D-A7BD-EF9F4B51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338C-9076-4765-8130-9995B661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Use other sources of data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Football has its own language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Negative words mean positive things</a:t>
            </a:r>
          </a:p>
          <a:p>
            <a:pPr lvl="2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Sick, Raw, Dominate, Blitz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Analogies</a:t>
            </a:r>
          </a:p>
          <a:p>
            <a:pPr lvl="2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“Tom Brady is the Michael Jordan of Football”</a:t>
            </a:r>
          </a:p>
          <a:p>
            <a:pPr lvl="2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“Patrick Mahomes passes are like Lionel Messi’s”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Domain specific </a:t>
            </a:r>
          </a:p>
          <a:p>
            <a:pPr lvl="2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MVP, OPOY, DPOY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Slang </a:t>
            </a:r>
          </a:p>
          <a:p>
            <a:pPr lvl="2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You got mossed!</a:t>
            </a:r>
          </a:p>
          <a:p>
            <a:pPr lvl="2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He took it to the house!</a:t>
            </a:r>
          </a:p>
        </p:txBody>
      </p:sp>
    </p:spTree>
    <p:extLst>
      <p:ext uri="{BB962C8B-B14F-4D97-AF65-F5344CB8AC3E}">
        <p14:creationId xmlns:p14="http://schemas.microsoft.com/office/powerpoint/2010/main" val="250310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7" name="Rectangle 7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49386-D894-469E-B1A0-178CA3AE2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" r="3407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6178" name="Rectangle 8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83297-0AD8-4F7B-AFD4-F620448C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Future Opportunities</a:t>
            </a:r>
          </a:p>
        </p:txBody>
      </p:sp>
      <p:sp>
        <p:nvSpPr>
          <p:cNvPr id="6179" name="Rectangle 8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80" name="Group 8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1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2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83" name="Rectangle 10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9381-9BC0-4F0D-8CC3-37343468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Week by Week breakdown – Fantasy Score vs. Text</a:t>
            </a:r>
          </a:p>
          <a:p>
            <a:r>
              <a:rPr lang="en-US" sz="1800">
                <a:solidFill>
                  <a:schemeClr val="bg1"/>
                </a:solidFill>
              </a:rPr>
              <a:t>More specific sentiment analyzer</a:t>
            </a:r>
          </a:p>
          <a:p>
            <a:r>
              <a:rPr lang="en-US" sz="1800">
                <a:solidFill>
                  <a:schemeClr val="bg1"/>
                </a:solidFill>
              </a:rPr>
              <a:t>Try other sources of text data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5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https://dragonflytraining.files.wordpress.com/2013/10/man-with-question-01.png">
            <a:extLst>
              <a:ext uri="{FF2B5EF4-FFF2-40B4-BE49-F238E27FC236}">
                <a16:creationId xmlns:a16="http://schemas.microsoft.com/office/drawing/2014/main" id="{0418BA26-5C40-41BE-A74E-28F78BBF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4012" y="643466"/>
            <a:ext cx="5566833" cy="5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12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9CA22-FE98-4C8F-A251-AB862E4F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Agenda</a:t>
            </a:r>
          </a:p>
        </p:txBody>
      </p:sp>
      <p:pic>
        <p:nvPicPr>
          <p:cNvPr id="4" name="Picture 4" descr="Football-Poster Homegarden South Africa | Buy Football-Poster Homegarden  Online | WantItAll">
            <a:extLst>
              <a:ext uri="{FF2B5EF4-FFF2-40B4-BE49-F238E27FC236}">
                <a16:creationId xmlns:a16="http://schemas.microsoft.com/office/drawing/2014/main" id="{8413CF9B-1926-4BB3-8844-D073B7854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185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2297-5824-49E8-9294-0724AD67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Why Fantasy Football</a:t>
            </a:r>
          </a:p>
          <a:p>
            <a:r>
              <a:rPr lang="en-US" sz="2200" dirty="0"/>
              <a:t>Process Pivot</a:t>
            </a:r>
          </a:p>
          <a:p>
            <a:r>
              <a:rPr lang="en-US" sz="2200" dirty="0"/>
              <a:t>Shape of Data</a:t>
            </a:r>
          </a:p>
          <a:p>
            <a:r>
              <a:rPr lang="en-US" sz="2200" dirty="0"/>
              <a:t>Does Sentiment matter?</a:t>
            </a:r>
          </a:p>
          <a:p>
            <a:r>
              <a:rPr lang="en-US" sz="2200" dirty="0"/>
              <a:t>Can Twitter Predict Winners?</a:t>
            </a:r>
          </a:p>
          <a:p>
            <a:r>
              <a:rPr lang="en-US" sz="2200" dirty="0"/>
              <a:t>Lessons Learned</a:t>
            </a:r>
          </a:p>
          <a:p>
            <a:r>
              <a:rPr lang="en-US" sz="2200" dirty="0"/>
              <a:t>Future Opportunities in Research</a:t>
            </a:r>
          </a:p>
        </p:txBody>
      </p:sp>
    </p:spTree>
    <p:extLst>
      <p:ext uri="{BB962C8B-B14F-4D97-AF65-F5344CB8AC3E}">
        <p14:creationId xmlns:p14="http://schemas.microsoft.com/office/powerpoint/2010/main" val="15017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0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3375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7967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rgbClr val="355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B4857-AAF8-4D07-A746-9A58AE62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995" y="2900758"/>
            <a:ext cx="4996329" cy="2024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Fantasy Football?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83670-8BA6-41BE-8A59-01F529148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48" b="8942"/>
          <a:stretch/>
        </p:blipFill>
        <p:spPr>
          <a:xfrm>
            <a:off x="979868" y="10"/>
            <a:ext cx="6069184" cy="283977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9F65B-AA78-43E7-8D12-223D722CC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8" r="1909" b="1"/>
          <a:stretch/>
        </p:blipFill>
        <p:spPr>
          <a:xfrm>
            <a:off x="3" y="3124786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221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5" name="Rectangle 115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11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11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12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617B4-79A8-492A-BF14-AF6C63FC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Process Pivot</a:t>
            </a:r>
          </a:p>
        </p:txBody>
      </p:sp>
      <p:grpSp>
        <p:nvGrpSpPr>
          <p:cNvPr id="379" name="Group 123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80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3AC0-1A9A-43E6-8441-A951490E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/>
              <a:t>Initial question: </a:t>
            </a:r>
            <a:r>
              <a:rPr lang="en-US" sz="2200" i="1"/>
              <a:t>can we predict fantasy performance outcomes based on Twitter sentiment from the week before?</a:t>
            </a:r>
          </a:p>
          <a:p>
            <a:r>
              <a:rPr lang="en-US" sz="2200"/>
              <a:t>A roadblock, &amp; a pivot</a:t>
            </a:r>
          </a:p>
          <a:p>
            <a:r>
              <a:rPr lang="en-US" sz="2200"/>
              <a:t>Later exploration: </a:t>
            </a:r>
            <a:r>
              <a:rPr lang="en-US" sz="2200" i="1"/>
              <a:t>can we predict the player, their position, or their season performance based on Twitter sentiment?</a:t>
            </a:r>
          </a:p>
        </p:txBody>
      </p:sp>
    </p:spTree>
    <p:extLst>
      <p:ext uri="{BB962C8B-B14F-4D97-AF65-F5344CB8AC3E}">
        <p14:creationId xmlns:p14="http://schemas.microsoft.com/office/powerpoint/2010/main" val="33723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F84A-A00B-4797-8F5B-7A4AF123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Breakdown Bag of Words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7" name="Picture 9">
            <a:extLst>
              <a:ext uri="{FF2B5EF4-FFF2-40B4-BE49-F238E27FC236}">
                <a16:creationId xmlns:a16="http://schemas.microsoft.com/office/drawing/2014/main" id="{3A3632B2-DAC8-4CF2-89E0-00A6A633BB5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42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3DBC22-1AAA-4AF8-B080-796066C1A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16" y="3926248"/>
            <a:ext cx="891617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35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7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D0C1EC-6E90-4EFB-BF1D-128CFE8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Which players are talked to about the most on Twitter?</a:t>
            </a:r>
          </a:p>
        </p:txBody>
      </p:sp>
      <p:sp>
        <p:nvSpPr>
          <p:cNvPr id="2058" name="Rectangle 7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59" name="Rectangle 7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998367"/>
          </a:solidFill>
          <a:ln w="25400">
            <a:solidFill>
              <a:srgbClr val="998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02DF7-4429-4907-B24A-D1A37B0E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24" y="356759"/>
            <a:ext cx="5363323" cy="6144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FB248-89AC-4E73-AE00-084C7191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947" y="1984161"/>
            <a:ext cx="152421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94D83FB-F0FB-4E33-B1F7-1C142BE3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BFED93-7A9F-4B99-B148-CA49A499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232485-6AE4-4A0C-86DC-79C08AE3A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11312" y="73152"/>
            <a:ext cx="1178966" cy="232963"/>
            <a:chOff x="5310171" y="73152"/>
            <a:chExt cx="1178966" cy="232963"/>
          </a:xfrm>
        </p:grpSpPr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83745588-2AD8-433E-AC18-4074B9FB9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D6B1D9AF-DA67-4AE5-9E1D-84624BAD1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167AAB9F-C3C6-4D48-B0BE-D0E5A9F18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AEE5B193-AA82-4D86-8700-FAE72455C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10E30306-CC6A-4731-BF62-EA9E79866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C716B8A8-C4E6-4E21-9BDD-42D87688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956A9FC3-70A2-487C-BA6B-812369D73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CF2CF6AB-7274-4548-98CE-F8FFA1EE3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181FE7D7-7800-45FF-990B-BEA70C420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6">
              <a:extLst>
                <a:ext uri="{FF2B5EF4-FFF2-40B4-BE49-F238E27FC236}">
                  <a16:creationId xmlns:a16="http://schemas.microsoft.com/office/drawing/2014/main" id="{5DCF8E8F-0B5B-4CAD-BA04-7A2A609E9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4">
              <a:extLst>
                <a:ext uri="{FF2B5EF4-FFF2-40B4-BE49-F238E27FC236}">
                  <a16:creationId xmlns:a16="http://schemas.microsoft.com/office/drawing/2014/main" id="{0FB902F6-BC88-4B01-9A42-CEC8B6C81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6">
              <a:extLst>
                <a:ext uri="{FF2B5EF4-FFF2-40B4-BE49-F238E27FC236}">
                  <a16:creationId xmlns:a16="http://schemas.microsoft.com/office/drawing/2014/main" id="{D33E7951-BB0C-47AA-AC33-841E4D494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6566433E-AD8D-4BAE-8CBE-E7BC6285D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6">
              <a:extLst>
                <a:ext uri="{FF2B5EF4-FFF2-40B4-BE49-F238E27FC236}">
                  <a16:creationId xmlns:a16="http://schemas.microsoft.com/office/drawing/2014/main" id="{56F0E962-FBF2-4DF0-9588-1183761B8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0387C7CF-7F21-4151-816C-94BBB6F2D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6E73957A-36B2-4149-AA48-032A54872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4">
              <a:extLst>
                <a:ext uri="{FF2B5EF4-FFF2-40B4-BE49-F238E27FC236}">
                  <a16:creationId xmlns:a16="http://schemas.microsoft.com/office/drawing/2014/main" id="{FA1DABCD-A555-4044-8AC7-3B0284F6B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6">
              <a:extLst>
                <a:ext uri="{FF2B5EF4-FFF2-40B4-BE49-F238E27FC236}">
                  <a16:creationId xmlns:a16="http://schemas.microsoft.com/office/drawing/2014/main" id="{B6CCA2B3-41C8-4AA8-B098-5624DB4C2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E28C5F7B-2330-4F1E-9B4C-65AE4B005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5E2937BF-7FA0-4436-9567-136EBD85E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8" name="Picture 8" descr="Pin on New England Patriots">
            <a:extLst>
              <a:ext uri="{FF2B5EF4-FFF2-40B4-BE49-F238E27FC236}">
                <a16:creationId xmlns:a16="http://schemas.microsoft.com/office/drawing/2014/main" id="{7F0417F9-1D5D-4DDC-9005-73B6E4980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" r="4932"/>
          <a:stretch/>
        </p:blipFill>
        <p:spPr bwMode="auto">
          <a:xfrm>
            <a:off x="309880" y="597348"/>
            <a:ext cx="3915373" cy="540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0F16C39-DEA8-47E9-906B-389B53F8D9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" r="135" b="15396"/>
          <a:stretch/>
        </p:blipFill>
        <p:spPr>
          <a:xfrm>
            <a:off x="5372326" y="381578"/>
            <a:ext cx="5672517" cy="2394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DAC6AE-98B7-4424-A429-FF2DBBA898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1" r="751"/>
          <a:stretch/>
        </p:blipFill>
        <p:spPr>
          <a:xfrm>
            <a:off x="4196798" y="3347860"/>
            <a:ext cx="5417152" cy="2581677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D8066844-ACD6-49F0-8C33-D5691389B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7">
            <a:extLst>
              <a:ext uri="{FF2B5EF4-FFF2-40B4-BE49-F238E27FC236}">
                <a16:creationId xmlns:a16="http://schemas.microsoft.com/office/drawing/2014/main" id="{3D799823-CB07-4499-B46D-102A24C76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601716"/>
              </p:ext>
            </p:extLst>
          </p:nvPr>
        </p:nvGraphicFramePr>
        <p:xfrm>
          <a:off x="9730912" y="3028763"/>
          <a:ext cx="2341078" cy="2971800"/>
        </p:xfrm>
        <a:graphic>
          <a:graphicData uri="http://schemas.openxmlformats.org/drawingml/2006/table">
            <a:tbl>
              <a:tblPr firstRow="1" lastCol="1" bandRow="1">
                <a:tableStyleId>{9D7B26C5-4107-4FEC-AEDC-1716B250A1EF}</a:tableStyleId>
              </a:tblPr>
              <a:tblGrid>
                <a:gridCol w="1506586">
                  <a:extLst>
                    <a:ext uri="{9D8B030D-6E8A-4147-A177-3AD203B41FA5}">
                      <a16:colId xmlns:a16="http://schemas.microsoft.com/office/drawing/2014/main" val="1642634636"/>
                    </a:ext>
                  </a:extLst>
                </a:gridCol>
                <a:gridCol w="834492">
                  <a:extLst>
                    <a:ext uri="{9D8B030D-6E8A-4147-A177-3AD203B41FA5}">
                      <a16:colId xmlns:a16="http://schemas.microsoft.com/office/drawing/2014/main" val="3392806147"/>
                    </a:ext>
                  </a:extLst>
                </a:gridCol>
              </a:tblGrid>
              <a:tr h="295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Position/Grade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Sum of Total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8225112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QB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-5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0045547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Dominant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3977894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Subpar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853355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-14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8176068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Dominant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272074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Emergent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8539343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Subpar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4033366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2367904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Dominant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3479663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Emergent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679176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Subpar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0222795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WR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6569823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Dominant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7515141"/>
                  </a:ext>
                </a:extLst>
              </a:tr>
              <a:tr h="1575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Emergent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7601228"/>
                  </a:ext>
                </a:extLst>
              </a:tr>
              <a:tr h="124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Subpar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13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8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E8E4C195-FE4F-47F0-A51D-0E31F2BC9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E363B6-7A9A-464C-860C-067C71B9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450" y="511191"/>
            <a:ext cx="4779713" cy="393272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the Models Predict a Players Success or…..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269325"/>
            <a:ext cx="5346416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40 NFL Memes Every Sports Fan Will Enjoy - Inspirationfeed">
            <a:extLst>
              <a:ext uri="{FF2B5EF4-FFF2-40B4-BE49-F238E27FC236}">
                <a16:creationId xmlns:a16="http://schemas.microsoft.com/office/drawing/2014/main" id="{D5B2DDD5-C0E2-4CB3-A7C6-74E900BA8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3" r="-1" b="753"/>
          <a:stretch/>
        </p:blipFill>
        <p:spPr bwMode="auto">
          <a:xfrm>
            <a:off x="8083788" y="4243401"/>
            <a:ext cx="3567288" cy="20493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4EA76-6380-4947-8259-7DA2EE4C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9" y="565265"/>
            <a:ext cx="7374762" cy="58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9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Freeform: Shape 76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1A2FE-13EE-48E3-8DB9-71490B93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 </a:t>
            </a:r>
          </a:p>
        </p:txBody>
      </p:sp>
      <p:sp>
        <p:nvSpPr>
          <p:cNvPr id="7188" name="Freeform: Shape 78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AAFAF-21A0-4F04-B882-3CC14C9F6AC5}"/>
              </a:ext>
            </a:extLst>
          </p:cNvPr>
          <p:cNvSpPr txBox="1"/>
          <p:nvPr/>
        </p:nvSpPr>
        <p:spPr>
          <a:xfrm>
            <a:off x="838200" y="2176272"/>
            <a:ext cx="3339353" cy="363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</a:rPr>
              <a:t>Important Words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Week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NFL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Team names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Yards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TD’s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Fantasy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Best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3E30866-08FE-46D3-A0D2-3ABEE3155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680587"/>
              </p:ext>
            </p:extLst>
          </p:nvPr>
        </p:nvGraphicFramePr>
        <p:xfrm>
          <a:off x="5666509" y="436106"/>
          <a:ext cx="6234546" cy="586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610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256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Using Text Mining to Build the Ultimate Fantasy Football Team</vt:lpstr>
      <vt:lpstr>Agenda</vt:lpstr>
      <vt:lpstr>Why Fantasy Football?</vt:lpstr>
      <vt:lpstr>Process Pivot</vt:lpstr>
      <vt:lpstr>Breakdown Bag of Words</vt:lpstr>
      <vt:lpstr>Which players are talked to about the most on Twitter?</vt:lpstr>
      <vt:lpstr>PowerPoint Presentation</vt:lpstr>
      <vt:lpstr>Can the Models Predict a Players Success or…..</vt:lpstr>
      <vt:lpstr> </vt:lpstr>
      <vt:lpstr>Lessons Learned</vt:lpstr>
      <vt:lpstr>Future Opportunities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Text Mining to Build the Ultimate Fantasy Football Team</dc:title>
  <dc:creator>Lindsay K</dc:creator>
  <cp:lastModifiedBy>Lindsay K</cp:lastModifiedBy>
  <cp:revision>1</cp:revision>
  <dcterms:created xsi:type="dcterms:W3CDTF">2020-12-13T21:49:16Z</dcterms:created>
  <dcterms:modified xsi:type="dcterms:W3CDTF">2020-12-13T21:50:20Z</dcterms:modified>
</cp:coreProperties>
</file>