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771" r:id="rId3"/>
    <p:sldId id="738" r:id="rId4"/>
    <p:sldId id="739" r:id="rId5"/>
    <p:sldId id="774" r:id="rId6"/>
    <p:sldId id="776" r:id="rId7"/>
    <p:sldId id="717" r:id="rId8"/>
    <p:sldId id="725" r:id="rId9"/>
    <p:sldId id="726" r:id="rId10"/>
    <p:sldId id="727" r:id="rId11"/>
    <p:sldId id="775" r:id="rId12"/>
    <p:sldId id="773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eanor Bru" initials="EB" lastIdx="2" clrIdx="0">
    <p:extLst>
      <p:ext uri="{19B8F6BF-5375-455C-9EA6-DF929625EA0E}">
        <p15:presenceInfo xmlns:p15="http://schemas.microsoft.com/office/powerpoint/2012/main" userId="c3414d580ad3abed" providerId="Windows Live"/>
      </p:ext>
    </p:extLst>
  </p:cmAuthor>
  <p:cmAuthor id="2" name="Andy Olsen" initials="AO" lastIdx="2" clrIdx="1">
    <p:extLst>
      <p:ext uri="{19B8F6BF-5375-455C-9EA6-DF929625EA0E}">
        <p15:presenceInfo xmlns:p15="http://schemas.microsoft.com/office/powerpoint/2012/main" userId="31001af84371f4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C5D0"/>
    <a:srgbClr val="157FA4"/>
    <a:srgbClr val="157FA1"/>
    <a:srgbClr val="FFCC29"/>
    <a:srgbClr val="FFD757"/>
    <a:srgbClr val="74A9BA"/>
    <a:srgbClr val="FFC000"/>
    <a:srgbClr val="FFD85D"/>
    <a:srgbClr val="000000"/>
    <a:srgbClr val="FBE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70" autoAdjust="0"/>
    <p:restoredTop sz="96327" autoAdjust="0"/>
  </p:normalViewPr>
  <p:slideViewPr>
    <p:cSldViewPr snapToGrid="0" snapToObjects="1">
      <p:cViewPr varScale="1">
        <p:scale>
          <a:sx n="110" d="100"/>
          <a:sy n="110" d="100"/>
        </p:scale>
        <p:origin x="45" y="581"/>
      </p:cViewPr>
      <p:guideLst>
        <p:guide orient="horz" pos="91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263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552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27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490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383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61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53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25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918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3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57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24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11269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4595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8" y="134059"/>
            <a:ext cx="5505192" cy="550321"/>
          </a:xfrm>
        </p:spPr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Creating a Simple Spring Boot App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512763" indent="-457200">
              <a:buFont typeface="+mj-lt"/>
              <a:buAutoNum type="arabicPeriod"/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Creating a Spring Boot app in IntelliJ</a:t>
            </a:r>
          </a:p>
          <a:p>
            <a:pPr marL="512763" indent="-457200">
              <a:buFont typeface="+mj-lt"/>
              <a:buAutoNum type="arabicPeriod"/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Understanding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Running the Application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You can build/run the app via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mvn</a:t>
            </a:r>
            <a:r>
              <a:rPr lang="en-GB" dirty="0">
                <a:sym typeface="Wingdings" pitchFamily="2" charset="2"/>
              </a:rPr>
              <a:t> command in the project root directory as follows:</a:t>
            </a:r>
          </a:p>
          <a:p>
            <a:pPr lvl="1"/>
            <a:endParaRPr lang="en-GB" dirty="0">
              <a:sym typeface="Wingdings" pitchFamily="2" charset="2"/>
            </a:endParaRPr>
          </a:p>
          <a:p>
            <a:pPr lvl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If you don't have Maven installed separately on your machine, you can run the following command instead:</a:t>
            </a:r>
          </a:p>
          <a:p>
            <a:pPr lvl="1"/>
            <a:endParaRPr lang="en-GB" dirty="0">
              <a:sym typeface="Wingdings" pitchFamily="2" charset="2"/>
            </a:endParaRPr>
          </a:p>
          <a:p>
            <a:pPr lvl="1"/>
            <a:endParaRPr lang="en-GB" dirty="0">
              <a:sym typeface="Wingdings" pitchFamily="2" charset="2"/>
            </a:endParaRPr>
          </a:p>
          <a:p>
            <a:pPr eaLnBrk="1" hangingPunct="1"/>
            <a:r>
              <a:rPr lang="en-GB" dirty="0">
                <a:sym typeface="Wingdings" pitchFamily="2" charset="2"/>
              </a:rPr>
              <a:t>It's also possible to run the application directly in IntelliJ</a:t>
            </a:r>
          </a:p>
          <a:p>
            <a:pPr lvl="1"/>
            <a:r>
              <a:rPr lang="en-GB" dirty="0">
                <a:sym typeface="Wingdings" pitchFamily="2" charset="2"/>
              </a:rPr>
              <a:t>Right-click in the main class, and click Run</a:t>
            </a:r>
          </a:p>
          <a:p>
            <a:pPr eaLnBrk="1" hangingPunct="1"/>
            <a:endParaRPr lang="en-GB" dirty="0">
              <a:sym typeface="Wingdings" pitchFamily="2" charset="2"/>
            </a:endParaRPr>
          </a:p>
          <a:p>
            <a:pPr eaLnBrk="1" hangingPunct="1"/>
            <a:endParaRPr lang="en-GB" dirty="0">
              <a:sym typeface="Wingdings" pitchFamily="2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11A1E5-37BF-4C5C-8B9D-18AD02E4BFF5}"/>
              </a:ext>
            </a:extLst>
          </p:cNvPr>
          <p:cNvSpPr txBox="1"/>
          <p:nvPr/>
        </p:nvSpPr>
        <p:spPr>
          <a:xfrm>
            <a:off x="1599242" y="1573377"/>
            <a:ext cx="6637233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spring-boot:run</a:t>
            </a:r>
            <a:endParaRPr lang="en-GB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10039C-6740-4905-A136-365F2766E89E}"/>
              </a:ext>
            </a:extLst>
          </p:cNvPr>
          <p:cNvSpPr txBox="1"/>
          <p:nvPr/>
        </p:nvSpPr>
        <p:spPr>
          <a:xfrm>
            <a:off x="1599242" y="3035495"/>
            <a:ext cx="6637233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mvnw </a:t>
            </a:r>
            <a:r>
              <a:rPr lang="en-GB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spring-boot:run</a:t>
            </a:r>
            <a:endParaRPr lang="en-GB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384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Viewing the Application Output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This is the application output</a:t>
            </a:r>
          </a:p>
          <a:p>
            <a:pPr lvl="1"/>
            <a:r>
              <a:rPr lang="en-GB" dirty="0">
                <a:sym typeface="Wingdings" pitchFamily="2" charset="2"/>
              </a:rPr>
              <a:t>Displays a "Spring Boot" banner</a:t>
            </a:r>
          </a:p>
          <a:p>
            <a:pPr lvl="1"/>
            <a:r>
              <a:rPr lang="en-GB" dirty="0">
                <a:sym typeface="Wingdings" pitchFamily="2" charset="2"/>
              </a:rPr>
              <a:t>The app terminates immediately, because it's so simple </a:t>
            </a:r>
            <a:r>
              <a:rPr lang="en-GB" sz="1600" dirty="0">
                <a:sym typeface="Wingdings" pitchFamily="2" charset="2"/>
              </a:rPr>
              <a:t>😊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8FE0F0-6B43-46C9-9C18-85181668C335}"/>
              </a:ext>
            </a:extLst>
          </p:cNvPr>
          <p:cNvSpPr/>
          <p:nvPr/>
        </p:nvSpPr>
        <p:spPr>
          <a:xfrm>
            <a:off x="1626849" y="2012672"/>
            <a:ext cx="7108180" cy="160551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EE58FD-4243-C885-E2B6-A24FE5C43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336" y="2033563"/>
            <a:ext cx="6981463" cy="151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071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34059"/>
            <a:ext cx="5289902" cy="550321"/>
          </a:xfrm>
        </p:spPr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Summary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Creating a Spring Boot app in IntelliJ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Understanding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3504893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1. Creating a Spring Boot App in IntelliJ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Overview of IntelliJ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sz="2200" dirty="0">
                <a:latin typeface="+mj-lt"/>
              </a:rPr>
              <a:t>Creating a Spring Boot project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dirty="0">
                <a:latin typeface="+mj-lt"/>
              </a:rPr>
              <a:t>Specifying project dependencies</a:t>
            </a:r>
          </a:p>
        </p:txBody>
      </p:sp>
    </p:spTree>
    <p:extLst>
      <p:ext uri="{BB962C8B-B14F-4D97-AF65-F5344CB8AC3E}">
        <p14:creationId xmlns:p14="http://schemas.microsoft.com/office/powerpoint/2010/main" val="2282502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Overview of IntelliJ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IntelliJ IDEA Ultimate has excellent support for Spring</a:t>
            </a:r>
          </a:p>
          <a:p>
            <a:pPr lvl="1"/>
            <a:r>
              <a:rPr lang="en-GB" dirty="0"/>
              <a:t>Spring Boot and Spring Framework</a:t>
            </a:r>
          </a:p>
          <a:p>
            <a:pPr lvl="1"/>
            <a:endParaRPr lang="en-GB" dirty="0"/>
          </a:p>
          <a:p>
            <a:r>
              <a:rPr lang="en-GB" dirty="0"/>
              <a:t>IntelliJ Java dependencies:</a:t>
            </a:r>
          </a:p>
          <a:p>
            <a:pPr lvl="1"/>
            <a:r>
              <a:rPr lang="en-GB" dirty="0"/>
              <a:t>JDK (e.g. JDK 21)</a:t>
            </a:r>
          </a:p>
          <a:p>
            <a:pPr lvl="1"/>
            <a:r>
              <a:rPr lang="en-GB" dirty="0"/>
              <a:t>Set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JAVA_HOME</a:t>
            </a:r>
            <a:r>
              <a:rPr lang="en-GB" dirty="0"/>
              <a:t> to the JDK folder</a:t>
            </a:r>
          </a:p>
          <a:p>
            <a:pPr lvl="1"/>
            <a:r>
              <a:rPr lang="en-GB" dirty="0"/>
              <a:t>Set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GB" dirty="0"/>
              <a:t> to include the JDK binary folder</a:t>
            </a:r>
          </a:p>
        </p:txBody>
      </p:sp>
    </p:spTree>
    <p:extLst>
      <p:ext uri="{BB962C8B-B14F-4D97-AF65-F5344CB8AC3E}">
        <p14:creationId xmlns:p14="http://schemas.microsoft.com/office/powerpoint/2010/main" val="333154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Creating a Spring Boot Project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IntelliJ, click New Project, and select Spring </a:t>
            </a:r>
            <a:r>
              <a:rPr lang="en-GB" dirty="0" err="1"/>
              <a:t>Initializr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Specify project info as follows:</a:t>
            </a:r>
          </a:p>
          <a:p>
            <a:pPr lvl="1"/>
            <a:r>
              <a:rPr lang="en-GB" dirty="0"/>
              <a:t>Enter a suitable project name and location</a:t>
            </a:r>
          </a:p>
          <a:p>
            <a:pPr lvl="1"/>
            <a:r>
              <a:rPr lang="en-GB" dirty="0"/>
              <a:t>Language - Java</a:t>
            </a:r>
          </a:p>
          <a:p>
            <a:pPr lvl="1"/>
            <a:r>
              <a:rPr lang="en-GB" dirty="0"/>
              <a:t>Type - Maven</a:t>
            </a:r>
          </a:p>
          <a:p>
            <a:pPr lvl="1"/>
            <a:r>
              <a:rPr lang="en-GB" dirty="0"/>
              <a:t>Enter a suitable group ID, artifact ID, and package name</a:t>
            </a:r>
          </a:p>
          <a:p>
            <a:pPr lvl="1"/>
            <a:r>
              <a:rPr lang="en-GB" dirty="0"/>
              <a:t>Project SDK - Java 21</a:t>
            </a:r>
          </a:p>
          <a:p>
            <a:pPr lvl="1"/>
            <a:r>
              <a:rPr lang="en-GB" dirty="0"/>
              <a:t>Java version - 21</a:t>
            </a:r>
          </a:p>
          <a:p>
            <a:pPr lvl="1"/>
            <a:r>
              <a:rPr lang="en-GB" dirty="0"/>
              <a:t>Packaging - Jar</a:t>
            </a:r>
          </a:p>
          <a:p>
            <a:pPr lvl="1"/>
            <a:r>
              <a:rPr lang="en-GB" dirty="0"/>
              <a:t>Then click Next</a:t>
            </a:r>
          </a:p>
        </p:txBody>
      </p:sp>
    </p:spTree>
    <p:extLst>
      <p:ext uri="{BB962C8B-B14F-4D97-AF65-F5344CB8AC3E}">
        <p14:creationId xmlns:p14="http://schemas.microsoft.com/office/powerpoint/2010/main" val="219277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5563">
              <a:tabLst>
                <a:tab pos="446088" algn="l"/>
              </a:tabLst>
            </a:pPr>
            <a:r>
              <a:rPr lang="en-GB" dirty="0"/>
              <a:t>Specifying Project Dependencies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the next window you can add dependencies to your project</a:t>
            </a:r>
          </a:p>
          <a:p>
            <a:pPr lvl="1"/>
            <a:r>
              <a:rPr lang="en-GB" dirty="0"/>
              <a:t>We don't need any dependencies yet, so just click Finish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BC2F61-BE90-F9DC-5833-D9F6ECF67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731" y="1623846"/>
            <a:ext cx="5647203" cy="335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985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2. Understanding the Application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dirty="0">
                <a:latin typeface="+mj-lt"/>
              </a:rPr>
              <a:t>Understanding the application structure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dirty="0">
                <a:latin typeface="+mj-lt"/>
              </a:rPr>
              <a:t>Understanding the Maven POM file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dirty="0">
                <a:cs typeface="Times New Roman" pitchFamily="18" charset="0"/>
              </a:rPr>
              <a:t>Understanding the application code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dirty="0">
                <a:cs typeface="Times New Roman" pitchFamily="18" charset="0"/>
              </a:rPr>
              <a:t>Running the application</a:t>
            </a: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r>
              <a:rPr lang="en-GB" dirty="0">
                <a:cs typeface="Times New Roman" pitchFamily="18" charset="0"/>
              </a:rPr>
              <a:t>Viewing the application output</a:t>
            </a:r>
            <a:endParaRPr lang="en-GB" dirty="0">
              <a:latin typeface="+mj-lt"/>
            </a:endParaRPr>
          </a:p>
          <a:p>
            <a:pPr marL="398463" indent="-342900">
              <a:buFont typeface="Arial" panose="020B0604020202020204" pitchFamily="34" charset="0"/>
              <a:buChar char="•"/>
              <a:tabLst>
                <a:tab pos="627063" algn="l"/>
              </a:tabLst>
            </a:pPr>
            <a:endParaRPr lang="en-GB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9797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Understanding the Application Structure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generated application </a:t>
            </a:r>
            <a:br>
              <a:rPr lang="en-GB" dirty="0"/>
            </a:br>
            <a:r>
              <a:rPr lang="en-GB" dirty="0"/>
              <a:t>is a regular Maven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B261B0-4023-0DF2-D745-AE9AC0CD4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386" y="909364"/>
            <a:ext cx="3070208" cy="4075386"/>
          </a:xfrm>
          <a:prstGeom prst="rect">
            <a:avLst/>
          </a:prstGeom>
          <a:ln>
            <a:solidFill>
              <a:srgbClr val="A5C5D0"/>
            </a:solidFill>
          </a:ln>
        </p:spPr>
      </p:pic>
    </p:spTree>
    <p:extLst>
      <p:ext uri="{BB962C8B-B14F-4D97-AF65-F5344CB8AC3E}">
        <p14:creationId xmlns:p14="http://schemas.microsoft.com/office/powerpoint/2010/main" val="1173151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Understanding the Maven POM File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 are the relevant sections in the Maven pom file: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A425418-DCBD-443F-9792-8B252E92A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32075"/>
            <a:ext cx="6761725" cy="3324629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&lt;project … 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&lt;parent&gt;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&gt;spring-boot-starter-parent&lt;/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&lt;version&gt;3.2.2&lt;/version&gt;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relativePath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&lt;/parent&gt;</a:t>
            </a:r>
          </a:p>
          <a:p>
            <a:pPr defTabSz="739775">
              <a:defRPr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&lt;dependencies&gt;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&lt;dependency&gt;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&gt;spring-boot-starter&lt;/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&lt;/dependency&gt;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&lt;dependency&gt;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&gt;spring-boot-starter-test&lt;/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&lt;scope&gt;test&lt;/scope&gt;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&lt;/dependency&gt;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&lt;/dependencies&gt;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81B49E-6956-4F2E-A961-D3A4D6E7D2CC}"/>
              </a:ext>
            </a:extLst>
          </p:cNvPr>
          <p:cNvCxnSpPr/>
          <p:nvPr/>
        </p:nvCxnSpPr>
        <p:spPr bwMode="auto">
          <a:xfrm flipH="1">
            <a:off x="6217852" y="1982814"/>
            <a:ext cx="1624263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89018B8-A898-457B-9B5C-9BAD9B2F168D}"/>
              </a:ext>
            </a:extLst>
          </p:cNvPr>
          <p:cNvSpPr txBox="1"/>
          <p:nvPr/>
        </p:nvSpPr>
        <p:spPr>
          <a:xfrm>
            <a:off x="6539163" y="1835120"/>
            <a:ext cx="2460458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</a:rPr>
              <a:t>Parent POM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93B47C6-2412-4C3B-8D3C-5894014CB4BA}"/>
              </a:ext>
            </a:extLst>
          </p:cNvPr>
          <p:cNvCxnSpPr/>
          <p:nvPr/>
        </p:nvCxnSpPr>
        <p:spPr bwMode="auto">
          <a:xfrm flipH="1">
            <a:off x="5946249" y="3035522"/>
            <a:ext cx="1287380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6D9EA42-317F-457C-BF37-1A8227B4FBB2}"/>
              </a:ext>
            </a:extLst>
          </p:cNvPr>
          <p:cNvSpPr txBox="1"/>
          <p:nvPr/>
        </p:nvSpPr>
        <p:spPr>
          <a:xfrm>
            <a:off x="6539163" y="2857570"/>
            <a:ext cx="2460458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</a:rPr>
              <a:t>Spring Boot dependency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F16F78-A104-4FA7-A817-4E62E7211690}"/>
              </a:ext>
            </a:extLst>
          </p:cNvPr>
          <p:cNvCxnSpPr/>
          <p:nvPr/>
        </p:nvCxnSpPr>
        <p:spPr bwMode="auto">
          <a:xfrm flipH="1">
            <a:off x="5946248" y="3639986"/>
            <a:ext cx="1287380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6F65700-847C-4395-912C-9A4E44CE8BD1}"/>
              </a:ext>
            </a:extLst>
          </p:cNvPr>
          <p:cNvSpPr txBox="1"/>
          <p:nvPr/>
        </p:nvSpPr>
        <p:spPr>
          <a:xfrm>
            <a:off x="6539162" y="3462034"/>
            <a:ext cx="2460458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</a:rPr>
              <a:t>Spring Boot test dependency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1259F0-9243-474B-BC65-6DD5F78A15BC}"/>
              </a:ext>
            </a:extLst>
          </p:cNvPr>
          <p:cNvSpPr txBox="1"/>
          <p:nvPr/>
        </p:nvSpPr>
        <p:spPr>
          <a:xfrm>
            <a:off x="7628562" y="4305433"/>
            <a:ext cx="7232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150963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Understanding the Application Code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the generated application code:</a:t>
            </a:r>
          </a:p>
          <a:p>
            <a:pPr lvl="1"/>
            <a:endParaRPr lang="en-GB" sz="2400" dirty="0"/>
          </a:p>
          <a:p>
            <a:pPr lvl="1"/>
            <a:endParaRPr lang="en-GB" sz="2400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@SpringBootApplication</a:t>
            </a:r>
            <a:r>
              <a:rPr lang="en-GB" dirty="0"/>
              <a:t> is equivalent to: 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@EnableAutoConfiguration 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@ComponentScan</a:t>
            </a:r>
          </a:p>
          <a:p>
            <a:endParaRPr lang="en-GB" dirty="0"/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DB96A60F-CB9D-40A8-9734-9928D6E4F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3" y="1236755"/>
            <a:ext cx="6761725" cy="150874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org.springframework.boot.SpringApplication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org.springframework.boot.autoconfigure.SpringBootApplication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@SpringBootApplication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Demo02SimpleAppApplication {</a:t>
            </a:r>
          </a:p>
          <a:p>
            <a:pPr defTabSz="739775">
              <a:defRPr/>
            </a:pPr>
            <a:endParaRPr lang="en-GB" sz="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SpringApplication.run(Demo02SimpleAppApplication.class,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8DCFFD-6B2B-49DF-9CF2-CCEACF3723A9}"/>
              </a:ext>
            </a:extLst>
          </p:cNvPr>
          <p:cNvSpPr txBox="1"/>
          <p:nvPr/>
        </p:nvSpPr>
        <p:spPr>
          <a:xfrm>
            <a:off x="5781904" y="2502826"/>
            <a:ext cx="2569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Demo02SimpleAppApplication.java</a:t>
            </a:r>
          </a:p>
        </p:txBody>
      </p:sp>
    </p:spTree>
    <p:extLst>
      <p:ext uri="{BB962C8B-B14F-4D97-AF65-F5344CB8AC3E}">
        <p14:creationId xmlns:p14="http://schemas.microsoft.com/office/powerpoint/2010/main" val="273592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5908</TotalTime>
  <Words>535</Words>
  <Application>Microsoft Office PowerPoint</Application>
  <PresentationFormat>On-screen Show (16:9)</PresentationFormat>
  <Paragraphs>105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Times New Roman</vt:lpstr>
      <vt:lpstr>Wingdings</vt:lpstr>
      <vt:lpstr>Standard_LiveLessons_2017</vt:lpstr>
      <vt:lpstr>Creating a Simple Spring Boot App</vt:lpstr>
      <vt:lpstr>1. Creating a Spring Boot App in IntelliJ</vt:lpstr>
      <vt:lpstr>Overview of IntelliJ</vt:lpstr>
      <vt:lpstr>Creating a Spring Boot Project</vt:lpstr>
      <vt:lpstr>Specifying Project Dependencies</vt:lpstr>
      <vt:lpstr>2. Understanding the Application</vt:lpstr>
      <vt:lpstr>Understanding the Application Structure</vt:lpstr>
      <vt:lpstr>Understanding the Maven POM File</vt:lpstr>
      <vt:lpstr>Understanding the Application Code</vt:lpstr>
      <vt:lpstr>Running the Application</vt:lpstr>
      <vt:lpstr>Viewing the Application Output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228</cp:revision>
  <dcterms:created xsi:type="dcterms:W3CDTF">2015-09-28T19:52:00Z</dcterms:created>
  <dcterms:modified xsi:type="dcterms:W3CDTF">2024-01-29T14:59:27Z</dcterms:modified>
</cp:coreProperties>
</file>