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71" r:id="rId3"/>
    <p:sldId id="738" r:id="rId4"/>
    <p:sldId id="739" r:id="rId5"/>
    <p:sldId id="774" r:id="rId6"/>
    <p:sldId id="776" r:id="rId7"/>
    <p:sldId id="717" r:id="rId8"/>
    <p:sldId id="733" r:id="rId9"/>
    <p:sldId id="734" r:id="rId10"/>
    <p:sldId id="735" r:id="rId11"/>
    <p:sldId id="736" r:id="rId12"/>
    <p:sldId id="685" r:id="rId13"/>
    <p:sldId id="688" r:id="rId14"/>
    <p:sldId id="676" r:id="rId15"/>
    <p:sldId id="694" r:id="rId16"/>
    <p:sldId id="77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0" autoAdjust="0"/>
    <p:restoredTop sz="96327" autoAdjust="0"/>
  </p:normalViewPr>
  <p:slideViewPr>
    <p:cSldViewPr snapToGrid="0" snapToObjects="1">
      <p:cViewPr varScale="1">
        <p:scale>
          <a:sx n="110" d="100"/>
          <a:sy n="110" d="100"/>
        </p:scale>
        <p:origin x="45" y="581"/>
      </p:cViewPr>
      <p:guideLst>
        <p:guide orient="horz" pos="9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7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1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9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34059"/>
            <a:ext cx="550519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a Spring Boot Web App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 project in IntelliJ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web app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run the application:</a:t>
            </a:r>
          </a:p>
          <a:p>
            <a:pPr lvl="1"/>
            <a:r>
              <a:rPr lang="en-GB" dirty="0">
                <a:sym typeface="Wingdings" pitchFamily="2" charset="2"/>
              </a:rPr>
              <a:t>Right-click the Java app file, then click Run</a:t>
            </a:r>
          </a:p>
          <a:p>
            <a:pPr lvl="1"/>
            <a:r>
              <a:rPr lang="en-GB" dirty="0">
                <a:sym typeface="Wingdings" pitchFamily="2" charset="2"/>
              </a:rPr>
              <a:t>Compiles the code, bundles into a JAR, then runs the JAR</a:t>
            </a:r>
          </a:p>
          <a:p>
            <a:pPr lvl="1"/>
            <a:r>
              <a:rPr lang="en-GB" dirty="0">
                <a:sym typeface="Wingdings" pitchFamily="2" charset="2"/>
              </a:rPr>
              <a:t>The application has an embedded Tomcat web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D6BC2-212E-442F-869A-B5C3ECE42C06}"/>
              </a:ext>
            </a:extLst>
          </p:cNvPr>
          <p:cNvSpPr/>
          <p:nvPr/>
        </p:nvSpPr>
        <p:spPr>
          <a:xfrm>
            <a:off x="1626849" y="2378225"/>
            <a:ext cx="7059950" cy="19835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4CB0B-E0A3-DF5C-FA46-34E2BC6A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48" y="2410147"/>
            <a:ext cx="7003220" cy="18165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93DBE1-D773-4062-876F-8E434B3404FE}"/>
              </a:ext>
            </a:extLst>
          </p:cNvPr>
          <p:cNvSpPr/>
          <p:nvPr/>
        </p:nvSpPr>
        <p:spPr>
          <a:xfrm>
            <a:off x="5572077" y="3842049"/>
            <a:ext cx="2971481" cy="243317"/>
          </a:xfrm>
          <a:prstGeom prst="roundRect">
            <a:avLst>
              <a:gd name="adj" fmla="val 2589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90661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Open a browser and go to http://localhost:8080</a:t>
            </a:r>
          </a:p>
          <a:p>
            <a:pPr lvl="1"/>
            <a:r>
              <a:rPr lang="en-GB" dirty="0">
                <a:sym typeface="Wingdings" pitchFamily="2" charset="2"/>
              </a:rPr>
              <a:t>Renders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(a </a:t>
            </a:r>
            <a:r>
              <a:rPr lang="en-GB" dirty="0">
                <a:latin typeface="+mj-lt"/>
                <a:sym typeface="Wingdings" pitchFamily="2" charset="2"/>
              </a:rPr>
              <a:t>s</a:t>
            </a:r>
            <a:r>
              <a:rPr lang="en-GB" dirty="0">
                <a:sym typeface="Wingdings" pitchFamily="2" charset="2"/>
              </a:rPr>
              <a:t>tandard welcome page in Java web)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74E31-3F0E-427A-A72D-C4F4C413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20" y="1677072"/>
            <a:ext cx="5384973" cy="30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430626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Application Properties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Editing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Restarting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have a standard text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/>
              <a:t>Very important!</a:t>
            </a:r>
          </a:p>
          <a:p>
            <a:pPr lvl="1"/>
            <a:r>
              <a:rPr lang="en-GB" dirty="0"/>
              <a:t>The recommended place to set application properties</a:t>
            </a:r>
          </a:p>
          <a:p>
            <a:pPr lvl="1"/>
            <a:r>
              <a:rPr lang="en-GB" dirty="0"/>
              <a:t>i.e. name=value pairs</a:t>
            </a:r>
          </a:p>
          <a:p>
            <a:pPr lvl="1"/>
            <a:endParaRPr lang="en-GB" dirty="0"/>
          </a:p>
          <a:p>
            <a:r>
              <a:rPr lang="en-GB" dirty="0"/>
              <a:t>You can also use YAML if you like</a:t>
            </a:r>
          </a:p>
          <a:p>
            <a:pPr lvl="1"/>
            <a:r>
              <a:rPr lang="en-GB" dirty="0"/>
              <a:t>YAML = "YAML </a:t>
            </a:r>
            <a:r>
              <a:rPr lang="en-GB" dirty="0" err="1"/>
              <a:t>Ain't</a:t>
            </a:r>
            <a:r>
              <a:rPr lang="en-GB" dirty="0"/>
              <a:t> Markup Language"</a:t>
            </a:r>
          </a:p>
          <a:p>
            <a:pPr lvl="1"/>
            <a:r>
              <a:rPr lang="en-GB" dirty="0"/>
              <a:t>More on YAML files later…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Editing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help you edit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, IntelliJ provides a Spring Properties Editor tool</a:t>
            </a:r>
          </a:p>
          <a:p>
            <a:pPr lvl="1"/>
            <a:r>
              <a:rPr lang="en-GB" dirty="0"/>
              <a:t>Provides nice content assistance and error checking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955DC1-80F1-45A3-B56E-02CFB9B9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758" y="2090722"/>
            <a:ext cx="7368873" cy="24886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889B8-AF95-4582-8BC8-FE30E6F723CF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4933051" y="2188348"/>
            <a:ext cx="330298" cy="23648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5">
            <a:extLst>
              <a:ext uri="{FF2B5EF4-FFF2-40B4-BE49-F238E27FC236}">
                <a16:creationId xmlns:a16="http://schemas.microsoft.com/office/drawing/2014/main" id="{55623DC0-15DE-4E92-AEC2-E0B11502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349" y="2051968"/>
            <a:ext cx="1469335" cy="27275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76200" dir="2700000" algn="ctr" rotWithShape="0">
              <a:schemeClr val="tx2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=8111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Restarting the Application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Restart the application, and verify Tomcat starts on the new port number, 8111</a:t>
            </a:r>
          </a:p>
          <a:p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Ping the Web server using the new port number, 8111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6CCE5-C73D-4A8C-9462-FACF5144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629810"/>
            <a:ext cx="6307283" cy="181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9865E-06F0-40E0-B215-0ACB2E46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46" y="2381363"/>
            <a:ext cx="6204310" cy="26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 project in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web app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1. Creating a Web App Project in IntelliJ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web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are typically "web apps"</a:t>
            </a:r>
          </a:p>
          <a:p>
            <a:pPr lvl="1"/>
            <a:r>
              <a:rPr lang="en-GB" dirty="0"/>
              <a:t>Listen for HTTP requests from web client (e.g. a browser)</a:t>
            </a:r>
          </a:p>
          <a:p>
            <a:pPr lvl="1"/>
            <a:r>
              <a:rPr lang="en-GB" dirty="0"/>
              <a:t>Return static or dynamic content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see how to return </a:t>
            </a:r>
            <a:r>
              <a:rPr lang="en-GB" b="1" dirty="0"/>
              <a:t>static</a:t>
            </a:r>
            <a:r>
              <a:rPr lang="en-GB" dirty="0"/>
              <a:t> </a:t>
            </a:r>
            <a:r>
              <a:rPr lang="en-GB" b="1" dirty="0"/>
              <a:t>content</a:t>
            </a:r>
            <a:r>
              <a:rPr lang="en-GB" dirty="0"/>
              <a:t> for now</a:t>
            </a:r>
          </a:p>
          <a:p>
            <a:pPr lvl="1"/>
            <a:r>
              <a:rPr lang="en-GB" dirty="0"/>
              <a:t>Later we'll see how to return dynamic content, via REST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21D88A-CAE0-4F8F-A668-0BADDB903EA1}"/>
              </a:ext>
            </a:extLst>
          </p:cNvPr>
          <p:cNvSpPr/>
          <p:nvPr/>
        </p:nvSpPr>
        <p:spPr>
          <a:xfrm>
            <a:off x="601313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 web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C72E8A-649D-4B09-98BF-ED976D31E93E}"/>
              </a:ext>
            </a:extLst>
          </p:cNvPr>
          <p:cNvSpPr/>
          <p:nvPr/>
        </p:nvSpPr>
        <p:spPr>
          <a:xfrm>
            <a:off x="191580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B5BD0-0F40-4538-8433-E6C0AF423FB5}"/>
              </a:ext>
            </a:extLst>
          </p:cNvPr>
          <p:cNvSpPr txBox="1"/>
          <p:nvPr/>
        </p:nvSpPr>
        <p:spPr>
          <a:xfrm>
            <a:off x="3912938" y="2143388"/>
            <a:ext cx="146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7B4456-B09C-4824-88C8-2DFA1FA543BE}"/>
              </a:ext>
            </a:extLst>
          </p:cNvPr>
          <p:cNvSpPr/>
          <p:nvPr/>
        </p:nvSpPr>
        <p:spPr>
          <a:xfrm>
            <a:off x="3401442" y="2424218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B951DD-AD85-4ABA-A28A-AF9427009316}"/>
              </a:ext>
            </a:extLst>
          </p:cNvPr>
          <p:cNvSpPr/>
          <p:nvPr/>
        </p:nvSpPr>
        <p:spPr>
          <a:xfrm flipH="1">
            <a:off x="3401442" y="2865633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F2F45-DE20-4670-90E0-A2656D558FCD}"/>
              </a:ext>
            </a:extLst>
          </p:cNvPr>
          <p:cNvSpPr txBox="1"/>
          <p:nvPr/>
        </p:nvSpPr>
        <p:spPr>
          <a:xfrm>
            <a:off x="3402969" y="3102151"/>
            <a:ext cx="262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response</a:t>
            </a:r>
          </a:p>
          <a:p>
            <a:pPr algn="ctr"/>
            <a:r>
              <a:rPr lang="en-GB" b="1" dirty="0">
                <a:solidFill>
                  <a:srgbClr val="F79646"/>
                </a:solidFill>
              </a:rPr>
              <a:t>Static or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Spring Boot Web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Type - Maven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21</a:t>
            </a:r>
          </a:p>
          <a:p>
            <a:pPr lvl="1"/>
            <a:r>
              <a:rPr lang="en-GB" dirty="0"/>
              <a:t>Java version - 21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Expand </a:t>
            </a:r>
            <a:r>
              <a:rPr lang="en-GB" b="1" dirty="0"/>
              <a:t>Web</a:t>
            </a:r>
            <a:r>
              <a:rPr lang="en-GB" dirty="0"/>
              <a:t> and select </a:t>
            </a:r>
            <a:r>
              <a:rPr lang="en-GB" b="1" dirty="0"/>
              <a:t>Spring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4E624-02CB-1203-2E9B-CBA236BC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279" y="1612023"/>
            <a:ext cx="5572652" cy="33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2. Understanding the Web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web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Adding web content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Pinging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79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Web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is a </a:t>
            </a:r>
            <a:br>
              <a:rPr lang="en-GB" dirty="0"/>
            </a:br>
            <a:r>
              <a:rPr lang="en-GB" dirty="0"/>
              <a:t>regular Maven </a:t>
            </a:r>
            <a:r>
              <a:rPr lang="en-GB" b="1" dirty="0"/>
              <a:t>web</a:t>
            </a:r>
            <a:r>
              <a:rPr lang="en-GB" dirty="0"/>
              <a:t> project: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D5C334-0648-4EE1-AC66-F3D48B7B70C9}"/>
              </a:ext>
            </a:extLst>
          </p:cNvPr>
          <p:cNvSpPr txBox="1"/>
          <p:nvPr/>
        </p:nvSpPr>
        <p:spPr>
          <a:xfrm>
            <a:off x="2234918" y="3337746"/>
            <a:ext cx="2475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Put static web content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1E30F-27E2-7508-4F6E-48399960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29" y="871797"/>
            <a:ext cx="2937530" cy="417312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D43B08-C241-4259-8762-7E9BCF703986}"/>
              </a:ext>
            </a:extLst>
          </p:cNvPr>
          <p:cNvCxnSpPr>
            <a:cxnSpLocks/>
          </p:cNvCxnSpPr>
          <p:nvPr/>
        </p:nvCxnSpPr>
        <p:spPr bwMode="auto">
          <a:xfrm>
            <a:off x="4651413" y="3518850"/>
            <a:ext cx="1368902" cy="352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29CEB7-91BA-5CCC-92B0-556E3A3E5046}"/>
              </a:ext>
            </a:extLst>
          </p:cNvPr>
          <p:cNvSpPr/>
          <p:nvPr/>
        </p:nvSpPr>
        <p:spPr>
          <a:xfrm>
            <a:off x="6036078" y="3452651"/>
            <a:ext cx="2091045" cy="1261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relevant section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8151"/>
            <a:ext cx="6761725" cy="240129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3181" y="2167728"/>
            <a:ext cx="89008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606967" y="1989776"/>
            <a:ext cx="228835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web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38399" y="338973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1545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Web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add static web content in the following directory: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\main\resources\static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example,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file: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0F5FBB9-5669-4358-99EA-BE30405E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79786"/>
            <a:ext cx="6761724" cy="1631858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&lt;title&gt;Home&lt;/title&gt;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Hello world!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7397730" y="376542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6536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5959</TotalTime>
  <Words>639</Words>
  <Application>Microsoft Office PowerPoint</Application>
  <PresentationFormat>On-screen Show (16:9)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Standard_LiveLessons_2017</vt:lpstr>
      <vt:lpstr>Creating a Spring Boot Web App</vt:lpstr>
      <vt:lpstr>1. Creating a Web App Project in IntelliJ</vt:lpstr>
      <vt:lpstr>Overview</vt:lpstr>
      <vt:lpstr>Creating a Spring Boot Web Project</vt:lpstr>
      <vt:lpstr>Specifying Project Dependencies</vt:lpstr>
      <vt:lpstr>2. Understanding the Web Application</vt:lpstr>
      <vt:lpstr>Understanding the Web Application Structure</vt:lpstr>
      <vt:lpstr>Understanding the Maven POM File</vt:lpstr>
      <vt:lpstr>Adding Web Content</vt:lpstr>
      <vt:lpstr>Running the Application</vt:lpstr>
      <vt:lpstr>Pinging the Application</vt:lpstr>
      <vt:lpstr>3. Defining Application Properties</vt:lpstr>
      <vt:lpstr>Overview of Application Properties</vt:lpstr>
      <vt:lpstr>Editing Application Properties</vt:lpstr>
      <vt:lpstr>Restarting the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229</cp:revision>
  <dcterms:created xsi:type="dcterms:W3CDTF">2015-09-28T19:52:00Z</dcterms:created>
  <dcterms:modified xsi:type="dcterms:W3CDTF">2024-01-29T15:04:27Z</dcterms:modified>
</cp:coreProperties>
</file>