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533" r:id="rId5"/>
    <p:sldId id="725" r:id="rId6"/>
    <p:sldId id="771" r:id="rId7"/>
    <p:sldId id="727" r:id="rId8"/>
    <p:sldId id="728" r:id="rId9"/>
    <p:sldId id="729" r:id="rId10"/>
    <p:sldId id="730" r:id="rId11"/>
    <p:sldId id="731" r:id="rId12"/>
    <p:sldId id="772" r:id="rId13"/>
    <p:sldId id="688" r:id="rId14"/>
    <p:sldId id="742" r:id="rId15"/>
    <p:sldId id="766" r:id="rId16"/>
    <p:sldId id="773" r:id="rId17"/>
    <p:sldId id="768" r:id="rId18"/>
    <p:sldId id="769" r:id="rId19"/>
    <p:sldId id="770" r:id="rId20"/>
    <p:sldId id="711" r:id="rId21"/>
    <p:sldId id="74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61" y="149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85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65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2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55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860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1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Integrating with Data Sources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Spring Data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JPA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JPA entity classes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Boot Autoconfiguration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Courtesy of the JPA dependency, Spring Boot creates several beans automatically in your application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8DB6A81-FD9B-4544-A5C8-AE198103B65C}"/>
              </a:ext>
            </a:extLst>
          </p:cNvPr>
          <p:cNvSpPr/>
          <p:nvPr/>
        </p:nvSpPr>
        <p:spPr>
          <a:xfrm>
            <a:off x="7613338" y="2486924"/>
            <a:ext cx="1002632" cy="88632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H2 </a:t>
            </a:r>
            <a:r>
              <a:rPr lang="en-GB" dirty="0" err="1"/>
              <a:t>db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7A430D-59BE-46B3-B81E-60E4091D097E}"/>
              </a:ext>
            </a:extLst>
          </p:cNvPr>
          <p:cNvCxnSpPr>
            <a:cxnSpLocks/>
          </p:cNvCxnSpPr>
          <p:nvPr/>
        </p:nvCxnSpPr>
        <p:spPr>
          <a:xfrm>
            <a:off x="6850372" y="2927776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FAB53C-77E2-4642-8DAF-9D23AB6F705A}"/>
              </a:ext>
            </a:extLst>
          </p:cNvPr>
          <p:cNvSpPr/>
          <p:nvPr/>
        </p:nvSpPr>
        <p:spPr>
          <a:xfrm>
            <a:off x="4777744" y="2598302"/>
            <a:ext cx="2466411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DataSource</a:t>
            </a:r>
            <a:br>
              <a:rPr lang="en-GB" dirty="0"/>
            </a:br>
            <a:r>
              <a:rPr lang="en-GB" sz="1400" b="1" dirty="0">
                <a:solidFill>
                  <a:srgbClr val="FFC000"/>
                </a:solidFill>
              </a:rPr>
              <a:t>Gets connections to database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7ED51-8191-4644-B95C-4FEF48ACD44F}"/>
              </a:ext>
            </a:extLst>
          </p:cNvPr>
          <p:cNvCxnSpPr>
            <a:cxnSpLocks/>
          </p:cNvCxnSpPr>
          <p:nvPr/>
        </p:nvCxnSpPr>
        <p:spPr>
          <a:xfrm>
            <a:off x="4019755" y="2920235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B6306-7AAB-4E92-9AFB-BB77FC2D1104}"/>
              </a:ext>
            </a:extLst>
          </p:cNvPr>
          <p:cNvSpPr/>
          <p:nvPr/>
        </p:nvSpPr>
        <p:spPr>
          <a:xfrm>
            <a:off x="954744" y="2587658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Creates </a:t>
            </a:r>
            <a:r>
              <a:rPr lang="en-GB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sz="14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D50EFC-B8CD-422D-B1CD-95F57219408E}"/>
              </a:ext>
            </a:extLst>
          </p:cNvPr>
          <p:cNvCxnSpPr>
            <a:cxnSpLocks/>
          </p:cNvCxnSpPr>
          <p:nvPr/>
        </p:nvCxnSpPr>
        <p:spPr>
          <a:xfrm>
            <a:off x="4016393" y="207551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FB866-B941-45BB-A913-4BE6BE47F1FC}"/>
              </a:ext>
            </a:extLst>
          </p:cNvPr>
          <p:cNvCxnSpPr>
            <a:cxnSpLocks/>
          </p:cNvCxnSpPr>
          <p:nvPr/>
        </p:nvCxnSpPr>
        <p:spPr>
          <a:xfrm flipV="1">
            <a:off x="4021655" y="3232889"/>
            <a:ext cx="757989" cy="545105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8BB0B7-871C-4858-8615-E9198157B33D}"/>
              </a:ext>
            </a:extLst>
          </p:cNvPr>
          <p:cNvSpPr/>
          <p:nvPr/>
        </p:nvSpPr>
        <p:spPr>
          <a:xfrm>
            <a:off x="954744" y="158777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Handy wrapper API for JDBC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FEBE8-C594-4685-9096-50F05CBF1EFC}"/>
              </a:ext>
            </a:extLst>
          </p:cNvPr>
          <p:cNvCxnSpPr>
            <a:cxnSpLocks/>
          </p:cNvCxnSpPr>
          <p:nvPr/>
        </p:nvCxnSpPr>
        <p:spPr>
          <a:xfrm rot="16200000">
            <a:off x="2289578" y="3641041"/>
            <a:ext cx="757989" cy="0"/>
          </a:xfrm>
          <a:prstGeom prst="straightConnector1">
            <a:avLst/>
          </a:prstGeom>
          <a:ln w="57150">
            <a:solidFill>
              <a:srgbClr val="4BACC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FAA15-FF41-4AF0-8CD8-1AE8CB5A3240}"/>
              </a:ext>
            </a:extLst>
          </p:cNvPr>
          <p:cNvSpPr/>
          <p:nvPr/>
        </p:nvSpPr>
        <p:spPr>
          <a:xfrm>
            <a:off x="954744" y="3594753"/>
            <a:ext cx="3452518" cy="663745"/>
          </a:xfrm>
          <a:prstGeom prst="roundRect">
            <a:avLst/>
          </a:prstGeom>
          <a:solidFill>
            <a:srgbClr val="4BACC6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PlatformTransactionManager</a:t>
            </a:r>
          </a:p>
          <a:p>
            <a:pPr algn="ctr"/>
            <a:r>
              <a:rPr lang="en-GB" sz="1400" b="1" dirty="0">
                <a:solidFill>
                  <a:srgbClr val="FFC000"/>
                </a:solidFill>
              </a:rPr>
              <a:t>Starts/ends transactions</a:t>
            </a:r>
          </a:p>
        </p:txBody>
      </p:sp>
    </p:spTree>
    <p:extLst>
      <p:ext uri="{BB962C8B-B14F-4D97-AF65-F5344CB8AC3E}">
        <p14:creationId xmlns:p14="http://schemas.microsoft.com/office/powerpoint/2010/main" val="37894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Customizing Persistence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Sets persistence properties to connect to the H2 database: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customize persistence properties if you need to: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8C4BCC-D822-443D-92EA-04BCD2DD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1238707"/>
            <a:ext cx="7227785" cy="55464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spring.datasource.url=jdbc:h2:mem:mydatabase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spring.datasource.username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spring.datasource.password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7FEC5-0265-42F1-8D68-CA738D90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02" y="2731075"/>
            <a:ext cx="722778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SQL statements, nicely formatted.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spring.jpa.properties.hibernate.show_sql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spring.jpa.properties.hibernate.use_sql_comments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defTabSz="739775">
              <a:defRPr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spring.jpa.properties.hibernate.format_sql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396E2-4435-4D92-93B8-6D3B54768C87}"/>
              </a:ext>
            </a:extLst>
          </p:cNvPr>
          <p:cNvSpPr txBox="1"/>
          <p:nvPr/>
        </p:nvSpPr>
        <p:spPr>
          <a:xfrm>
            <a:off x="6624279" y="1571633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AC275-7110-49E2-9EE3-7A3A7FE3BECD}"/>
              </a:ext>
            </a:extLst>
          </p:cNvPr>
          <p:cNvSpPr txBox="1"/>
          <p:nvPr/>
        </p:nvSpPr>
        <p:spPr>
          <a:xfrm>
            <a:off x="6624279" y="3211025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JPA Entity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an entity class</a:t>
            </a:r>
          </a:p>
          <a:p>
            <a:r>
              <a:rPr lang="en-GB" dirty="0"/>
              <a:t>Locating entity classes</a:t>
            </a:r>
          </a:p>
          <a:p>
            <a:r>
              <a:rPr lang="en-GB" dirty="0"/>
              <a:t>Seeding the database with data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an Entity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entity class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67" y="1249995"/>
            <a:ext cx="7237120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@Table(name="EMPLOYEES")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@GeneratedValue(strategy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 = null;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region;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@Column(name="salary")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dosh;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equals(), and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274847" y="4023898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Locating Entity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 scans for entity classes when it starts</a:t>
            </a:r>
          </a:p>
          <a:p>
            <a:pPr lvl="1"/>
            <a:r>
              <a:rPr lang="en-GB" dirty="0"/>
              <a:t>It looks in the main app class package, plus sub-packages</a:t>
            </a:r>
          </a:p>
          <a:p>
            <a:pPr lvl="1"/>
            <a:endParaRPr lang="en-GB" dirty="0"/>
          </a:p>
          <a:p>
            <a:r>
              <a:rPr lang="en-GB" dirty="0"/>
              <a:t>You can tell it to look elsewhere, if necessary 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@EntityScan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729896"/>
            <a:ext cx="7235824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@EntityScan( {"myentitypackage1", "myentitypackage2"} 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Seeding the Database with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convenience during development/testing, you can seed the database with some sample data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566541"/>
            <a:ext cx="7235824" cy="270907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@PostConstruct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jdbcTemplate.update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"INSERT INTO EMPLOYEES(NAME, SALARY, REGION) VALUES(?, ?, ?)",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"James", 21000, "London");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7428735" y="4024401"/>
            <a:ext cx="1031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SeedDb.java</a:t>
            </a:r>
          </a:p>
        </p:txBody>
      </p:sp>
    </p:spTree>
    <p:extLst>
      <p:ext uri="{BB962C8B-B14F-4D97-AF65-F5344CB8AC3E}">
        <p14:creationId xmlns:p14="http://schemas.microsoft.com/office/powerpoint/2010/main" val="33415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Viewing Database Data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Obtaining the database connection string</a:t>
            </a:r>
          </a:p>
          <a:p>
            <a:r>
              <a:rPr lang="en-GB" dirty="0"/>
              <a:t>Viewing the database data in the H2 console UI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96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databases have a console UI to let you view data</a:t>
            </a:r>
          </a:p>
          <a:p>
            <a:pPr lvl="1"/>
            <a:r>
              <a:rPr lang="en-GB" dirty="0"/>
              <a:t>To enable the H2 console UI, add these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H2 console UI is a web endpoint</a:t>
            </a:r>
          </a:p>
          <a:p>
            <a:pPr lvl="1"/>
            <a:r>
              <a:rPr lang="en-GB" dirty="0"/>
              <a:t>So, add this dependency in your POM: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D8119-0FC9-4DCC-917E-DEAC7E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2689"/>
            <a:ext cx="6869675" cy="40075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spring.h2.console.enabled=true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spring.h2.console.path=/h2-console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D716-140F-443E-86F7-E1D72492D8F4}"/>
              </a:ext>
            </a:extLst>
          </p:cNvPr>
          <p:cNvSpPr txBox="1"/>
          <p:nvPr/>
        </p:nvSpPr>
        <p:spPr>
          <a:xfrm>
            <a:off x="6737414" y="2089462"/>
            <a:ext cx="18774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03CC85-E995-43C1-B29C-E0ED00D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476807"/>
            <a:ext cx="6869675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8608-9A3E-438A-B957-FD517102FDBA}"/>
              </a:ext>
            </a:extLst>
          </p:cNvPr>
          <p:cNvSpPr txBox="1"/>
          <p:nvPr/>
        </p:nvSpPr>
        <p:spPr>
          <a:xfrm>
            <a:off x="7891575" y="428641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4460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Obtaining the Database Connection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run your app, you'll see a message that indicates the JDBC connection string for the database: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use this JDBC connection string to connect to the </a:t>
            </a:r>
            <a:br>
              <a:rPr lang="en-GB" dirty="0"/>
            </a:br>
            <a:r>
              <a:rPr lang="en-GB" dirty="0"/>
              <a:t>database in the H2 console UI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2052E-447F-D43E-F0E8-4C6791F5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89" y="1737469"/>
            <a:ext cx="7926049" cy="61464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3B6DF6-9CEE-4460-8D52-D00E8663A310}"/>
              </a:ext>
            </a:extLst>
          </p:cNvPr>
          <p:cNvSpPr/>
          <p:nvPr/>
        </p:nvSpPr>
        <p:spPr>
          <a:xfrm>
            <a:off x="5996066" y="2125577"/>
            <a:ext cx="2900595" cy="24204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836479" cy="560552"/>
          </a:xfrm>
        </p:spPr>
        <p:txBody>
          <a:bodyPr/>
          <a:lstStyle/>
          <a:p>
            <a:r>
              <a:rPr lang="en-GB" sz="3000" dirty="0"/>
              <a:t>Viewing the Database Data in the H2 Console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open the H2 console UI, browse to:</a:t>
            </a:r>
          </a:p>
          <a:p>
            <a:pPr lvl="1"/>
            <a:r>
              <a:rPr lang="en-GB" dirty="0">
                <a:hlinkClick r:id="rId3"/>
              </a:rPr>
              <a:t>http://localhost:8080/h2-console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To connect to the database, enter these details: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JDBC URL	- as per previous slide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User name	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tabLst>
                <a:tab pos="1974850" algn="l"/>
              </a:tabLst>
            </a:pPr>
            <a:r>
              <a:rPr lang="en-GB" dirty="0"/>
              <a:t>Password	- leave blank</a:t>
            </a:r>
          </a:p>
          <a:p>
            <a:pPr lvl="1"/>
            <a:endParaRPr lang="en-GB" dirty="0"/>
          </a:p>
          <a:p>
            <a:r>
              <a:rPr lang="en-GB" dirty="0"/>
              <a:t>You can then view tables in the database - cool!</a:t>
            </a:r>
          </a:p>
        </p:txBody>
      </p:sp>
    </p:spTree>
    <p:extLst>
      <p:ext uri="{BB962C8B-B14F-4D97-AF65-F5344CB8AC3E}">
        <p14:creationId xmlns:p14="http://schemas.microsoft.com/office/powerpoint/2010/main" val="11900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Understanding Spring Data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vertical data access APIs</a:t>
            </a:r>
          </a:p>
          <a:p>
            <a:r>
              <a:rPr lang="en-GB" dirty="0"/>
              <a:t>About Spring Data</a:t>
            </a:r>
          </a:p>
          <a:p>
            <a:r>
              <a:rPr lang="en-GB" dirty="0"/>
              <a:t>Adding the data source driver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Spring Data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JPA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JPA entity classes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database data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Define an entity class named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GB" sz="2000" dirty="0">
                <a:latin typeface="+mj-lt"/>
              </a:rPr>
              <a:t> with these fields: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carId</a:t>
            </a:r>
            <a:r>
              <a:rPr lang="en-GB" sz="1800" dirty="0">
                <a:latin typeface="+mj-lt"/>
              </a:rPr>
              <a:t> (primary key)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registrationNumber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Add some code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SeedDb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 to insert some cars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+mj-lt"/>
              </a:rPr>
              <a:t>Run the application and view the H2 console UI</a:t>
            </a:r>
            <a:r>
              <a:rPr lang="en-GB" sz="2000">
                <a:latin typeface="+mj-lt"/>
              </a:rPr>
              <a:t>, </a:t>
            </a:r>
            <a:br>
              <a:rPr lang="en-GB" sz="2000">
                <a:latin typeface="+mj-lt"/>
              </a:rPr>
            </a:br>
            <a:r>
              <a:rPr lang="en-GB" sz="2000">
                <a:latin typeface="+mj-lt"/>
              </a:rPr>
              <a:t>to </a:t>
            </a:r>
            <a:r>
              <a:rPr lang="en-GB" sz="2000" dirty="0">
                <a:latin typeface="+mj-lt"/>
              </a:rPr>
              <a:t>confirm the car data exists in the database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Spring Vertical Data Access APIs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provides vertical APIs for data access</a:t>
            </a:r>
          </a:p>
          <a:p>
            <a:pPr lvl="1"/>
            <a:r>
              <a:rPr lang="en-GB" dirty="0"/>
              <a:t>Many technologies, including JDBC, JPA, etc.</a:t>
            </a:r>
          </a:p>
          <a:p>
            <a:pPr lvl="1"/>
            <a:endParaRPr lang="en-GB" dirty="0"/>
          </a:p>
          <a:p>
            <a:r>
              <a:rPr lang="en-GB" dirty="0"/>
              <a:t>Declarative transaction management</a:t>
            </a:r>
          </a:p>
          <a:p>
            <a:pPr lvl="1"/>
            <a:r>
              <a:rPr lang="en-GB" dirty="0"/>
              <a:t>Transactional boundaries declared via configuration</a:t>
            </a:r>
          </a:p>
          <a:p>
            <a:pPr lvl="1"/>
            <a:r>
              <a:rPr lang="en-GB" dirty="0"/>
              <a:t>Enforced by a Spring transaction manager</a:t>
            </a:r>
          </a:p>
          <a:p>
            <a:pPr lvl="1"/>
            <a:endParaRPr lang="en-GB" dirty="0"/>
          </a:p>
          <a:p>
            <a:r>
              <a:rPr lang="en-GB" dirty="0"/>
              <a:t>Automatic connection management</a:t>
            </a:r>
          </a:p>
          <a:p>
            <a:pPr lvl="1"/>
            <a:r>
              <a:rPr lang="en-GB" dirty="0"/>
              <a:t>Acquires/releases connections automatically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4C0A9786-C090-4BCE-B8CC-41881A2E512B}"/>
              </a:ext>
            </a:extLst>
          </p:cNvPr>
          <p:cNvGrpSpPr>
            <a:grpSpLocks/>
          </p:cNvGrpSpPr>
          <p:nvPr/>
        </p:nvGrpSpPr>
        <p:grpSpPr bwMode="auto">
          <a:xfrm>
            <a:off x="6997041" y="757587"/>
            <a:ext cx="1809126" cy="1276540"/>
            <a:chOff x="3710" y="1998"/>
            <a:chExt cx="1868" cy="1318"/>
          </a:xfrm>
          <a:solidFill>
            <a:srgbClr val="4BACC6"/>
          </a:solidFill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827F231C-2042-404B-94C7-488A6979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998"/>
              <a:ext cx="1062" cy="1040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6E22B1AB-C652-4D7D-8CB1-433FDB13D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26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47DB97A-1F44-4AF7-A2FC-5FAD989A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428"/>
              <a:ext cx="703" cy="688"/>
            </a:xfrm>
            <a:prstGeom prst="can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About Spring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Data supports many data access technologies 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https://spring.io/projects/spring-data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Powerful repository and object-mapping abstractions</a:t>
            </a:r>
          </a:p>
          <a:p>
            <a:pPr lvl="1"/>
            <a:endParaRPr lang="en-GB" sz="1500" dirty="0"/>
          </a:p>
          <a:p>
            <a:r>
              <a:rPr lang="en-GB" dirty="0"/>
              <a:t>Dynamic query creation from repository method names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Adding the Data Source Driver to the </a:t>
            </a:r>
            <a:r>
              <a:rPr lang="en-GB" sz="3000" dirty="0" err="1"/>
              <a:t>Classpath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the appropriate Maven dependency for the type of data source you wish to access, e.g. H2: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H2 is an in-memory database</a:t>
            </a:r>
          </a:p>
          <a:p>
            <a:pPr lvl="1"/>
            <a:r>
              <a:rPr lang="en-GB" dirty="0"/>
              <a:t>Created/dropped when app starts/ends</a:t>
            </a:r>
          </a:p>
          <a:p>
            <a:pPr lvl="1"/>
            <a:r>
              <a:rPr lang="en-GB" dirty="0"/>
              <a:t>Very handy during development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3BDC2B3-AD61-4CDA-9A5E-C62F471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60350"/>
            <a:ext cx="7205496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&gt;com.h2database&lt;/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&gt;h2&lt;/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&lt;scope&gt;runtime&lt;/scope&gt;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93B36-CD80-4753-8CED-5FE21D41E902}"/>
              </a:ext>
            </a:extLst>
          </p:cNvPr>
          <p:cNvSpPr txBox="1"/>
          <p:nvPr/>
        </p:nvSpPr>
        <p:spPr>
          <a:xfrm>
            <a:off x="6901248" y="2176546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Getting Started with JPA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JPA</a:t>
            </a:r>
          </a:p>
          <a:p>
            <a:r>
              <a:rPr lang="en-GB" dirty="0"/>
              <a:t>Important JPA concepts</a:t>
            </a:r>
          </a:p>
          <a:p>
            <a:r>
              <a:rPr lang="en-GB" dirty="0"/>
              <a:t>JPA dependency in Spring Boot</a:t>
            </a:r>
          </a:p>
          <a:p>
            <a:r>
              <a:rPr lang="en-GB" dirty="0"/>
              <a:t>Spring Boot autoconfiguration</a:t>
            </a:r>
          </a:p>
          <a:p>
            <a:r>
              <a:rPr lang="en-GB" dirty="0"/>
              <a:t>Customizing persistence properties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JPA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= Java Persistence API</a:t>
            </a:r>
          </a:p>
          <a:p>
            <a:pPr lvl="1"/>
            <a:r>
              <a:rPr lang="en-GB" dirty="0"/>
              <a:t>A standard ORM (object/relational mapping) API</a:t>
            </a:r>
          </a:p>
          <a:p>
            <a:pPr lvl="1"/>
            <a:endParaRPr lang="en-GB" dirty="0"/>
          </a:p>
          <a:p>
            <a:r>
              <a:rPr lang="en-GB" dirty="0"/>
              <a:t>JPA is a specification</a:t>
            </a:r>
          </a:p>
          <a:p>
            <a:pPr lvl="1"/>
            <a:r>
              <a:rPr lang="en-GB" dirty="0"/>
              <a:t>Implemented by the Hibernate library </a:t>
            </a:r>
          </a:p>
          <a:p>
            <a:pPr lvl="1"/>
            <a:r>
              <a:rPr lang="en-GB" dirty="0"/>
              <a:t>Also implemented by Java Enterprise Edition</a:t>
            </a:r>
          </a:p>
          <a:p>
            <a:pPr lvl="1"/>
            <a:endParaRPr lang="en-GB" dirty="0"/>
          </a:p>
          <a:p>
            <a:r>
              <a:rPr lang="en-GB" dirty="0"/>
              <a:t>To use JPA in Spring:</a:t>
            </a:r>
          </a:p>
          <a:p>
            <a:pPr lvl="1"/>
            <a:r>
              <a:rPr lang="en-GB" dirty="0"/>
              <a:t>Add the Hibernate library to your </a:t>
            </a:r>
            <a:r>
              <a:rPr lang="en-GB" dirty="0" err="1"/>
              <a:t>classpath</a:t>
            </a:r>
            <a:r>
              <a:rPr lang="en-GB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38290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Important JPA Concepts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Entity class</a:t>
            </a:r>
          </a:p>
          <a:p>
            <a:pPr lvl="1"/>
            <a:r>
              <a:rPr lang="en-GB" dirty="0"/>
              <a:t>A Java class, mapped to a relational database table</a:t>
            </a:r>
          </a:p>
          <a:p>
            <a:pPr lvl="1"/>
            <a:endParaRPr lang="en-GB" dirty="0"/>
          </a:p>
          <a:p>
            <a:r>
              <a:rPr lang="en-GB" dirty="0"/>
              <a:t>Entity manager</a:t>
            </a:r>
          </a:p>
          <a:p>
            <a:pPr lvl="1"/>
            <a:r>
              <a:rPr lang="en-GB" dirty="0"/>
              <a:t>Provides an API to fetch/save entities to a relational database</a:t>
            </a:r>
          </a:p>
          <a:p>
            <a:pPr lvl="1"/>
            <a:endParaRPr lang="en-GB" dirty="0"/>
          </a:p>
          <a:p>
            <a:r>
              <a:rPr lang="en-GB" dirty="0"/>
              <a:t>Entity manager factory</a:t>
            </a:r>
          </a:p>
          <a:p>
            <a:pPr lvl="1"/>
            <a:r>
              <a:rPr lang="en-GB" dirty="0"/>
              <a:t>Creates and configures an entity manager so it can connect to a relational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7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JPA Dependency in Spring Boot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JPA in a Spring Boot application, add the following dependency to your POM file: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adds all the relevant Hibernate libraries to the </a:t>
            </a:r>
            <a:r>
              <a:rPr lang="en-GB" dirty="0" err="1"/>
              <a:t>classpath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886BEA3-1B20-4B21-959F-5DC23C918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88618"/>
            <a:ext cx="7205496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&gt;spring-boot-starter-data-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CD3E-3EF6-4A79-8D75-FA65B029C846}"/>
              </a:ext>
            </a:extLst>
          </p:cNvPr>
          <p:cNvSpPr txBox="1"/>
          <p:nvPr/>
        </p:nvSpPr>
        <p:spPr>
          <a:xfrm>
            <a:off x="6901248" y="205446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742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7763</TotalTime>
  <Words>1110</Words>
  <Application>Microsoft Office PowerPoint</Application>
  <PresentationFormat>On-screen Show (16:9)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Standard_LiveLessons_2017</vt:lpstr>
      <vt:lpstr>Integrating with Data Sources</vt:lpstr>
      <vt:lpstr>1. Understanding Spring Data</vt:lpstr>
      <vt:lpstr>Spring Vertical Data Access APIs</vt:lpstr>
      <vt:lpstr>About Spring Data</vt:lpstr>
      <vt:lpstr>Adding the Data Source Driver to the Classpath</vt:lpstr>
      <vt:lpstr>2. Getting Started with JPA</vt:lpstr>
      <vt:lpstr>Overview of JPA</vt:lpstr>
      <vt:lpstr>Important JPA Concepts</vt:lpstr>
      <vt:lpstr>JPA Dependency in Spring Boot</vt:lpstr>
      <vt:lpstr>Spring Boot Autoconfiguration</vt:lpstr>
      <vt:lpstr>Customizing Persistence Properties</vt:lpstr>
      <vt:lpstr>3. Defining JPA Entity Classes</vt:lpstr>
      <vt:lpstr>How to Define an Entity Class</vt:lpstr>
      <vt:lpstr>Locating Entity Classes</vt:lpstr>
      <vt:lpstr>Seeding the Database with Data</vt:lpstr>
      <vt:lpstr>4. Viewing Database Data</vt:lpstr>
      <vt:lpstr>Overview</vt:lpstr>
      <vt:lpstr>Obtaining the Database Connection String</vt:lpstr>
      <vt:lpstr>Viewing the Database Data in the H2 Console UI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165</cp:revision>
  <dcterms:created xsi:type="dcterms:W3CDTF">2015-09-28T19:52:00Z</dcterms:created>
  <dcterms:modified xsi:type="dcterms:W3CDTF">2024-02-01T11:52:19Z</dcterms:modified>
</cp:coreProperties>
</file>