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7" r:id="rId2"/>
    <p:sldId id="710" r:id="rId3"/>
    <p:sldId id="743" r:id="rId4"/>
    <p:sldId id="745" r:id="rId5"/>
    <p:sldId id="744" r:id="rId6"/>
    <p:sldId id="763" r:id="rId7"/>
    <p:sldId id="746" r:id="rId8"/>
    <p:sldId id="775" r:id="rId9"/>
    <p:sldId id="747" r:id="rId10"/>
    <p:sldId id="765" r:id="rId11"/>
    <p:sldId id="774" r:id="rId12"/>
    <p:sldId id="767" r:id="rId13"/>
    <p:sldId id="711" r:id="rId14"/>
    <p:sldId id="740" r:id="rId1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532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7FA4"/>
    <a:srgbClr val="FFCC99"/>
    <a:srgbClr val="157EA2"/>
    <a:srgbClr val="177EA4"/>
    <a:srgbClr val="1580A2"/>
    <a:srgbClr val="107D9F"/>
    <a:srgbClr val="CCECFF"/>
    <a:srgbClr val="FBE6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98" autoAdjust="0"/>
    <p:restoredTop sz="96725" autoAdjust="0"/>
  </p:normalViewPr>
  <p:slideViewPr>
    <p:cSldViewPr snapToGrid="0" snapToObjects="1">
      <p:cViewPr varScale="1">
        <p:scale>
          <a:sx n="113" d="100"/>
          <a:sy n="113" d="100"/>
        </p:scale>
        <p:origin x="61" y="619"/>
      </p:cViewPr>
      <p:guideLst>
        <p:guide orient="horz" pos="1620"/>
        <p:guide pos="532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3" d="100"/>
        <a:sy n="133" d="100"/>
      </p:scale>
      <p:origin x="0" y="0"/>
    </p:cViewPr>
  </p:sorterViewPr>
  <p:notesViewPr>
    <p:cSldViewPr snapToGrid="0" snapToObjects="1">
      <p:cViewPr varScale="1">
        <p:scale>
          <a:sx n="112" d="100"/>
          <a:sy n="112" d="100"/>
        </p:scale>
        <p:origin x="3464" y="8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DEBBD1-6077-4938-811F-54E4AC433829}" type="datetimeFigureOut">
              <a:rPr lang="en-GB" smtClean="0"/>
              <a:t>01/02/2024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77016-B761-47E8-ADDA-7F73F02D16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4563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58603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923460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507428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208009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8228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19215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66688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229858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344283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770739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167476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515243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47293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757880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5E3EC92-0BF8-B04C-BDA1-D36DC16EC2C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11061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36832" y="1597819"/>
            <a:ext cx="4975394" cy="1102519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Lesson #: Lesson Name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36831" y="2788538"/>
            <a:ext cx="4975395" cy="1314450"/>
          </a:xfrm>
        </p:spPr>
        <p:txBody>
          <a:bodyPr>
            <a:normAutofit/>
          </a:bodyPr>
          <a:lstStyle>
            <a:lvl1pPr marL="685800" indent="-630936" algn="l">
              <a:buNone/>
              <a:tabLst>
                <a:tab pos="574675" algn="l"/>
              </a:tabLst>
              <a:defRPr sz="2800" b="0" baseline="0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#.# 	Learning objective or      Sub-lesson Title</a:t>
            </a:r>
          </a:p>
        </p:txBody>
      </p:sp>
    </p:spTree>
    <p:extLst>
      <p:ext uri="{BB962C8B-B14F-4D97-AF65-F5344CB8AC3E}">
        <p14:creationId xmlns:p14="http://schemas.microsoft.com/office/powerpoint/2010/main" val="3128257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3823434-19E5-7244-957A-48409271A87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8620" y="11269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0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6839712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42777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70CCCA5-FF07-3E49-BCA2-619E38AACDE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4598"/>
            <a:ext cx="7552944" cy="557784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0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46140"/>
            <a:ext cx="4038600" cy="339447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7344" y="946356"/>
            <a:ext cx="4038600" cy="339447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394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Images or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A56CC22-FD07-7A4D-847A-EADD8CC5182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4598"/>
            <a:ext cx="7556938" cy="557784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0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06183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No Gray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1161795-AF74-6141-B77F-64153FAB4A6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4371" y="4595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0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48318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No Bottom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00254D4-82EE-7743-8DC5-A96F5C67993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44371" y="4604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151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9A03A33-EFE2-8C43-836B-41753232C69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05778" y="1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3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14537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46337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>
            <a:alphaModFix amt="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B0A6C-EF38-9441-ADBF-8FE45FA6C46E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32D76-6BE4-154B-A130-37D069E4235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457200" y="210636"/>
            <a:ext cx="8229600" cy="560552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7476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6" r:id="rId5"/>
    <p:sldLayoutId id="2147483657" r:id="rId6"/>
    <p:sldLayoutId id="2147483655" r:id="rId7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8808" y="184354"/>
            <a:ext cx="5505192" cy="931873"/>
          </a:xfrm>
        </p:spPr>
        <p:txBody>
          <a:bodyPr/>
          <a:lstStyle/>
          <a:p>
            <a:r>
              <a:rPr lang="en-GB" sz="3000" dirty="0">
                <a:solidFill>
                  <a:schemeClr val="bg1"/>
                </a:solidFill>
              </a:rPr>
              <a:t>Querying and Modifying Entities</a:t>
            </a:r>
            <a:endParaRPr lang="en-US" sz="3000" dirty="0">
              <a:solidFill>
                <a:schemeClr val="bg1"/>
              </a:solidFill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58FE4899-46EA-4D85-B506-C969501309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8810" y="982981"/>
            <a:ext cx="5473106" cy="3351559"/>
          </a:xfrm>
        </p:spPr>
        <p:txBody>
          <a:bodyPr>
            <a:normAutofit/>
          </a:bodyPr>
          <a:lstStyle/>
          <a:p>
            <a:pPr marL="446088" indent="-390525">
              <a:buFont typeface="+mj-lt"/>
              <a:buAutoNum type="arabicPeriod"/>
              <a:tabLst>
                <a:tab pos="446088" algn="l"/>
              </a:tabLst>
            </a:pPr>
            <a:r>
              <a:rPr lang="en-GB" sz="2000" dirty="0"/>
              <a:t>Querying entities</a:t>
            </a:r>
          </a:p>
          <a:p>
            <a:pPr marL="446088" indent="-390525">
              <a:buFont typeface="+mj-lt"/>
              <a:buAutoNum type="arabicPeriod"/>
              <a:tabLst>
                <a:tab pos="446088" algn="l"/>
              </a:tabLst>
            </a:pPr>
            <a:r>
              <a:rPr lang="en-GB" sz="2000" dirty="0"/>
              <a:t>Modifying entities</a:t>
            </a:r>
          </a:p>
        </p:txBody>
      </p:sp>
    </p:spTree>
    <p:extLst>
      <p:ext uri="{BB962C8B-B14F-4D97-AF65-F5344CB8AC3E}">
        <p14:creationId xmlns:p14="http://schemas.microsoft.com/office/powerpoint/2010/main" val="20054805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Inserting an Entity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This is how you insert an entity in the database:</a:t>
            </a:r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BD6FDFE4-2BB5-4A0B-B3B0-5CBEBF5C85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3962" y="1237547"/>
            <a:ext cx="7235825" cy="708528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@Transactional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insertEmployee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(Employee e)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entityManager.persist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(e);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4529A9-4649-4A08-94B3-849A6577619B}"/>
              </a:ext>
            </a:extLst>
          </p:cNvPr>
          <p:cNvSpPr txBox="1"/>
          <p:nvPr/>
        </p:nvSpPr>
        <p:spPr>
          <a:xfrm>
            <a:off x="6505406" y="1699854"/>
            <a:ext cx="19543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EmployeeRepository.java</a:t>
            </a:r>
          </a:p>
        </p:txBody>
      </p:sp>
    </p:spTree>
    <p:extLst>
      <p:ext uri="{BB962C8B-B14F-4D97-AF65-F5344CB8AC3E}">
        <p14:creationId xmlns:p14="http://schemas.microsoft.com/office/powerpoint/2010/main" val="12639494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Updating an Entity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This is how you update an entity in the database:</a:t>
            </a:r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BD6FDFE4-2BB5-4A0B-B3B0-5CBEBF5C85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3963" y="1241648"/>
            <a:ext cx="7235825" cy="862417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@Transactional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employeePayRise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(long id, double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payRise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Employee emp =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entityManager.find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Employee.class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 id);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emp.setDosh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emp.getDosh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+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payRise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4529A9-4649-4A08-94B3-849A6577619B}"/>
              </a:ext>
            </a:extLst>
          </p:cNvPr>
          <p:cNvSpPr txBox="1"/>
          <p:nvPr/>
        </p:nvSpPr>
        <p:spPr>
          <a:xfrm>
            <a:off x="6505406" y="1857844"/>
            <a:ext cx="19543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EmployeeRepository.java</a:t>
            </a:r>
          </a:p>
        </p:txBody>
      </p:sp>
    </p:spTree>
    <p:extLst>
      <p:ext uri="{BB962C8B-B14F-4D97-AF65-F5344CB8AC3E}">
        <p14:creationId xmlns:p14="http://schemas.microsoft.com/office/powerpoint/2010/main" val="3281128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Deleting an Entity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This is how you delete an entity in the database:</a:t>
            </a:r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BD6FDFE4-2BB5-4A0B-B3B0-5CBEBF5C85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3962" y="1239733"/>
            <a:ext cx="7235825" cy="862417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@Transactional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deleteEmployee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(long id)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Employee e =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entityManager.find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Employee.class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 id);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entityManager.remove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(e);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4529A9-4649-4A08-94B3-849A6577619B}"/>
              </a:ext>
            </a:extLst>
          </p:cNvPr>
          <p:cNvSpPr txBox="1"/>
          <p:nvPr/>
        </p:nvSpPr>
        <p:spPr>
          <a:xfrm>
            <a:off x="6505406" y="1850237"/>
            <a:ext cx="19543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EmployeeRepository.java</a:t>
            </a:r>
          </a:p>
        </p:txBody>
      </p:sp>
    </p:spTree>
    <p:extLst>
      <p:ext uri="{BB962C8B-B14F-4D97-AF65-F5344CB8AC3E}">
        <p14:creationId xmlns:p14="http://schemas.microsoft.com/office/powerpoint/2010/main" val="2291441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8809" y="184354"/>
            <a:ext cx="5289902" cy="931873"/>
          </a:xfrm>
        </p:spPr>
        <p:txBody>
          <a:bodyPr/>
          <a:lstStyle/>
          <a:p>
            <a:r>
              <a:rPr lang="en-US" sz="3000">
                <a:solidFill>
                  <a:schemeClr val="bg1"/>
                </a:solidFill>
              </a:rPr>
              <a:t>Summary</a:t>
            </a:r>
            <a:endParaRPr lang="en-US" sz="3000" dirty="0">
              <a:solidFill>
                <a:schemeClr val="bg1"/>
              </a:solidFill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58FE4899-46EA-4D85-B506-C969501309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8810" y="982981"/>
            <a:ext cx="5505190" cy="3351559"/>
          </a:xfrm>
        </p:spPr>
        <p:txBody>
          <a:bodyPr>
            <a:normAutofit/>
          </a:bodyPr>
          <a:lstStyle/>
          <a:p>
            <a:pPr marL="358775" indent="-303213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Querying entities</a:t>
            </a:r>
          </a:p>
          <a:p>
            <a:pPr marL="358775" indent="-303213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Modifying entities</a:t>
            </a:r>
          </a:p>
        </p:txBody>
      </p:sp>
    </p:spTree>
    <p:extLst>
      <p:ext uri="{BB962C8B-B14F-4D97-AF65-F5344CB8AC3E}">
        <p14:creationId xmlns:p14="http://schemas.microsoft.com/office/powerpoint/2010/main" val="41856602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Exercise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2662988" y="814771"/>
            <a:ext cx="6439275" cy="3648945"/>
          </a:xfrm>
        </p:spPr>
        <p:txBody>
          <a:bodyPr/>
          <a:lstStyle/>
          <a:p>
            <a:r>
              <a:rPr lang="en-GB" sz="2000" dirty="0">
                <a:latin typeface="+mj-lt"/>
              </a:rPr>
              <a:t>Add a method in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EmployeeRepository</a:t>
            </a:r>
            <a:r>
              <a:rPr lang="en-GB" sz="2000" dirty="0">
                <a:latin typeface="+mj-lt"/>
                <a:cs typeface="Courier New" panose="02070309020205020404" pitchFamily="49" charset="0"/>
              </a:rPr>
              <a:t>, </a:t>
            </a:r>
            <a:r>
              <a:rPr lang="en-GB" sz="2000" dirty="0">
                <a:latin typeface="+mj-lt"/>
              </a:rPr>
              <a:t>to give a bonus of 1000 to all employees in a region, as follows:</a:t>
            </a:r>
          </a:p>
          <a:p>
            <a:pPr lvl="1"/>
            <a:endParaRPr lang="en-GB" sz="1200" dirty="0">
              <a:latin typeface="+mj-lt"/>
            </a:endParaRPr>
          </a:p>
          <a:p>
            <a:pPr marL="625475" lvl="1" indent="-265113">
              <a:buFont typeface="+mj-lt"/>
              <a:buAutoNum type="arabicPeriod"/>
            </a:pPr>
            <a:r>
              <a:rPr lang="en-GB" sz="1800" dirty="0">
                <a:latin typeface="+mj-lt"/>
              </a:rPr>
              <a:t>Define a parameterized JPQL query string:</a:t>
            </a:r>
          </a:p>
          <a:p>
            <a:pPr marL="457200" lvl="1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String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jpql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"update Employee set dosh=dosh+1000" +</a:t>
            </a:r>
            <a:b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" where region=:</a:t>
            </a:r>
            <a:r>
              <a:rPr lang="en-GB" sz="1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</a:p>
          <a:p>
            <a:pPr lvl="1"/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25475" lvl="1" indent="-265113">
              <a:buFont typeface="+mj-lt"/>
              <a:buAutoNum type="arabicPeriod" startAt="2"/>
            </a:pPr>
            <a:r>
              <a:rPr lang="en-GB" sz="1800" dirty="0">
                <a:latin typeface="+mj-lt"/>
              </a:rPr>
              <a:t>Create a query and set a parameter on it:</a:t>
            </a:r>
          </a:p>
          <a:p>
            <a:pPr marL="457200" lvl="1" indent="0">
              <a:buNone/>
            </a:pP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Query 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query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entityManager.createQuery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500">
                <a:latin typeface="Courier New" panose="02070309020205020404" pitchFamily="49" charset="0"/>
                <a:cs typeface="Courier New" panose="02070309020205020404" pitchFamily="49" charset="0"/>
              </a:rPr>
              <a:t>jpql);</a:t>
            </a:r>
            <a:endParaRPr lang="en-GB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query.setParameter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5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"r"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, region);</a:t>
            </a:r>
          </a:p>
          <a:p>
            <a:pPr lvl="1"/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25475" lvl="1" indent="-265113">
              <a:buFont typeface="+mj-lt"/>
              <a:buAutoNum type="arabicPeriod" startAt="3"/>
            </a:pPr>
            <a:r>
              <a:rPr lang="en-GB" dirty="0">
                <a:latin typeface="+mj-lt"/>
              </a:rPr>
              <a:t>Execute the query as an "update" statement:</a:t>
            </a:r>
          </a:p>
          <a:p>
            <a:pPr marL="457200" lvl="1" indent="0">
              <a:buNone/>
            </a:pP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int 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numRowsAffected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query.executeUpdate</a:t>
            </a:r>
            <a:r>
              <a:rPr lang="en-GB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lvl="1"/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4" name="Picture 5">
            <a:extLst>
              <a:ext uri="{FF2B5EF4-FFF2-40B4-BE49-F238E27FC236}">
                <a16:creationId xmlns:a16="http://schemas.microsoft.com/office/drawing/2014/main" id="{D59BF893-6F1C-497C-9887-48EFD7CBAA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737235"/>
            <a:ext cx="21431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5900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4371" y="4604"/>
            <a:ext cx="7548179" cy="560552"/>
          </a:xfrm>
        </p:spPr>
        <p:txBody>
          <a:bodyPr/>
          <a:lstStyle/>
          <a:p>
            <a:r>
              <a:rPr lang="en-US" sz="3000" dirty="0"/>
              <a:t>1. </a:t>
            </a:r>
            <a:r>
              <a:rPr lang="en-GB" sz="3000" dirty="0"/>
              <a:t>Querying Entities</a:t>
            </a:r>
            <a:endParaRPr lang="en-US" sz="3000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CAD8C79-36E9-4E8D-A975-AF8D5152AA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rmAutofit/>
          </a:bodyPr>
          <a:lstStyle/>
          <a:p>
            <a:r>
              <a:rPr lang="en-GB" dirty="0"/>
              <a:t>Defining a repository component</a:t>
            </a:r>
          </a:p>
          <a:p>
            <a:r>
              <a:rPr lang="en-GB" dirty="0"/>
              <a:t>Finding an entity by primary key</a:t>
            </a:r>
          </a:p>
          <a:p>
            <a:r>
              <a:rPr lang="en-GB" dirty="0"/>
              <a:t>Working with queries</a:t>
            </a:r>
          </a:p>
          <a:p>
            <a:r>
              <a:rPr lang="en-GB" dirty="0"/>
              <a:t>Performing a simple query</a:t>
            </a:r>
          </a:p>
          <a:p>
            <a:r>
              <a:rPr lang="en-GB" dirty="0"/>
              <a:t>Getting a list of entities</a:t>
            </a:r>
          </a:p>
          <a:p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CCAAFD-D670-4D4D-B99F-70C46B1E7633}"/>
              </a:ext>
            </a:extLst>
          </p:cNvPr>
          <p:cNvSpPr txBox="1"/>
          <p:nvPr/>
        </p:nvSpPr>
        <p:spPr>
          <a:xfrm>
            <a:off x="1543666" y="4682218"/>
            <a:ext cx="7520124" cy="391885"/>
          </a:xfrm>
          <a:prstGeom prst="rect">
            <a:avLst/>
          </a:prstGeom>
          <a:solidFill>
            <a:srgbClr val="1580A2"/>
          </a:solidFill>
        </p:spPr>
        <p:txBody>
          <a:bodyPr wrap="square" tIns="90000" rtlCol="0" anchor="ctr" anchorCtr="0">
            <a:noAutofit/>
          </a:bodyPr>
          <a:lstStyle/>
          <a:p>
            <a:pPr>
              <a:spcBef>
                <a:spcPts val="600"/>
              </a:spcBef>
            </a:pPr>
            <a:r>
              <a:rPr lang="en-GB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Demo package: </a:t>
            </a:r>
            <a:r>
              <a:rPr lang="en-GB" b="1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demo.springdata</a:t>
            </a:r>
            <a:endParaRPr lang="en-GB" b="1" dirty="0">
              <a:solidFill>
                <a:srgbClr val="FFC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3197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Defining a Repository Component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1147378" y="814771"/>
            <a:ext cx="7787941" cy="3547021"/>
          </a:xfrm>
        </p:spPr>
        <p:txBody>
          <a:bodyPr/>
          <a:lstStyle/>
          <a:p>
            <a:r>
              <a:rPr lang="en-GB" dirty="0"/>
              <a:t>In this chapter we'll use JPA to query and modify entities</a:t>
            </a:r>
          </a:p>
          <a:p>
            <a:pPr lvl="1"/>
            <a:r>
              <a:rPr lang="en-GB" dirty="0"/>
              <a:t>Via methods in the JPA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EntityManager</a:t>
            </a:r>
            <a:r>
              <a:rPr lang="en-GB" dirty="0"/>
              <a:t> class</a:t>
            </a:r>
          </a:p>
          <a:p>
            <a:pPr lvl="1"/>
            <a:endParaRPr lang="en-GB" dirty="0"/>
          </a:p>
          <a:p>
            <a:r>
              <a:rPr lang="en-GB" dirty="0"/>
              <a:t>We'll put all our data-access code in a repository component</a:t>
            </a:r>
          </a:p>
          <a:p>
            <a:pPr lvl="1"/>
            <a:r>
              <a:rPr lang="en-GB" dirty="0"/>
              <a:t>We'll inject an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EntityManager</a:t>
            </a:r>
            <a:r>
              <a:rPr lang="en-GB" dirty="0"/>
              <a:t> bean as follows:</a:t>
            </a:r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BD6FDFE4-2BB5-4A0B-B3B0-5CBEBF5C85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4292" y="2749292"/>
            <a:ext cx="7205496" cy="1939635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jakarta.persistence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.*;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@Repository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EmployeeRepository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@PersistenceContext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private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EntityManager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entityManager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// Methods to create, read, update, delete entities.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4529A9-4649-4A08-94B3-849A6577619B}"/>
              </a:ext>
            </a:extLst>
          </p:cNvPr>
          <p:cNvSpPr txBox="1"/>
          <p:nvPr/>
        </p:nvSpPr>
        <p:spPr>
          <a:xfrm>
            <a:off x="6505406" y="4438618"/>
            <a:ext cx="19543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EmployeeRepository.java</a:t>
            </a:r>
          </a:p>
        </p:txBody>
      </p:sp>
    </p:spTree>
    <p:extLst>
      <p:ext uri="{BB962C8B-B14F-4D97-AF65-F5344CB8AC3E}">
        <p14:creationId xmlns:p14="http://schemas.microsoft.com/office/powerpoint/2010/main" val="3054741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Finding an Entity by Primary Key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To find an entity by primary key:</a:t>
            </a:r>
          </a:p>
          <a:p>
            <a:pPr lvl="1"/>
            <a:r>
              <a:rPr lang="en-GB" dirty="0"/>
              <a:t>Call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find()</a:t>
            </a:r>
            <a:r>
              <a:rPr lang="en-GB" dirty="0"/>
              <a:t> on the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EntityManager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GB" dirty="0"/>
              <a:t>Returns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GB" dirty="0"/>
              <a:t> if entity not found</a:t>
            </a:r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BD6FDFE4-2BB5-4A0B-B3B0-5CBEBF5C85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3962" y="1962190"/>
            <a:ext cx="7235825" cy="554640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Employee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getEmployee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(long id)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entityManager.find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Employee.class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id);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4529A9-4649-4A08-94B3-849A6577619B}"/>
              </a:ext>
            </a:extLst>
          </p:cNvPr>
          <p:cNvSpPr txBox="1"/>
          <p:nvPr/>
        </p:nvSpPr>
        <p:spPr>
          <a:xfrm>
            <a:off x="6505406" y="2270609"/>
            <a:ext cx="19543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EmployeeRepository.java</a:t>
            </a:r>
          </a:p>
        </p:txBody>
      </p:sp>
    </p:spTree>
    <p:extLst>
      <p:ext uri="{BB962C8B-B14F-4D97-AF65-F5344CB8AC3E}">
        <p14:creationId xmlns:p14="http://schemas.microsoft.com/office/powerpoint/2010/main" val="1821743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Working with Queries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Define a query string</a:t>
            </a:r>
          </a:p>
          <a:p>
            <a:pPr lvl="1"/>
            <a:r>
              <a:rPr lang="en-GB" dirty="0"/>
              <a:t>Using JPQL (or SQL)</a:t>
            </a:r>
          </a:p>
          <a:p>
            <a:pPr lvl="1"/>
            <a:endParaRPr lang="en-GB" sz="1500" dirty="0"/>
          </a:p>
          <a:p>
            <a:r>
              <a:rPr lang="en-GB" dirty="0"/>
              <a:t>Create a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TypedQuery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&lt;T&gt;</a:t>
            </a:r>
            <a:r>
              <a:rPr lang="en-GB" dirty="0"/>
              <a:t> object</a:t>
            </a:r>
          </a:p>
          <a:p>
            <a:pPr lvl="1"/>
            <a:r>
              <a:rPr lang="en-GB" dirty="0"/>
              <a:t>Via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createQuery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dirty="0"/>
              <a:t> on the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EntityManager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GB" sz="1500" dirty="0"/>
          </a:p>
          <a:p>
            <a:r>
              <a:rPr lang="en-GB" dirty="0"/>
              <a:t>Execute the query via one of these methods:</a:t>
            </a:r>
          </a:p>
          <a:p>
            <a:pPr lvl="1"/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getSingleResult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getResultList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50255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Performing a Simple Query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Here's a query that returns a single result:</a:t>
            </a:r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BD6FDFE4-2BB5-4A0B-B3B0-5CBEBF5C85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3962" y="1264729"/>
            <a:ext cx="7235825" cy="862417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long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getEmployeeCount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String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jpql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"select count(e) from Employee e";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TypedQuery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&lt;Long&gt; query =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entityManager.createQuery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jpql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Long.class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query.getSingleResult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4529A9-4649-4A08-94B3-849A6577619B}"/>
              </a:ext>
            </a:extLst>
          </p:cNvPr>
          <p:cNvSpPr txBox="1"/>
          <p:nvPr/>
        </p:nvSpPr>
        <p:spPr>
          <a:xfrm>
            <a:off x="6505406" y="1887645"/>
            <a:ext cx="19543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EmployeeRepository.java</a:t>
            </a:r>
          </a:p>
        </p:txBody>
      </p:sp>
    </p:spTree>
    <p:extLst>
      <p:ext uri="{BB962C8B-B14F-4D97-AF65-F5344CB8AC3E}">
        <p14:creationId xmlns:p14="http://schemas.microsoft.com/office/powerpoint/2010/main" val="4114244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Getting a List of Entities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Here's a query that returns a list of entities:</a:t>
            </a:r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BD6FDFE4-2BB5-4A0B-B3B0-5CBEBF5C85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3963" y="1247494"/>
            <a:ext cx="7235826" cy="862417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List&lt;Employee&gt;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getEmployees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String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jpql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"select e from Employee e";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TypedQuery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&lt;Employee&gt; query =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entityManager.createQuery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jpql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Employee.class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query.getResultList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4529A9-4649-4A08-94B3-849A6577619B}"/>
              </a:ext>
            </a:extLst>
          </p:cNvPr>
          <p:cNvSpPr txBox="1"/>
          <p:nvPr/>
        </p:nvSpPr>
        <p:spPr>
          <a:xfrm>
            <a:off x="6520943" y="1861746"/>
            <a:ext cx="19543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EmployeeRepository.java</a:t>
            </a:r>
          </a:p>
        </p:txBody>
      </p:sp>
    </p:spTree>
    <p:extLst>
      <p:ext uri="{BB962C8B-B14F-4D97-AF65-F5344CB8AC3E}">
        <p14:creationId xmlns:p14="http://schemas.microsoft.com/office/powerpoint/2010/main" val="2828335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4371" y="4604"/>
            <a:ext cx="7548179" cy="560552"/>
          </a:xfrm>
        </p:spPr>
        <p:txBody>
          <a:bodyPr/>
          <a:lstStyle/>
          <a:p>
            <a:r>
              <a:rPr lang="en-US" sz="3000" dirty="0"/>
              <a:t>2. </a:t>
            </a:r>
            <a:r>
              <a:rPr lang="en-GB" sz="3000" dirty="0"/>
              <a:t>Modifying Entities</a:t>
            </a:r>
            <a:endParaRPr lang="en-US" sz="3000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CAD8C79-36E9-4E8D-A975-AF8D5152AA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rmAutofit/>
          </a:bodyPr>
          <a:lstStyle/>
          <a:p>
            <a:r>
              <a:rPr lang="en-GB" dirty="0"/>
              <a:t>Overview</a:t>
            </a:r>
          </a:p>
          <a:p>
            <a:r>
              <a:rPr lang="en-GB" dirty="0"/>
              <a:t>Inserting an entity</a:t>
            </a:r>
          </a:p>
          <a:p>
            <a:r>
              <a:rPr lang="en-GB" dirty="0"/>
              <a:t>Updating an entity</a:t>
            </a:r>
          </a:p>
          <a:p>
            <a:r>
              <a:rPr lang="en-GB" dirty="0"/>
              <a:t>Deleting an entity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37218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Overview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JPA lets you insert, update, and delete entities</a:t>
            </a:r>
          </a:p>
          <a:p>
            <a:pPr lvl="1"/>
            <a:endParaRPr lang="en-GB" dirty="0"/>
          </a:p>
          <a:p>
            <a:r>
              <a:rPr lang="en-GB" dirty="0"/>
              <a:t>You must put these operations in a transactional method </a:t>
            </a:r>
            <a:br>
              <a:rPr lang="en-GB" dirty="0"/>
            </a:br>
            <a:r>
              <a:rPr lang="en-GB" dirty="0"/>
              <a:t>in a component class</a:t>
            </a:r>
          </a:p>
          <a:p>
            <a:pPr lvl="1"/>
            <a:r>
              <a:rPr lang="en-GB" dirty="0"/>
              <a:t>Annotate method with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@Transactional</a:t>
            </a:r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BD6FDFE4-2BB5-4A0B-B3B0-5CBEBF5C85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1055" y="2690974"/>
            <a:ext cx="7188734" cy="708528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@Transactional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someMethodToModifyEntities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en-GB" sz="10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53152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Standard_LiveLessons_2017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Standard_LiveLessons_2016.potm" id="{8C1633E9-E98A-446F-92F4-E3D84D4249FA}" vid="{A44C486B-6B48-42BE-B4AA-FE194AC140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Standard_LiveLessons_2017.potm</Template>
  <TotalTime>7873</TotalTime>
  <Words>670</Words>
  <Application>Microsoft Office PowerPoint</Application>
  <PresentationFormat>On-screen Show (16:9)</PresentationFormat>
  <Paragraphs>125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Courier New</vt:lpstr>
      <vt:lpstr>Standard_LiveLessons_2017</vt:lpstr>
      <vt:lpstr>Querying and Modifying Entities</vt:lpstr>
      <vt:lpstr>1. Querying Entities</vt:lpstr>
      <vt:lpstr>Defining a Repository Component</vt:lpstr>
      <vt:lpstr>Finding an Entity by Primary Key</vt:lpstr>
      <vt:lpstr>Working with Queries</vt:lpstr>
      <vt:lpstr>Performing a Simple Query</vt:lpstr>
      <vt:lpstr>Getting a List of Entities</vt:lpstr>
      <vt:lpstr>2. Modifying Entities</vt:lpstr>
      <vt:lpstr>Overview</vt:lpstr>
      <vt:lpstr>Inserting an Entity</vt:lpstr>
      <vt:lpstr>Updating an Entity</vt:lpstr>
      <vt:lpstr>Deleting an Entity</vt:lpstr>
      <vt:lpstr>Summary</vt:lpstr>
      <vt:lpstr>Exercise</vt:lpstr>
    </vt:vector>
  </TitlesOfParts>
  <Company>Pearson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Julie Phifer</dc:creator>
  <cp:lastModifiedBy>Andy Olsen</cp:lastModifiedBy>
  <cp:revision>166</cp:revision>
  <dcterms:created xsi:type="dcterms:W3CDTF">2015-09-28T19:52:00Z</dcterms:created>
  <dcterms:modified xsi:type="dcterms:W3CDTF">2024-02-01T14:30:58Z</dcterms:modified>
</cp:coreProperties>
</file>