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710" r:id="rId3"/>
    <p:sldId id="532" r:id="rId4"/>
    <p:sldId id="533" r:id="rId5"/>
    <p:sldId id="770" r:id="rId6"/>
    <p:sldId id="768" r:id="rId7"/>
    <p:sldId id="725" r:id="rId8"/>
    <p:sldId id="776" r:id="rId9"/>
    <p:sldId id="727" r:id="rId10"/>
    <p:sldId id="729" r:id="rId11"/>
    <p:sldId id="771" r:id="rId12"/>
    <p:sldId id="772" r:id="rId13"/>
    <p:sldId id="773" r:id="rId14"/>
    <p:sldId id="711" r:id="rId15"/>
    <p:sldId id="74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46" d="100"/>
          <a:sy n="146" d="100"/>
        </p:scale>
        <p:origin x="75" y="363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4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Data Repositories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 repositories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a Spring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Repository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a domain-specific repository: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Entity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Employee,</a:t>
            </a:r>
            <a:r>
              <a:rPr lang="en-GB" dirty="0"/>
              <a:t> PK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GB" dirty="0"/>
              <a:t>Also, we've defined some custom queries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267"/>
            <a:ext cx="7205496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findByRegion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 from Employee e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salary, Pageable pageable);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505406" y="261690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scans for Spring Data JPA repository interfaces when it starts</a:t>
            </a:r>
          </a:p>
          <a:p>
            <a:pPr lvl="1"/>
            <a:r>
              <a:rPr lang="en-GB" dirty="0"/>
              <a:t>It looks in the main application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079698"/>
            <a:ext cx="7205496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org.springframework.data.jpa.repository.config.EnableJpaRepositories;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@EnableJpaRepositories({"repopackage1", "repopackage2"})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67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a Spring Data Repository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some standard repository methods: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5718"/>
            <a:ext cx="720549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useStandardRepoMethods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Insert an employee.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Employee("Andy", 10000, "Swansea");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("Inserted employee, id %d\n",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newEmp.getId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count of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now %d employees\n",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repository.count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repository.findAll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728964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6183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a Spring Data Repository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our custom queries in the repository: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4867"/>
            <a:ext cx="720549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useCustomQueryMethods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 by region.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 in London: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("London")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employees by salary range.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List&lt;Employee&gt; emps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repository.findInSalaryRange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(20000,  50000);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("Employees earning 20k to 50k: ", emps);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 page of employees.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Pageable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PageRequest.of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(1, 3,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Direction.DESC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"dosh");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Page&lt;Employee&gt; page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repository.findByDoshGreaterThan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(50000, pageable);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("Page 1 of employees more than 50k: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page.getContent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728965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3972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 repositories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a Spring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We've seen how to define a custom "select" method</a:t>
            </a:r>
          </a:p>
          <a:p>
            <a:pPr lvl="1"/>
            <a:r>
              <a:rPr lang="en-GB" sz="1800" dirty="0">
                <a:latin typeface="+mj-lt"/>
              </a:rPr>
              <a:t>Annotate a method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</a:p>
          <a:p>
            <a:pPr lvl="1"/>
            <a:r>
              <a:rPr lang="en-GB" sz="1800" dirty="0">
                <a:latin typeface="+mj-lt"/>
              </a:rPr>
              <a:t>Specify a "select" JPQL string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2000" dirty="0">
                <a:latin typeface="+mj-lt"/>
              </a:rPr>
              <a:t>It's also possible to define a custom "modifying" method</a:t>
            </a:r>
          </a:p>
          <a:p>
            <a:pPr lvl="1"/>
            <a:r>
              <a:rPr lang="en-GB" sz="1800" dirty="0">
                <a:latin typeface="+mj-lt"/>
              </a:rPr>
              <a:t>Annotate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@Modifying</a:t>
            </a:r>
            <a:r>
              <a:rPr lang="en-GB" sz="1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lvl="1"/>
            <a:r>
              <a:rPr lang="en-GB" sz="1800" dirty="0">
                <a:latin typeface="+mj-lt"/>
              </a:rPr>
              <a:t>Specify an "insert", "update", or "delete" JPQL string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2047700" cy="20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9434FFB5-2334-44D9-9EF7-542E3F94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723" y="3143429"/>
            <a:ext cx="6397006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@Query("delete from Employee e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Modifying(flushAutomatically=true, clearAutomatically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 Repositories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Spring Data repositories</a:t>
            </a:r>
          </a:p>
          <a:p>
            <a:r>
              <a:rPr lang="en-GB" dirty="0"/>
              <a:t>Spring Data repository capabilities</a:t>
            </a:r>
          </a:p>
          <a:p>
            <a:r>
              <a:rPr lang="en-GB" dirty="0"/>
              <a:t>Paging and sorting</a:t>
            </a:r>
          </a:p>
          <a:p>
            <a:r>
              <a:rPr lang="en-GB" dirty="0"/>
              <a:t>Technology-specific repositories</a:t>
            </a:r>
          </a:p>
          <a:p>
            <a:r>
              <a:rPr lang="en-GB" dirty="0"/>
              <a:t>Domain-specific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is a data-access abstraction mechanism</a:t>
            </a:r>
          </a:p>
          <a:p>
            <a:pPr lvl="1"/>
            <a:r>
              <a:rPr lang="en-GB" dirty="0"/>
              <a:t>Makes it very easy to access a wide range of data stores</a:t>
            </a:r>
          </a:p>
          <a:p>
            <a:pPr lvl="1"/>
            <a:r>
              <a:rPr lang="en-GB" dirty="0"/>
              <a:t>Using a familiar "repository" pattern</a:t>
            </a:r>
          </a:p>
          <a:p>
            <a:pPr lvl="1"/>
            <a:r>
              <a:rPr lang="en-GB" dirty="0"/>
              <a:t>Create / Read / Update / Delete (CRUD)</a:t>
            </a:r>
          </a:p>
          <a:p>
            <a:pPr lvl="1"/>
            <a:endParaRPr lang="en-GB" dirty="0"/>
          </a:p>
          <a:p>
            <a:r>
              <a:rPr lang="en-GB" dirty="0"/>
              <a:t>It provides template repositories for…</a:t>
            </a:r>
          </a:p>
          <a:p>
            <a:pPr lvl="1"/>
            <a:r>
              <a:rPr lang="en-GB" dirty="0"/>
              <a:t>JPA</a:t>
            </a:r>
          </a:p>
          <a:p>
            <a:pPr lvl="1"/>
            <a:r>
              <a:rPr lang="en-GB" dirty="0"/>
              <a:t>MongoDB, Cassandra, </a:t>
            </a:r>
            <a:r>
              <a:rPr lang="en-GB" dirty="0" err="1"/>
              <a:t>CouchBase</a:t>
            </a:r>
            <a:endParaRPr lang="en-GB" dirty="0"/>
          </a:p>
          <a:p>
            <a:pPr lvl="1"/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Data Repository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defines a general-purpose repository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35681"/>
            <a:ext cx="6062078" cy="3786294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CrudRepository&lt;T,ID&gt; extends 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count();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delete(T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&lt;ID&gt; ids);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Optional&lt;T&gt;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save(T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Paging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for paging and sorting is provided via this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48127"/>
            <a:ext cx="6062078" cy="101630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&lt;T,ID&gt; extends 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Page&lt;T&gt;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(Sort sort);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Technology-Specific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also provides technology-specific repositories</a:t>
            </a:r>
          </a:p>
          <a:p>
            <a:pPr lvl="1"/>
            <a:r>
              <a:rPr lang="en-GB" dirty="0"/>
              <a:t>Provide technology-specific extensions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4A07370-A550-4548-B489-ED79CD8C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97" y="2878290"/>
            <a:ext cx="1887906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8DC93-2DA4-44B4-827D-42E44D871ACA}"/>
              </a:ext>
            </a:extLst>
          </p:cNvPr>
          <p:cNvCxnSpPr>
            <a:cxnSpLocks/>
          </p:cNvCxnSpPr>
          <p:nvPr/>
        </p:nvCxnSpPr>
        <p:spPr>
          <a:xfrm flipV="1">
            <a:off x="4707965" y="2549867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5AC1A-E821-4040-BD4A-3DDA0654BCBD}"/>
              </a:ext>
            </a:extLst>
          </p:cNvPr>
          <p:cNvCxnSpPr>
            <a:cxnSpLocks/>
          </p:cNvCxnSpPr>
          <p:nvPr/>
        </p:nvCxnSpPr>
        <p:spPr>
          <a:xfrm>
            <a:off x="4704171" y="3082107"/>
            <a:ext cx="900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CFBBFE-3A96-488E-8AA8-950B67B9702C}"/>
              </a:ext>
            </a:extLst>
          </p:cNvPr>
          <p:cNvGrpSpPr/>
          <p:nvPr/>
        </p:nvGrpSpPr>
        <p:grpSpPr>
          <a:xfrm>
            <a:off x="4706724" y="3033071"/>
            <a:ext cx="2793379" cy="723749"/>
            <a:chOff x="2911190" y="3709868"/>
            <a:chExt cx="2793379" cy="723749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DDEC7E70-EE2A-41C1-9806-C358C078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663" y="4032865"/>
              <a:ext cx="1887906" cy="400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 anchor="ctr">
              <a:spAutoFit/>
            </a:bodyPr>
            <a:lstStyle/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MongoRepository</a:t>
              </a:r>
              <a:endPara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7DC9EA-EEAA-4182-BB4B-E9FAA1869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190" y="3709868"/>
              <a:ext cx="0" cy="532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975A9C-410F-4EB2-9D77-5A8331E9EC96}"/>
                </a:ext>
              </a:extLst>
            </p:cNvPr>
            <p:cNvCxnSpPr>
              <a:cxnSpLocks/>
            </p:cNvCxnSpPr>
            <p:nvPr/>
          </p:nvCxnSpPr>
          <p:spPr>
            <a:xfrm>
              <a:off x="2911190" y="4242108"/>
              <a:ext cx="9007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14">
            <a:extLst>
              <a:ext uri="{FF2B5EF4-FFF2-40B4-BE49-F238E27FC236}">
                <a16:creationId xmlns:a16="http://schemas.microsoft.com/office/drawing/2014/main" id="{C02B3D6B-117E-4A58-82BF-B1F592DB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97" y="3827230"/>
            <a:ext cx="1887906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CouchBaseRepository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BEE22C-7EEA-4E3F-BBE8-63BCBF0D0905}"/>
              </a:ext>
            </a:extLst>
          </p:cNvPr>
          <p:cNvCxnSpPr>
            <a:cxnSpLocks/>
          </p:cNvCxnSpPr>
          <p:nvPr/>
        </p:nvCxnSpPr>
        <p:spPr>
          <a:xfrm flipV="1">
            <a:off x="4707965" y="3507810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3136CB-C101-432C-A034-FF7479A47F61}"/>
              </a:ext>
            </a:extLst>
          </p:cNvPr>
          <p:cNvCxnSpPr>
            <a:cxnSpLocks/>
          </p:cNvCxnSpPr>
          <p:nvPr/>
        </p:nvCxnSpPr>
        <p:spPr>
          <a:xfrm>
            <a:off x="4704171" y="4040050"/>
            <a:ext cx="900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35258D-2F5D-4780-BC33-D090422CBC9D}"/>
              </a:ext>
            </a:extLst>
          </p:cNvPr>
          <p:cNvSpPr txBox="1"/>
          <p:nvPr/>
        </p:nvSpPr>
        <p:spPr>
          <a:xfrm>
            <a:off x="4513943" y="408781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A21492-DE98-1F3C-E607-EEEF3AEF86AC}"/>
              </a:ext>
            </a:extLst>
          </p:cNvPr>
          <p:cNvCxnSpPr>
            <a:cxnSpLocks/>
          </p:cNvCxnSpPr>
          <p:nvPr/>
        </p:nvCxnSpPr>
        <p:spPr>
          <a:xfrm>
            <a:off x="3258017" y="2535021"/>
            <a:ext cx="2851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5CF945-C500-7830-69C6-A6F0B82461AD}"/>
              </a:ext>
            </a:extLst>
          </p:cNvPr>
          <p:cNvCxnSpPr>
            <a:cxnSpLocks/>
          </p:cNvCxnSpPr>
          <p:nvPr/>
        </p:nvCxnSpPr>
        <p:spPr>
          <a:xfrm flipV="1">
            <a:off x="3269406" y="2002781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A64525-61DD-34D4-EAE4-D44654DEBB83}"/>
              </a:ext>
            </a:extLst>
          </p:cNvPr>
          <p:cNvCxnSpPr>
            <a:cxnSpLocks/>
          </p:cNvCxnSpPr>
          <p:nvPr/>
        </p:nvCxnSpPr>
        <p:spPr>
          <a:xfrm flipV="1">
            <a:off x="6109527" y="2002781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CABCEB0-F2E0-EC0F-8E9C-DFD7D41E3039}"/>
              </a:ext>
            </a:extLst>
          </p:cNvPr>
          <p:cNvSpPr/>
          <p:nvPr/>
        </p:nvSpPr>
        <p:spPr>
          <a:xfrm>
            <a:off x="3184976" y="2155521"/>
            <a:ext cx="155738" cy="134257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56B91F5-18A6-EEB9-8FAA-C12AFE232F09}"/>
              </a:ext>
            </a:extLst>
          </p:cNvPr>
          <p:cNvSpPr/>
          <p:nvPr/>
        </p:nvSpPr>
        <p:spPr>
          <a:xfrm>
            <a:off x="6031253" y="2155521"/>
            <a:ext cx="155738" cy="134257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E493B77-9D84-4310-A448-2D47864B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686" y="1747923"/>
            <a:ext cx="2603162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2BECCA6-DD3D-4D24-B1EF-526C1DD3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946" y="1747923"/>
            <a:ext cx="2603162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Domain-Specific Repositories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your own domain-specific interfaces </a:t>
            </a:r>
          </a:p>
          <a:p>
            <a:pPr lvl="1"/>
            <a:r>
              <a:rPr lang="en-GB" dirty="0"/>
              <a:t>Extend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(or sub-interface)</a:t>
            </a:r>
          </a:p>
          <a:p>
            <a:pPr lvl="1"/>
            <a:r>
              <a:rPr lang="en-GB" dirty="0"/>
              <a:t>Specify the entity type and the PK type</a:t>
            </a:r>
          </a:p>
          <a:p>
            <a:endParaRPr lang="en-GB" dirty="0"/>
          </a:p>
          <a:p>
            <a:r>
              <a:rPr lang="en-GB" dirty="0"/>
              <a:t>You can define specific query methods for your entities</a:t>
            </a:r>
          </a:p>
          <a:p>
            <a:pPr lvl="1"/>
            <a:r>
              <a:rPr lang="en-GB" dirty="0"/>
              <a:t>Spring Data reflects on method names to create queries</a:t>
            </a:r>
          </a:p>
          <a:p>
            <a:pPr lvl="1"/>
            <a:r>
              <a:rPr lang="en-GB" dirty="0"/>
              <a:t>You can provide an explicit query string for complex queries</a:t>
            </a:r>
          </a:p>
          <a:p>
            <a:pPr lvl="1"/>
            <a:endParaRPr lang="en-GB" dirty="0"/>
          </a:p>
          <a:p>
            <a:r>
              <a:rPr lang="en-GB" dirty="0"/>
              <a:t>See next section for an example…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2. Using a Spring Data Repository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a repository</a:t>
            </a:r>
          </a:p>
          <a:p>
            <a:r>
              <a:rPr lang="en-GB" dirty="0"/>
              <a:t>Locating Spring Data repositories</a:t>
            </a:r>
          </a:p>
          <a:p>
            <a:r>
              <a:rPr lang="en-GB" dirty="0"/>
              <a:t>Using a Spring Data repository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demo.springdatarepositories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8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how to access a relational database by using a Spring Data repository</a:t>
            </a:r>
          </a:p>
          <a:p>
            <a:pPr lvl="1"/>
            <a:endParaRPr lang="en-GB" dirty="0"/>
          </a:p>
          <a:p>
            <a:r>
              <a:rPr lang="en-GB" dirty="0"/>
              <a:t>Note the following key points in the demo first: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7912</TotalTime>
  <Words>1045</Words>
  <Application>Microsoft Office PowerPoint</Application>
  <PresentationFormat>On-screen Show (16:9)</PresentationFormat>
  <Paragraphs>196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Standard_LiveLessons_2017</vt:lpstr>
      <vt:lpstr>Spring Data Repositories</vt:lpstr>
      <vt:lpstr>1. Understanding Spring Data Repositories</vt:lpstr>
      <vt:lpstr>Overview of Spring Data Repositories</vt:lpstr>
      <vt:lpstr>Spring Data Repository Capabilities</vt:lpstr>
      <vt:lpstr>Paging and Sorting</vt:lpstr>
      <vt:lpstr>Technology-Specific Repositories</vt:lpstr>
      <vt:lpstr>Domain-Specific Repositories</vt:lpstr>
      <vt:lpstr>2. Using a Spring Data Repository</vt:lpstr>
      <vt:lpstr>Overview</vt:lpstr>
      <vt:lpstr>Defining a Repository</vt:lpstr>
      <vt:lpstr>Locating Spring Data Repositories</vt:lpstr>
      <vt:lpstr>Using a Spring Data Repository (1 of 2)</vt:lpstr>
      <vt:lpstr>Using a Spring Data Repository (2 of 2)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168</cp:revision>
  <dcterms:created xsi:type="dcterms:W3CDTF">2015-09-28T19:52:00Z</dcterms:created>
  <dcterms:modified xsi:type="dcterms:W3CDTF">2024-03-12T16:28:21Z</dcterms:modified>
</cp:coreProperties>
</file>