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783" r:id="rId3"/>
    <p:sldId id="778" r:id="rId4"/>
    <p:sldId id="779" r:id="rId5"/>
    <p:sldId id="787" r:id="rId6"/>
    <p:sldId id="782" r:id="rId7"/>
    <p:sldId id="711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3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157FA4"/>
    <a:srgbClr val="157EA2"/>
    <a:srgbClr val="177EA4"/>
    <a:srgbClr val="1580A2"/>
    <a:srgbClr val="107D9F"/>
    <a:srgbClr val="CCECFF"/>
    <a:srgbClr val="FBE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451" autoAdjust="0"/>
    <p:restoredTop sz="96725" autoAdjust="0"/>
  </p:normalViewPr>
  <p:slideViewPr>
    <p:cSldViewPr snapToGrid="0" snapToObjects="1">
      <p:cViewPr varScale="1">
        <p:scale>
          <a:sx n="129" d="100"/>
          <a:sy n="129" d="100"/>
        </p:scale>
        <p:origin x="79" y="645"/>
      </p:cViewPr>
      <p:guideLst>
        <p:guide orient="horz" pos="1620"/>
        <p:guide pos="532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3" d="100"/>
        <a:sy n="133" d="100"/>
      </p:scale>
      <p:origin x="0" y="0"/>
    </p:cViewPr>
  </p:sorterViewPr>
  <p:notesViewPr>
    <p:cSldViewPr snapToGrid="0" snapToObjects="1">
      <p:cViewPr varScale="1">
        <p:scale>
          <a:sx n="112" d="100"/>
          <a:sy n="112" d="100"/>
        </p:scale>
        <p:origin x="3464" y="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13/03/2024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3393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6704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88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8739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44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22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11269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598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4595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4604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5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6260" y="184354"/>
            <a:ext cx="5467739" cy="931873"/>
          </a:xfrm>
        </p:spPr>
        <p:txBody>
          <a:bodyPr/>
          <a:lstStyle/>
          <a:p>
            <a:r>
              <a:rPr lang="en-GB" sz="2800" dirty="0">
                <a:solidFill>
                  <a:schemeClr val="bg1"/>
                </a:solidFill>
              </a:rPr>
              <a:t>Consuming REST Services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10" y="982981"/>
            <a:ext cx="5473106" cy="3351559"/>
          </a:xfrm>
        </p:spPr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Overview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How to use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Example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Other ways to consume a REST service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Consuming a REST service from HTML</a:t>
            </a:r>
          </a:p>
        </p:txBody>
      </p:sp>
    </p:spTree>
    <p:extLst>
      <p:ext uri="{BB962C8B-B14F-4D97-AF65-F5344CB8AC3E}">
        <p14:creationId xmlns:p14="http://schemas.microsoft.com/office/powerpoint/2010/main" val="200548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Overview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Spring Web provides 2 ways to consume REST services: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- </a:t>
            </a:r>
            <a:r>
              <a:rPr lang="en-GB" dirty="0"/>
              <a:t>fluent coding style, recommended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GB" dirty="0"/>
              <a:t>traditional approach, not recommended</a:t>
            </a:r>
          </a:p>
          <a:p>
            <a:pPr lvl="1"/>
            <a:endParaRPr lang="en-GB" dirty="0"/>
          </a:p>
          <a:p>
            <a:r>
              <a:rPr lang="en-GB" dirty="0"/>
              <a:t>In either case, you must include the following dependency: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We'll concentrate on using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See following slides…</a:t>
            </a:r>
            <a:endParaRPr lang="en-GB" dirty="0">
              <a:latin typeface="+mj-lt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EE7F276-A5CA-4EDE-8D01-32251DAB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2719083"/>
            <a:ext cx="6964193" cy="708528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6699FF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&lt;dependency&gt;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org.springframework.boot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&gt;spring-boot-starter-web&lt;/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defTabSz="739775">
              <a:defRPr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&lt;/dependency&gt;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D59B8B-52BB-4783-B2D1-8E5438D11263}"/>
              </a:ext>
            </a:extLst>
          </p:cNvPr>
          <p:cNvSpPr txBox="1"/>
          <p:nvPr/>
        </p:nvSpPr>
        <p:spPr>
          <a:xfrm>
            <a:off x="7831029" y="3181390"/>
            <a:ext cx="7232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000" b="1" dirty="0">
                <a:solidFill>
                  <a:srgbClr val="3333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265032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000" dirty="0"/>
              <a:t>How to Use </a:t>
            </a:r>
            <a:r>
              <a:rPr lang="en-GB" sz="3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endParaRPr lang="en-GB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21725"/>
            <a:ext cx="7774948" cy="3547021"/>
          </a:xfrm>
        </p:spPr>
        <p:txBody>
          <a:bodyPr/>
          <a:lstStyle/>
          <a:p>
            <a:r>
              <a:rPr lang="en-GB" dirty="0"/>
              <a:t>Here's an example of how to use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dirty="0"/>
              <a:t> for a GET API: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There are similar methods for other types of requests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post()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put()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delete()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2601524E-833C-4BBE-BA6B-FBBEB0725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0112" y="1235264"/>
            <a:ext cx="6964193" cy="1939635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92075" tIns="46038" rIns="92075" bIns="46038" anchor="ctr">
            <a:spAutoFit/>
          </a:bodyPr>
          <a:lstStyle/>
          <a:p>
            <a:pPr defTabSz="739775">
              <a:defRPr/>
            </a:pP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client =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RestClient.create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739775">
              <a:defRPr/>
            </a:pP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someUri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"http://localhost:8080/full/products/1";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ResponseEntity&lt;Product&gt; response = client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.get()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uri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someUri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.retrieve()</a:t>
            </a:r>
          </a:p>
          <a:p>
            <a:pPr defTabSz="739775">
              <a:defRPr/>
            </a:pP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.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toEntity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Product.class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nGot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product 1, response details:");</a:t>
            </a:r>
          </a:p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  Status code: %d\n",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response.getStatusCodeValue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739775">
              <a:defRPr/>
            </a:pP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("  Response body: %s\n", </a:t>
            </a:r>
            <a:r>
              <a:rPr lang="en-GB" sz="1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response.getBody</a:t>
            </a:r>
            <a:r>
              <a:rPr lang="en-GB" sz="1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15632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4604"/>
            <a:ext cx="7548179" cy="560552"/>
          </a:xfrm>
        </p:spPr>
        <p:txBody>
          <a:bodyPr/>
          <a:lstStyle/>
          <a:p>
            <a:r>
              <a:rPr lang="en-GB" sz="3000" dirty="0"/>
              <a:t>Example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E2BEFF7-D4F3-456C-B335-D891BCB1C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379" y="813605"/>
            <a:ext cx="7539420" cy="3547021"/>
          </a:xfrm>
        </p:spPr>
        <p:txBody>
          <a:bodyPr/>
          <a:lstStyle/>
          <a:p>
            <a:r>
              <a:rPr lang="en-GB" dirty="0"/>
              <a:t>Let's see a complete example of using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See the code here:</a:t>
            </a:r>
          </a:p>
          <a:p>
            <a:pPr lvl="1"/>
            <a:r>
              <a:rPr lang="en-GB" dirty="0"/>
              <a:t>Project: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demo-13-rest-clients</a:t>
            </a:r>
          </a:p>
          <a:p>
            <a:pPr lvl="1"/>
            <a:r>
              <a:rPr lang="en-GB" dirty="0"/>
              <a:t>Class:	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ConsumerViaRestClient.java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ECE9215-D230-4EA6-9C29-680C9DB2CC5E}"/>
              </a:ext>
            </a:extLst>
          </p:cNvPr>
          <p:cNvGrpSpPr/>
          <p:nvPr/>
        </p:nvGrpSpPr>
        <p:grpSpPr>
          <a:xfrm>
            <a:off x="5782705" y="1478970"/>
            <a:ext cx="2776721" cy="1769162"/>
            <a:chOff x="5316688" y="1413160"/>
            <a:chExt cx="2776721" cy="176916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93729D2-C05E-4D2A-8FCA-035D2FAA5BA0}"/>
                </a:ext>
              </a:extLst>
            </p:cNvPr>
            <p:cNvSpPr/>
            <p:nvPr/>
          </p:nvSpPr>
          <p:spPr>
            <a:xfrm>
              <a:off x="5507176" y="1413160"/>
              <a:ext cx="2348351" cy="115859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9DC82DD-EEB8-4AEA-BD8A-CBB1F7EE1B94}"/>
                </a:ext>
              </a:extLst>
            </p:cNvPr>
            <p:cNvSpPr/>
            <p:nvPr/>
          </p:nvSpPr>
          <p:spPr>
            <a:xfrm>
              <a:off x="5800860" y="1655408"/>
              <a:ext cx="1757674" cy="677351"/>
            </a:xfrm>
            <a:prstGeom prst="round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4EF9A6-AA32-4E1D-ADB9-D6B6DB099701}"/>
                </a:ext>
              </a:extLst>
            </p:cNvPr>
            <p:cNvSpPr txBox="1"/>
            <p:nvPr/>
          </p:nvSpPr>
          <p:spPr>
            <a:xfrm>
              <a:off x="5856315" y="1733398"/>
              <a:ext cx="16882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+mj-lt"/>
                  <a:cs typeface="Courier New" panose="02070309020205020404" pitchFamily="49" charset="0"/>
                </a:rPr>
                <a:t>REST service</a:t>
              </a:r>
            </a:p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/full/products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27BDC0-29DD-4A65-8ABB-A270F9690C66}"/>
                </a:ext>
              </a:extLst>
            </p:cNvPr>
            <p:cNvSpPr txBox="1"/>
            <p:nvPr/>
          </p:nvSpPr>
          <p:spPr>
            <a:xfrm>
              <a:off x="5316688" y="2597547"/>
              <a:ext cx="27767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rgbClr val="4BACC6"/>
                  </a:solidFill>
                  <a:latin typeface="+mj-lt"/>
                  <a:cs typeface="Courier New" panose="02070309020205020404" pitchFamily="49" charset="0"/>
                </a:rPr>
                <a:t>demo-13-rest-services</a:t>
              </a:r>
            </a:p>
            <a:p>
              <a:pPr algn="ctr"/>
              <a:r>
                <a:rPr lang="en-GB" sz="1600" b="1" dirty="0">
                  <a:solidFill>
                    <a:srgbClr val="4BAC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http://localhost:8080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ACE5AC3-D2CF-4325-BD28-5283BEE358A2}"/>
              </a:ext>
            </a:extLst>
          </p:cNvPr>
          <p:cNvGrpSpPr/>
          <p:nvPr/>
        </p:nvGrpSpPr>
        <p:grpSpPr>
          <a:xfrm>
            <a:off x="1589782" y="1478970"/>
            <a:ext cx="3006140" cy="1769162"/>
            <a:chOff x="1571755" y="1413160"/>
            <a:chExt cx="2440091" cy="176916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A4CDBEF-EC8F-4F68-AAC7-7D287D44F7AA}"/>
                </a:ext>
              </a:extLst>
            </p:cNvPr>
            <p:cNvSpPr/>
            <p:nvPr/>
          </p:nvSpPr>
          <p:spPr>
            <a:xfrm>
              <a:off x="1602295" y="1413160"/>
              <a:ext cx="2348351" cy="1158590"/>
            </a:xfrm>
            <a:prstGeom prst="rect">
              <a:avLst/>
            </a:prstGeom>
            <a:solidFill>
              <a:schemeClr val="bg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40E1D7A-ED10-43DF-86C4-E122D2430450}"/>
                </a:ext>
              </a:extLst>
            </p:cNvPr>
            <p:cNvSpPr txBox="1"/>
            <p:nvPr/>
          </p:nvSpPr>
          <p:spPr>
            <a:xfrm>
              <a:off x="1657061" y="2597547"/>
              <a:ext cx="22538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rgbClr val="4BACC6"/>
                  </a:solidFill>
                  <a:latin typeface="+mj-lt"/>
                  <a:cs typeface="Courier New" panose="02070309020205020404" pitchFamily="49" charset="0"/>
                </a:rPr>
                <a:t>demo-13-rest-clients</a:t>
              </a:r>
            </a:p>
            <a:p>
              <a:pPr algn="ctr"/>
              <a:r>
                <a:rPr lang="en-GB" sz="1600" b="1" dirty="0">
                  <a:solidFill>
                    <a:srgbClr val="4BACC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http://localhost:8181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D4FFE36D-64FE-4DDA-82D7-D64C9E58A847}"/>
                </a:ext>
              </a:extLst>
            </p:cNvPr>
            <p:cNvSpPr/>
            <p:nvPr/>
          </p:nvSpPr>
          <p:spPr>
            <a:xfrm>
              <a:off x="1791069" y="1655408"/>
              <a:ext cx="1989465" cy="677351"/>
            </a:xfrm>
            <a:prstGeom prst="roundRect">
              <a:avLst/>
            </a:prstGeom>
            <a:solidFill>
              <a:srgbClr val="4BACC6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CB7D994-DEC5-498C-874F-0F3C1EED5B82}"/>
                </a:ext>
              </a:extLst>
            </p:cNvPr>
            <p:cNvSpPr txBox="1"/>
            <p:nvPr/>
          </p:nvSpPr>
          <p:spPr>
            <a:xfrm>
              <a:off x="1571755" y="1733398"/>
              <a:ext cx="24400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chemeClr val="bg1"/>
                  </a:solidFill>
                  <a:latin typeface="+mj-lt"/>
                  <a:cs typeface="Courier New" panose="02070309020205020404" pitchFamily="49" charset="0"/>
                </a:rPr>
                <a:t>REST client</a:t>
              </a:r>
            </a:p>
            <a:p>
              <a:pPr algn="ctr"/>
              <a:r>
                <a:rPr lang="en-GB" sz="1400" b="1" dirty="0" err="1">
                  <a:solidFill>
                    <a:schemeClr val="bg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ConsumerViaRestClient</a:t>
              </a:r>
              <a:endParaRPr lang="en-GB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5EE69B0-911F-478A-9511-F24E0ED885E4}"/>
              </a:ext>
            </a:extLst>
          </p:cNvPr>
          <p:cNvGrpSpPr/>
          <p:nvPr/>
        </p:nvGrpSpPr>
        <p:grpSpPr>
          <a:xfrm>
            <a:off x="4310950" y="1636141"/>
            <a:ext cx="1942082" cy="320705"/>
            <a:chOff x="3677095" y="1570331"/>
            <a:chExt cx="1942082" cy="320705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232B067-AA5D-4744-A04F-3F896105084C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95" y="1891036"/>
              <a:ext cx="1942082" cy="0"/>
            </a:xfrm>
            <a:prstGeom prst="line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FE22B36-9DEE-4DE6-9FB3-415D6E7B51EF}"/>
                </a:ext>
              </a:extLst>
            </p:cNvPr>
            <p:cNvSpPr txBox="1"/>
            <p:nvPr/>
          </p:nvSpPr>
          <p:spPr>
            <a:xfrm>
              <a:off x="4066005" y="1570331"/>
              <a:ext cx="11502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rgbClr val="F69240"/>
                  </a:solidFill>
                  <a:latin typeface="+mj-lt"/>
                  <a:cs typeface="Courier New" panose="02070309020205020404" pitchFamily="49" charset="0"/>
                </a:rPr>
                <a:t>REST request</a:t>
              </a:r>
              <a:endParaRPr lang="en-GB" sz="1400" b="1" dirty="0">
                <a:solidFill>
                  <a:srgbClr val="F69240"/>
                </a:solidFill>
                <a:latin typeface="+mj-lt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32E96EE-B525-48F3-9CF8-5C621F6551DC}"/>
              </a:ext>
            </a:extLst>
          </p:cNvPr>
          <p:cNvGrpSpPr/>
          <p:nvPr/>
        </p:nvGrpSpPr>
        <p:grpSpPr>
          <a:xfrm>
            <a:off x="4310950" y="2163039"/>
            <a:ext cx="1942082" cy="318901"/>
            <a:chOff x="3677095" y="2097229"/>
            <a:chExt cx="1942082" cy="318901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80E5A38-6EB8-4A93-90FA-C562E997DC34}"/>
                </a:ext>
              </a:extLst>
            </p:cNvPr>
            <p:cNvCxnSpPr>
              <a:cxnSpLocks/>
            </p:cNvCxnSpPr>
            <p:nvPr/>
          </p:nvCxnSpPr>
          <p:spPr>
            <a:xfrm>
              <a:off x="3677095" y="2097229"/>
              <a:ext cx="1942082" cy="0"/>
            </a:xfrm>
            <a:prstGeom prst="line">
              <a:avLst/>
            </a:prstGeom>
            <a:ln w="28575">
              <a:prstDash val="sysDot"/>
              <a:headEnd type="triangl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B1CA560-6AFE-48D5-8CB8-45872133C1B8}"/>
                </a:ext>
              </a:extLst>
            </p:cNvPr>
            <p:cNvSpPr txBox="1"/>
            <p:nvPr/>
          </p:nvSpPr>
          <p:spPr>
            <a:xfrm>
              <a:off x="3993269" y="2108353"/>
              <a:ext cx="1258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>
                  <a:solidFill>
                    <a:srgbClr val="F69240"/>
                  </a:solidFill>
                  <a:latin typeface="+mj-lt"/>
                  <a:cs typeface="Courier New" panose="02070309020205020404" pitchFamily="49" charset="0"/>
                </a:rPr>
                <a:t>REST response</a:t>
              </a:r>
              <a:endParaRPr lang="en-GB" sz="1400" b="1" dirty="0">
                <a:solidFill>
                  <a:srgbClr val="F69240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944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15035"/>
            <a:ext cx="7975291" cy="560552"/>
          </a:xfrm>
        </p:spPr>
        <p:txBody>
          <a:bodyPr/>
          <a:lstStyle/>
          <a:p>
            <a:r>
              <a:rPr lang="en-GB" sz="3000" dirty="0"/>
              <a:t>Other Ways to Consume a REST Service</a:t>
            </a:r>
            <a:endParaRPr lang="en-GB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147379" y="825202"/>
            <a:ext cx="7539420" cy="3547021"/>
          </a:xfrm>
        </p:spPr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RestTemplate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This is the original way to consume a REST service</a:t>
            </a:r>
          </a:p>
          <a:p>
            <a:pPr lvl="1"/>
            <a:r>
              <a:rPr lang="en-GB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Not as elegant as 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RestClient</a:t>
            </a:r>
            <a:r>
              <a:rPr lang="en-GB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, but widely used in the past</a:t>
            </a:r>
          </a:p>
          <a:p>
            <a:pPr lvl="1"/>
            <a:r>
              <a:rPr lang="en-GB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ConsumerViaRestTemplate.java</a:t>
            </a:r>
          </a:p>
          <a:p>
            <a:pPr lvl="1"/>
            <a:endParaRPr lang="en-GB" dirty="0"/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WebClient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Can be synchronous or asynchronous</a:t>
            </a:r>
          </a:p>
          <a:p>
            <a:pPr lvl="1"/>
            <a:r>
              <a:rPr lang="en-GB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Well suited to calling reactive REST services (</a:t>
            </a:r>
            <a:r>
              <a:rPr lang="en-GB" dirty="0" err="1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WebFlux</a:t>
            </a:r>
            <a:r>
              <a:rPr lang="en-GB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lvl="1"/>
            <a:r>
              <a:rPr lang="en-GB" dirty="0"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See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ConsumerViaWebClient.java</a:t>
            </a:r>
            <a:r>
              <a:rPr lang="en-GB" dirty="0">
                <a:latin typeface="+mj-lt"/>
                <a:ea typeface="Open Sans" panose="020B0606030504020204" pitchFamily="34" charset="0"/>
                <a:cs typeface="Courier New" panose="02070309020205020404" pitchFamily="49" charset="0"/>
              </a:rPr>
              <a:t> and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pom.xml</a:t>
            </a:r>
            <a:endParaRPr lang="en-GB" dirty="0"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722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4371" y="-2350"/>
            <a:ext cx="7548179" cy="560552"/>
          </a:xfrm>
        </p:spPr>
        <p:txBody>
          <a:bodyPr/>
          <a:lstStyle/>
          <a:p>
            <a:pPr eaLnBrk="1" hangingPunct="1"/>
            <a:r>
              <a:rPr lang="en-GB" sz="3000" dirty="0"/>
              <a:t>Consuming a REST Service from HTML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+mj-lt"/>
                <a:cs typeface="Courier New" panose="02070309020205020404" pitchFamily="49" charset="0"/>
              </a:rPr>
              <a:t>We've also implemented a simple HTML page to show how to consume a REST service from a web UI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Project: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demo-13-rest-clients</a:t>
            </a:r>
          </a:p>
          <a:p>
            <a:pPr lvl="1"/>
            <a:r>
              <a:rPr lang="en-GB" dirty="0">
                <a:latin typeface="+mj-lt"/>
                <a:cs typeface="Courier New" panose="02070309020205020404" pitchFamily="49" charset="0"/>
              </a:rPr>
              <a:t>Folder: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/main/resources/static</a:t>
            </a:r>
          </a:p>
          <a:p>
            <a:pPr lvl="1"/>
            <a:endParaRPr lang="en-GB" dirty="0">
              <a:latin typeface="+mj-lt"/>
              <a:cs typeface="Courier New" panose="02070309020205020404" pitchFamily="49" charset="0"/>
            </a:endParaRPr>
          </a:p>
          <a:p>
            <a:r>
              <a:rPr lang="en-GB" dirty="0">
                <a:latin typeface="+mj-lt"/>
                <a:cs typeface="Courier New" panose="02070309020205020404" pitchFamily="49" charset="0"/>
              </a:rPr>
              <a:t>Open a browser and browse to</a:t>
            </a:r>
            <a:br>
              <a:rPr lang="en-GB" dirty="0">
                <a:latin typeface="+mj-lt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http://localhost:8181</a:t>
            </a:r>
            <a:r>
              <a:rPr lang="en-GB" dirty="0">
                <a:latin typeface="+mj-lt"/>
                <a:cs typeface="Courier New" panose="02070309020205020404" pitchFamily="49" charset="0"/>
              </a:rPr>
              <a:t>	</a:t>
            </a:r>
            <a:endParaRPr lang="en-GB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805D96-6E5E-47D7-BBBE-197755546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611" y="2720270"/>
            <a:ext cx="3671123" cy="164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5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8809" y="184354"/>
            <a:ext cx="5289902" cy="931873"/>
          </a:xfrm>
        </p:spPr>
        <p:txBody>
          <a:bodyPr/>
          <a:lstStyle/>
          <a:p>
            <a:r>
              <a:rPr lang="en-US" sz="3000">
                <a:solidFill>
                  <a:schemeClr val="bg1"/>
                </a:solidFill>
              </a:rPr>
              <a:t>Summary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FE4899-46EA-4D85-B506-C96950130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8809" y="982981"/>
            <a:ext cx="5505191" cy="3351559"/>
          </a:xfrm>
        </p:spPr>
        <p:txBody>
          <a:bodyPr>
            <a:normAutofit/>
          </a:bodyPr>
          <a:lstStyle/>
          <a:p>
            <a:pPr marL="360363" indent="-3048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Overview</a:t>
            </a:r>
          </a:p>
          <a:p>
            <a:pPr marL="360363" indent="-3048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How to use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RestClient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363" indent="-3048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Example</a:t>
            </a:r>
          </a:p>
          <a:p>
            <a:pPr marL="360363" indent="-3048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Other ways to consume a REST service</a:t>
            </a:r>
          </a:p>
          <a:p>
            <a:pPr marL="360363" indent="-30480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Consuming a REST service from HTML</a:t>
            </a:r>
          </a:p>
        </p:txBody>
      </p:sp>
    </p:spTree>
    <p:extLst>
      <p:ext uri="{BB962C8B-B14F-4D97-AF65-F5344CB8AC3E}">
        <p14:creationId xmlns:p14="http://schemas.microsoft.com/office/powerpoint/2010/main" val="4185660244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9343</TotalTime>
  <Words>424</Words>
  <Application>Microsoft Office PowerPoint</Application>
  <PresentationFormat>On-screen Show (16:9)</PresentationFormat>
  <Paragraphs>92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Standard_LiveLessons_2017</vt:lpstr>
      <vt:lpstr>Consuming REST Services</vt:lpstr>
      <vt:lpstr>Overview</vt:lpstr>
      <vt:lpstr>How to Use RestClient</vt:lpstr>
      <vt:lpstr>Example</vt:lpstr>
      <vt:lpstr>Other Ways to Consume a REST Service</vt:lpstr>
      <vt:lpstr>Consuming a REST Service from HTML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173</cp:revision>
  <dcterms:created xsi:type="dcterms:W3CDTF">2015-09-28T19:52:00Z</dcterms:created>
  <dcterms:modified xsi:type="dcterms:W3CDTF">2024-03-13T14:11:36Z</dcterms:modified>
</cp:coreProperties>
</file>