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710" r:id="rId3"/>
    <p:sldId id="549" r:id="rId4"/>
    <p:sldId id="448" r:id="rId5"/>
    <p:sldId id="503" r:id="rId6"/>
    <p:sldId id="550" r:id="rId7"/>
    <p:sldId id="369" r:id="rId8"/>
    <p:sldId id="494" r:id="rId9"/>
    <p:sldId id="784" r:id="rId10"/>
    <p:sldId id="577" r:id="rId11"/>
    <p:sldId id="578" r:id="rId12"/>
    <p:sldId id="581" r:id="rId13"/>
    <p:sldId id="580" r:id="rId14"/>
    <p:sldId id="582" r:id="rId15"/>
    <p:sldId id="583" r:id="rId16"/>
    <p:sldId id="786" r:id="rId17"/>
    <p:sldId id="584" r:id="rId18"/>
    <p:sldId id="585" r:id="rId19"/>
    <p:sldId id="785" r:id="rId20"/>
    <p:sldId id="586" r:id="rId21"/>
    <p:sldId id="579" r:id="rId22"/>
    <p:sldId id="71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DA1"/>
    <a:srgbClr val="1580A2"/>
    <a:srgbClr val="FFDB69"/>
    <a:srgbClr val="1580A1"/>
    <a:srgbClr val="FFCC99"/>
    <a:srgbClr val="157FA4"/>
    <a:srgbClr val="157EA2"/>
    <a:srgbClr val="177EA4"/>
    <a:srgbClr val="107D9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29" d="100"/>
          <a:sy n="129" d="100"/>
        </p:scale>
        <p:origin x="79" y="645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5106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085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62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7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931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626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865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42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79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566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16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364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856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Overview of Spring Cloud Microservices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Spring Cloud Microservices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Overview of microservices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Microservices application example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Implementing circuit breaker behaviour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this section we'll show a complete (simple) example of how to create a Spring Cloud microservice application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There are two Spring Boot applications in the demo: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demo-16-clientservice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demo-16-catalogservice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5905CF-33D3-4942-9961-4716FA000723}"/>
              </a:ext>
            </a:extLst>
          </p:cNvPr>
          <p:cNvSpPr/>
          <p:nvPr/>
        </p:nvSpPr>
        <p:spPr bwMode="auto">
          <a:xfrm>
            <a:off x="5596975" y="3443780"/>
            <a:ext cx="1531868" cy="1230973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350" dirty="0" err="1">
                <a:solidFill>
                  <a:schemeClr val="bg1"/>
                </a:solidFill>
                <a:latin typeface="Lucida Console" pitchFamily="49" charset="0"/>
              </a:rPr>
              <a:t>catalog</a:t>
            </a:r>
            <a:r>
              <a:rPr lang="en-GB" sz="1350" dirty="0">
                <a:solidFill>
                  <a:schemeClr val="bg1"/>
                </a:solidFill>
                <a:latin typeface="Lucida Console" pitchFamily="49" charset="0"/>
              </a:rPr>
              <a:t>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69FF0-88AF-4072-AFE4-FF815D8CFACB}"/>
              </a:ext>
            </a:extLst>
          </p:cNvPr>
          <p:cNvSpPr/>
          <p:nvPr/>
        </p:nvSpPr>
        <p:spPr bwMode="auto">
          <a:xfrm>
            <a:off x="3087341" y="3222697"/>
            <a:ext cx="1531868" cy="1661328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350" dirty="0">
              <a:solidFill>
                <a:schemeClr val="bg1"/>
              </a:solidFill>
              <a:latin typeface="Lucida Console" pitchFamily="49" charset="0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350" dirty="0">
                <a:solidFill>
                  <a:schemeClr val="bg1"/>
                </a:solidFill>
                <a:latin typeface="Lucida Console" pitchFamily="49" charset="0"/>
              </a:rPr>
              <a:t>client service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486855-70A1-4AD7-ADAA-33671315E36C}"/>
              </a:ext>
            </a:extLst>
          </p:cNvPr>
          <p:cNvCxnSpPr/>
          <p:nvPr/>
        </p:nvCxnSpPr>
        <p:spPr bwMode="auto">
          <a:xfrm>
            <a:off x="1966704" y="3511845"/>
            <a:ext cx="1125606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FC123B-9858-4F50-AE22-689AFF96FCB5}"/>
              </a:ext>
            </a:extLst>
          </p:cNvPr>
          <p:cNvCxnSpPr>
            <a:cxnSpLocks/>
          </p:cNvCxnSpPr>
          <p:nvPr/>
        </p:nvCxnSpPr>
        <p:spPr bwMode="auto">
          <a:xfrm>
            <a:off x="4619209" y="3861672"/>
            <a:ext cx="977765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3418E7-F693-42E9-A4DE-0577125D2C74}"/>
              </a:ext>
            </a:extLst>
          </p:cNvPr>
          <p:cNvCxnSpPr>
            <a:cxnSpLocks/>
          </p:cNvCxnSpPr>
          <p:nvPr/>
        </p:nvCxnSpPr>
        <p:spPr bwMode="auto">
          <a:xfrm flipH="1">
            <a:off x="4619209" y="4279121"/>
            <a:ext cx="977765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384D7B-A371-48EA-9C3D-BEC5D0864285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6704" y="4603790"/>
            <a:ext cx="1125606" cy="0"/>
          </a:xfrm>
          <a:prstGeom prst="straightConnector1">
            <a:avLst/>
          </a:prstGeom>
          <a:noFill/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2822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</a:t>
            </a:r>
            <a:r>
              <a:rPr lang="en-GB" sz="3000" dirty="0" err="1"/>
              <a:t>Catalog</a:t>
            </a:r>
            <a:r>
              <a:rPr lang="en-GB" sz="3000" dirty="0"/>
              <a:t> Service (1 of 2)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"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" service is a Spring Boot application with a REST service that returns 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 info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demo-16-catalogservice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8081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Take a look at the endpoints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pPr lvl="1" eaLnBrk="1" hangingPunct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/{index}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</a:t>
            </a:r>
            <a:r>
              <a:rPr lang="en-GB" sz="3000" dirty="0" err="1"/>
              <a:t>Catalog</a:t>
            </a:r>
            <a:r>
              <a:rPr lang="en-GB" sz="3000" dirty="0"/>
              <a:t> Service (2 of 2)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</a:t>
            </a:r>
            <a:r>
              <a:rPr lang="en-GB" dirty="0" err="1"/>
              <a:t>catalog</a:t>
            </a:r>
            <a:r>
              <a:rPr lang="en-GB" dirty="0"/>
              <a:t> app and ping the following URLs…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63C0E-D710-42BC-8437-5B8E576E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11" y="1380903"/>
            <a:ext cx="5304387" cy="139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CEAE8-098F-4474-8FFB-7B107A655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11" y="3046493"/>
            <a:ext cx="5304387" cy="139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034395-277B-4E9E-9B5D-CD355EDC5207}"/>
              </a:ext>
            </a:extLst>
          </p:cNvPr>
          <p:cNvSpPr txBox="1"/>
          <p:nvPr/>
        </p:nvSpPr>
        <p:spPr>
          <a:xfrm>
            <a:off x="1984811" y="1379878"/>
            <a:ext cx="5304386" cy="414241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http://localhost:8081/catalog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8CD96-AFAF-41F0-9281-529E1E1C90D0}"/>
              </a:ext>
            </a:extLst>
          </p:cNvPr>
          <p:cNvSpPr txBox="1"/>
          <p:nvPr/>
        </p:nvSpPr>
        <p:spPr>
          <a:xfrm>
            <a:off x="1984811" y="3052244"/>
            <a:ext cx="5304386" cy="414241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http://localhost:8081/catalog/0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097A36-66DA-12A5-F3F8-CECA38CEA160}"/>
              </a:ext>
            </a:extLst>
          </p:cNvPr>
          <p:cNvSpPr/>
          <p:nvPr/>
        </p:nvSpPr>
        <p:spPr>
          <a:xfrm>
            <a:off x="6252634" y="1806818"/>
            <a:ext cx="1028098" cy="3005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7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(1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"client" service is another Spring Boot application with a REST service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demo-16-clientservice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 property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8080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Take a look at the endpoint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pPr lvl="1">
              <a:tabLst>
                <a:tab pos="358775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/client/{index}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63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(2 of 3)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BB849B-5B9C-401A-8A77-37E68A7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"client" service invokes the "</a:t>
            </a:r>
            <a:r>
              <a:rPr lang="en-GB" dirty="0" err="1"/>
              <a:t>catalog</a:t>
            </a:r>
            <a:r>
              <a:rPr lang="en-GB" dirty="0"/>
              <a:t>" service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BF519C5B-5409-BE9C-523E-B726D3B2D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1" y="1201728"/>
            <a:ext cx="7540099" cy="357838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@GetMapping("/client/{index}")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int index){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result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getCatalogData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(index);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("[%s] Item %d %s",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index, result);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getCatalogData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index)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URI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catalogUri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("http://localhost:8081/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/" + index);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client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client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.get()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catalogUri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.retrieve()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.body(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C88BC7-AF17-E7C9-760A-F838B44E317B}"/>
              </a:ext>
            </a:extLst>
          </p:cNvPr>
          <p:cNvCxnSpPr>
            <a:cxnSpLocks/>
          </p:cNvCxnSpPr>
          <p:nvPr/>
        </p:nvCxnSpPr>
        <p:spPr bwMode="auto">
          <a:xfrm>
            <a:off x="143162" y="1886788"/>
            <a:ext cx="1218408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8B2C83-FCAA-07E7-EF26-A5FA46654C6D}"/>
              </a:ext>
            </a:extLst>
          </p:cNvPr>
          <p:cNvSpPr txBox="1"/>
          <p:nvPr/>
        </p:nvSpPr>
        <p:spPr>
          <a:xfrm>
            <a:off x="44371" y="1600684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HTTP request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7B3C3-2BD3-F032-6BBF-4A14DE4479BF}"/>
              </a:ext>
            </a:extLst>
          </p:cNvPr>
          <p:cNvCxnSpPr>
            <a:cxnSpLocks/>
          </p:cNvCxnSpPr>
          <p:nvPr/>
        </p:nvCxnSpPr>
        <p:spPr bwMode="auto">
          <a:xfrm>
            <a:off x="3034145" y="3551171"/>
            <a:ext cx="5940224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C6C985-99E1-DDB1-00DF-D15D21906402}"/>
              </a:ext>
            </a:extLst>
          </p:cNvPr>
          <p:cNvSpPr txBox="1"/>
          <p:nvPr/>
        </p:nvSpPr>
        <p:spPr>
          <a:xfrm>
            <a:off x="7927887" y="3266162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rgbClr val="00B050"/>
                </a:solidFill>
              </a:rPr>
              <a:t>Catalog</a:t>
            </a:r>
            <a:r>
              <a:rPr lang="en-GB" sz="1200" b="1" dirty="0">
                <a:solidFill>
                  <a:srgbClr val="00B050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40466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Implementing the Client Service (3 of 3)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Run the client app and ping the following URL…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http://localhost:8080/client/0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01C5D-A29D-4C2F-98A2-7501BC2F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83" y="1654037"/>
            <a:ext cx="6963840" cy="21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Implementing Circuit Breaker Behaviour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Circuit breakers in Spring Cloud</a:t>
            </a:r>
          </a:p>
          <a:p>
            <a:r>
              <a:rPr lang="en-GB" dirty="0"/>
              <a:t>Spring Cloud circuit breaker dependency</a:t>
            </a:r>
          </a:p>
          <a:p>
            <a:r>
              <a:rPr lang="en-GB" dirty="0"/>
              <a:t>Spring Cloud circuit breaker example</a:t>
            </a:r>
          </a:p>
          <a:p>
            <a:r>
              <a:rPr lang="en-GB" dirty="0"/>
              <a:t>Seeing a circuit breaker in action</a:t>
            </a:r>
          </a:p>
        </p:txBody>
      </p:sp>
    </p:spTree>
    <p:extLst>
      <p:ext uri="{BB962C8B-B14F-4D97-AF65-F5344CB8AC3E}">
        <p14:creationId xmlns:p14="http://schemas.microsoft.com/office/powerpoint/2010/main" val="277117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a microservice application, services call other services</a:t>
            </a:r>
          </a:p>
          <a:p>
            <a:pPr lvl="1" eaLnBrk="1" hangingPunct="1"/>
            <a:r>
              <a:rPr lang="en-GB" dirty="0"/>
              <a:t>E.g. </a:t>
            </a:r>
            <a:r>
              <a:rPr lang="en-GB" dirty="0" err="1"/>
              <a:t>ServiceA</a:t>
            </a:r>
            <a:r>
              <a:rPr lang="en-GB" dirty="0"/>
              <a:t> calls </a:t>
            </a:r>
            <a:r>
              <a:rPr lang="en-GB" dirty="0" err="1"/>
              <a:t>ServiceB</a:t>
            </a:r>
            <a:r>
              <a:rPr lang="en-GB" dirty="0"/>
              <a:t>, </a:t>
            </a:r>
            <a:r>
              <a:rPr lang="en-GB" dirty="0" err="1"/>
              <a:t>ServiceB</a:t>
            </a:r>
            <a:r>
              <a:rPr lang="en-GB" dirty="0"/>
              <a:t> calls </a:t>
            </a:r>
            <a:r>
              <a:rPr lang="en-GB" dirty="0" err="1"/>
              <a:t>ServiceC</a:t>
            </a:r>
            <a:r>
              <a:rPr lang="en-GB" dirty="0"/>
              <a:t>, etc.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If any service is down, you get a ripple effect of failures</a:t>
            </a:r>
          </a:p>
          <a:p>
            <a:pPr lvl="1" eaLnBrk="1" hangingPunct="1"/>
            <a:r>
              <a:rPr lang="en-GB" dirty="0"/>
              <a:t>E.g. if </a:t>
            </a:r>
            <a:r>
              <a:rPr lang="en-GB" dirty="0" err="1"/>
              <a:t>ServiceC</a:t>
            </a:r>
            <a:r>
              <a:rPr lang="en-GB" dirty="0"/>
              <a:t> is down…</a:t>
            </a:r>
          </a:p>
          <a:p>
            <a:pPr lvl="1" eaLnBrk="1" hangingPunct="1"/>
            <a:r>
              <a:rPr lang="en-GB" dirty="0"/>
              <a:t>Then </a:t>
            </a:r>
            <a:r>
              <a:rPr lang="en-GB" dirty="0" err="1"/>
              <a:t>ServiceB</a:t>
            </a:r>
            <a:r>
              <a:rPr lang="en-GB" dirty="0"/>
              <a:t> will fail (because it depends on </a:t>
            </a:r>
            <a:r>
              <a:rPr lang="en-GB" dirty="0" err="1"/>
              <a:t>ServiceC</a:t>
            </a:r>
            <a:r>
              <a:rPr lang="en-GB" dirty="0"/>
              <a:t>)</a:t>
            </a:r>
          </a:p>
          <a:p>
            <a:pPr lvl="1" eaLnBrk="1" hangingPunct="1"/>
            <a:r>
              <a:rPr lang="en-GB" dirty="0"/>
              <a:t>Then </a:t>
            </a:r>
            <a:r>
              <a:rPr lang="en-GB" dirty="0" err="1"/>
              <a:t>ServiceA</a:t>
            </a:r>
            <a:r>
              <a:rPr lang="en-GB" dirty="0"/>
              <a:t> will fail (because it depends on </a:t>
            </a:r>
            <a:r>
              <a:rPr lang="en-GB" dirty="0" err="1"/>
              <a:t>ServiceB</a:t>
            </a:r>
            <a:r>
              <a:rPr lang="en-GB" dirty="0"/>
              <a:t>), etc. 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avoid the ripple effect of failures, use a </a:t>
            </a:r>
            <a:r>
              <a:rPr lang="en-GB" b="1" dirty="0"/>
              <a:t>circuit breaker</a:t>
            </a:r>
          </a:p>
          <a:p>
            <a:pPr lvl="1" eaLnBrk="1" hangingPunct="1"/>
            <a:r>
              <a:rPr lang="en-GB" dirty="0"/>
              <a:t>Specify a fallback method that can be called, if a service fails</a:t>
            </a:r>
          </a:p>
        </p:txBody>
      </p:sp>
    </p:spTree>
    <p:extLst>
      <p:ext uri="{BB962C8B-B14F-4D97-AF65-F5344CB8AC3E}">
        <p14:creationId xmlns:p14="http://schemas.microsoft.com/office/powerpoint/2010/main" val="322676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Circuit Breakers in Spring Cloud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Cloud provides a circuit breaker API</a:t>
            </a:r>
          </a:p>
          <a:p>
            <a:pPr lvl="1"/>
            <a:r>
              <a:rPr lang="en-GB" dirty="0"/>
              <a:t>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dirty="0"/>
              <a:t> is an abstraction over various circuit breaker implementations, including:</a:t>
            </a:r>
          </a:p>
          <a:p>
            <a:pPr lvl="1"/>
            <a:r>
              <a:rPr lang="en-GB" dirty="0"/>
              <a:t>Resilience4J (we'll use this)</a:t>
            </a:r>
          </a:p>
          <a:p>
            <a:pPr lvl="1"/>
            <a:r>
              <a:rPr lang="en-GB" dirty="0" err="1"/>
              <a:t>Netfix</a:t>
            </a:r>
            <a:r>
              <a:rPr lang="en-GB" dirty="0"/>
              <a:t> </a:t>
            </a:r>
            <a:r>
              <a:rPr lang="en-GB" dirty="0" err="1"/>
              <a:t>Hystrix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Sentinel</a:t>
            </a:r>
          </a:p>
          <a:p>
            <a:pPr lvl="1"/>
            <a:r>
              <a:rPr lang="en-GB" dirty="0"/>
              <a:t>Spring Retry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13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Cloud Circuit Breaker Dependency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05469" cy="3547021"/>
          </a:xfrm>
        </p:spPr>
        <p:txBody>
          <a:bodyPr/>
          <a:lstStyle/>
          <a:p>
            <a:pPr eaLnBrk="1" hangingPunct="1"/>
            <a:r>
              <a:rPr lang="en-GB" dirty="0"/>
              <a:t>To use the Resilience4J circuit breaker implementation, add the following dependency to the pom file in your (client) project 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Once you've added this dependency, Spring Boot </a:t>
            </a:r>
            <a:r>
              <a:rPr lang="en-GB" dirty="0" err="1"/>
              <a:t>autoconfig</a:t>
            </a:r>
            <a:r>
              <a:rPr lang="en-GB" dirty="0"/>
              <a:t> will automatically create a Resilience4J bean</a:t>
            </a:r>
          </a:p>
          <a:p>
            <a:pPr lvl="1"/>
            <a:r>
              <a:rPr lang="en-GB" dirty="0"/>
              <a:t>This bean is exposed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next slide for an example of how to use a circuit breaker…</a:t>
            </a:r>
          </a:p>
          <a:p>
            <a:pPr lvl="1"/>
            <a:endParaRPr lang="en-GB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DA7E1B78-CA27-43E4-A2F4-EA32C549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49" y="1595256"/>
            <a:ext cx="7262399" cy="9930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org.springframework.cloud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&gt;spring-cloud-starter-circuitbreaker-resilience4j&lt;/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&lt;version&gt;3.1.0&lt;/version&gt;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B1812-8D61-4EF5-8923-917AA32F4748}"/>
              </a:ext>
            </a:extLst>
          </p:cNvPr>
          <p:cNvSpPr txBox="1"/>
          <p:nvPr/>
        </p:nvSpPr>
        <p:spPr>
          <a:xfrm>
            <a:off x="6436802" y="2311319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 (client project)</a:t>
            </a:r>
          </a:p>
        </p:txBody>
      </p:sp>
    </p:spTree>
    <p:extLst>
      <p:ext uri="{BB962C8B-B14F-4D97-AF65-F5344CB8AC3E}">
        <p14:creationId xmlns:p14="http://schemas.microsoft.com/office/powerpoint/2010/main" val="30069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Overview of Microservices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The challenges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What are microservices?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Characteristics of a microservice architecture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Benefits of the microservices approach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Microservices and the cloud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Microservices and Spring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Cloud Circuit Breaker Example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623B3A50-67AF-1558-BEA7-B3C280E46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1" y="632251"/>
            <a:ext cx="7540099" cy="413238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ClientWithFallbackController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@Autowired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CircuitBreakerFactory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factory;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@GetMapping("/clientWithFallback/{index}")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int index){</a:t>
            </a:r>
          </a:p>
          <a:p>
            <a:pPr defTabSz="554831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factory.create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defTabSz="554831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result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circuitBreaker.run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()  -&gt;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getCatalogData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(index),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200" b="1" dirty="0">
                <a:solidFill>
                  <a:srgbClr val="107D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 -&gt; </a:t>
            </a:r>
            <a:r>
              <a:rPr lang="en-GB" sz="1200" b="1" dirty="0" err="1">
                <a:solidFill>
                  <a:srgbClr val="107D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getFallbackData</a:t>
            </a:r>
            <a:r>
              <a:rPr lang="en-GB" sz="1200" b="1" dirty="0">
                <a:solidFill>
                  <a:srgbClr val="107D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("[%s] Item %d %s",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LocalTime.now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index, result);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getCatalogData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index) { … }</a:t>
            </a:r>
          </a:p>
          <a:p>
            <a:pPr defTabSz="554831"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107D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200" b="1" dirty="0" err="1">
                <a:solidFill>
                  <a:srgbClr val="107D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getFallbackData</a:t>
            </a:r>
            <a:r>
              <a:rPr lang="en-GB" sz="1200" b="1" dirty="0">
                <a:solidFill>
                  <a:srgbClr val="107D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index) {return "FALLBACK-DATA-" + index;}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320294-44C5-A96A-8A38-64E200DE63B7}"/>
              </a:ext>
            </a:extLst>
          </p:cNvPr>
          <p:cNvCxnSpPr>
            <a:cxnSpLocks/>
          </p:cNvCxnSpPr>
          <p:nvPr/>
        </p:nvCxnSpPr>
        <p:spPr bwMode="auto">
          <a:xfrm>
            <a:off x="77352" y="1863325"/>
            <a:ext cx="1218408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6FE75-598F-A7EE-4950-1FDC81DE3D3F}"/>
              </a:ext>
            </a:extLst>
          </p:cNvPr>
          <p:cNvSpPr txBox="1"/>
          <p:nvPr/>
        </p:nvSpPr>
        <p:spPr>
          <a:xfrm>
            <a:off x="-657" y="1577221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HTTP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C13E06-C1CB-D9C5-DBF1-A423A4EAE0DB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077265"/>
            <a:ext cx="3283616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2CEA3C-2EF8-FA15-2EA4-FCA00CDF915B}"/>
              </a:ext>
            </a:extLst>
          </p:cNvPr>
          <p:cNvSpPr txBox="1"/>
          <p:nvPr/>
        </p:nvSpPr>
        <p:spPr>
          <a:xfrm>
            <a:off x="7827439" y="3819968"/>
            <a:ext cx="114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>
                <a:solidFill>
                  <a:srgbClr val="00B050"/>
                </a:solidFill>
              </a:rPr>
              <a:t>Catalog</a:t>
            </a:r>
            <a:r>
              <a:rPr lang="en-GB" sz="1200" b="1" dirty="0">
                <a:solidFill>
                  <a:srgbClr val="00B050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61292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Seeing a Circuit Breaker in Action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see the effect of the circuit breaker, follow these steps: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Stop the </a:t>
            </a:r>
            <a:r>
              <a:rPr lang="en-GB" dirty="0" err="1">
                <a:sym typeface="Wingdings" pitchFamily="2" charset="2"/>
              </a:rPr>
              <a:t>catalog</a:t>
            </a:r>
            <a:r>
              <a:rPr lang="en-GB" dirty="0">
                <a:sym typeface="Wingdings" pitchFamily="2" charset="2"/>
              </a:rPr>
              <a:t> service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Then ping the following client endpoints…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258EA-FC16-78D0-78CB-050020DE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31" y="2048127"/>
            <a:ext cx="4153469" cy="1443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4FA40C-8DD9-4CAA-9AC8-A00D3D356877}"/>
              </a:ext>
            </a:extLst>
          </p:cNvPr>
          <p:cNvSpPr txBox="1"/>
          <p:nvPr/>
        </p:nvSpPr>
        <p:spPr>
          <a:xfrm>
            <a:off x="1942531" y="2048127"/>
            <a:ext cx="4153469" cy="374323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http://localhost:8080/client/0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B84782-ED1F-AE47-D5AE-D6CCEEEEF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531" y="3667095"/>
            <a:ext cx="4153469" cy="1193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043C8D-7362-47FD-BBF4-805466B21ED3}"/>
              </a:ext>
            </a:extLst>
          </p:cNvPr>
          <p:cNvSpPr txBox="1"/>
          <p:nvPr/>
        </p:nvSpPr>
        <p:spPr>
          <a:xfrm>
            <a:off x="1942531" y="3667095"/>
            <a:ext cx="4153469" cy="374323"/>
          </a:xfrm>
          <a:prstGeom prst="rect">
            <a:avLst/>
          </a:prstGeom>
          <a:solidFill>
            <a:srgbClr val="FFDB69"/>
          </a:solidFill>
          <a:ln>
            <a:solidFill>
              <a:srgbClr val="1580A2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http://localhost:8080/clientWithFallback/0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microservices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Microservices application example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circuit breaker behaviour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The Challenges 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Globalization and interconnectivity place new demands on organizations and IT departments…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Applications need to communicate with many external service providers over the Internet - the age of silo applications is over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Customers expect incremental product updates and feature upgrades, rather than complete product releases once a year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Architectures must be flexible enough to scale up across multiple servers quickly when volume spikes</a:t>
            </a:r>
          </a:p>
          <a:p>
            <a:pPr lvl="1" eaLnBrk="1" hangingPunct="1"/>
            <a:endParaRPr lang="en-GB" sz="1000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Availability and resilience in the worldwide market are essential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316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What are Microservices?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dirty="0"/>
              <a:t>According to Wiki:</a:t>
            </a:r>
          </a:p>
        </p:txBody>
      </p:sp>
      <p:pic>
        <p:nvPicPr>
          <p:cNvPr id="5" name="Picture 2" descr="http://www.dailygalaxy.com/photos/uncategorized/wikipedialogo_bwb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19" y="1565392"/>
            <a:ext cx="1925996" cy="18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Callout 2 (Accent Bar) 5"/>
          <p:cNvSpPr/>
          <p:nvPr/>
        </p:nvSpPr>
        <p:spPr bwMode="auto">
          <a:xfrm>
            <a:off x="4526902" y="940402"/>
            <a:ext cx="3113171" cy="399995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167"/>
              <a:gd name="adj6" fmla="val -2898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89443" y="833954"/>
            <a:ext cx="45725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Microservices</a:t>
            </a:r>
            <a:r>
              <a:rPr lang="en-GB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is a specialisation of an implementation approach for service-oriented architectures (SOA) used to build flexible, independently deployable software systems. </a:t>
            </a:r>
          </a:p>
          <a:p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Services in a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microservice architecture (MSA)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 are processes that communicate with each other over a network in order to fulfil a goal. These services use technology-agnostic protocols.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</a:rPr>
              <a:t>The microservices approach is a first realisation of SOA that followed the introduction of DevOps and is becoming more popular for building continuously deployed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Characteristics of a Microservice Architecture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9948" cy="3547021"/>
          </a:xfrm>
          <a:noFill/>
        </p:spPr>
        <p:txBody>
          <a:bodyPr/>
          <a:lstStyle/>
          <a:p>
            <a:pPr eaLnBrk="1" hangingPunct="1"/>
            <a:r>
              <a:rPr lang="en-GB" dirty="0"/>
              <a:t>Microservices are a move away from monolithic architectures</a:t>
            </a:r>
          </a:p>
          <a:p>
            <a:pPr lvl="1" eaLnBrk="1" hangingPunct="1"/>
            <a:r>
              <a:rPr lang="en-GB" dirty="0"/>
              <a:t>Functionality is delivered as fine-grained distributed components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Each microservice is </a:t>
            </a:r>
            <a:r>
              <a:rPr lang="en-GB" b="1" dirty="0"/>
              <a:t>highly cohesive</a:t>
            </a:r>
          </a:p>
          <a:p>
            <a:pPr lvl="1" eaLnBrk="1" hangingPunct="1"/>
            <a:r>
              <a:rPr lang="en-GB" dirty="0"/>
              <a:t>Has responsibility for a very specific piece of domain logic</a:t>
            </a:r>
          </a:p>
          <a:p>
            <a:pPr lvl="1" eaLnBrk="1" hangingPunct="1"/>
            <a:r>
              <a:rPr lang="en-GB" dirty="0"/>
              <a:t>Has well-defined boundaries</a:t>
            </a:r>
          </a:p>
          <a:p>
            <a:pPr lvl="1" eaLnBrk="1" hangingPunct="1"/>
            <a:r>
              <a:rPr lang="en-GB" dirty="0"/>
              <a:t>The implementation technology of a microservice is irrelevant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Microservices are </a:t>
            </a:r>
            <a:r>
              <a:rPr lang="en-GB" b="1" dirty="0"/>
              <a:t>loosely coupled</a:t>
            </a:r>
          </a:p>
          <a:p>
            <a:pPr lvl="1" eaLnBrk="1" hangingPunct="1"/>
            <a:r>
              <a:rPr lang="en-GB" dirty="0"/>
              <a:t>Each microservice is deployed independently of other ones</a:t>
            </a:r>
          </a:p>
          <a:p>
            <a:pPr lvl="1" eaLnBrk="1" hangingPunct="1"/>
            <a:r>
              <a:rPr lang="en-GB" dirty="0"/>
              <a:t>Communicate via technology-neutral protocols, e.g. HTTP, JSON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Benefits of the Microservices Approach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905614" cy="3547021"/>
          </a:xfrm>
          <a:noFill/>
        </p:spPr>
        <p:txBody>
          <a:bodyPr/>
          <a:lstStyle/>
          <a:p>
            <a:pPr eaLnBrk="1" hangingPunct="1"/>
            <a:r>
              <a:rPr lang="en-GB" dirty="0"/>
              <a:t>Scalability</a:t>
            </a:r>
          </a:p>
          <a:p>
            <a:pPr lvl="1" eaLnBrk="1" hangingPunct="1"/>
            <a:r>
              <a:rPr lang="en-GB" dirty="0"/>
              <a:t>Microservices can be distributed across multiple servers</a:t>
            </a:r>
          </a:p>
          <a:p>
            <a:pPr lvl="1" eaLnBrk="1" hangingPunct="1"/>
            <a:r>
              <a:rPr lang="en-GB" dirty="0"/>
              <a:t>Easier to scale-out specific services as needed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Flexibility</a:t>
            </a:r>
          </a:p>
          <a:p>
            <a:pPr lvl="1" eaLnBrk="1" hangingPunct="1"/>
            <a:r>
              <a:rPr lang="en-GB" dirty="0"/>
              <a:t>Microservices offer a finer level of granularity than traditional apps</a:t>
            </a:r>
          </a:p>
          <a:p>
            <a:pPr lvl="1" eaLnBrk="1" hangingPunct="1"/>
            <a:r>
              <a:rPr lang="en-GB" dirty="0"/>
              <a:t>Easier to compose and rearrange to deliver new functionality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Resilience</a:t>
            </a:r>
          </a:p>
          <a:p>
            <a:pPr lvl="1" eaLnBrk="1" hangingPunct="1"/>
            <a:r>
              <a:rPr lang="en-GB" dirty="0"/>
              <a:t>Microservices are decoupled, so they degrade/fail in isolation</a:t>
            </a:r>
          </a:p>
          <a:p>
            <a:pPr lvl="1" eaLnBrk="1" hangingPunct="1"/>
            <a:r>
              <a:rPr lang="en-GB" dirty="0"/>
              <a:t>Failures can be contained locally, without crashing the whole app</a:t>
            </a:r>
          </a:p>
        </p:txBody>
      </p:sp>
    </p:spTree>
    <p:extLst>
      <p:ext uri="{BB962C8B-B14F-4D97-AF65-F5344CB8AC3E}">
        <p14:creationId xmlns:p14="http://schemas.microsoft.com/office/powerpoint/2010/main" val="400734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>
                <a:sym typeface="Wingdings" pitchFamily="2" charset="2"/>
              </a:rPr>
              <a:t>Microservices and the Cloud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/>
          <a:lstStyle/>
          <a:p>
            <a:r>
              <a:rPr lang="en-US" dirty="0"/>
              <a:t>Microservices are ideally suited for deployment on the cloud</a:t>
            </a:r>
          </a:p>
          <a:p>
            <a:pPr lvl="1"/>
            <a:r>
              <a:rPr lang="en-GB" dirty="0"/>
              <a:t>Easy to deploy individually</a:t>
            </a:r>
          </a:p>
          <a:p>
            <a:pPr lvl="1"/>
            <a:r>
              <a:rPr lang="en-GB" dirty="0"/>
              <a:t>Typically small in size, so it's OK to start up a large number of the same microservice if demand spikes</a:t>
            </a:r>
          </a:p>
          <a:p>
            <a:pPr lvl="1"/>
            <a:r>
              <a:rPr lang="en-GB" dirty="0"/>
              <a:t>Increases scalability and resilience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ym typeface="Wingdings" pitchFamily="2" charset="2"/>
              </a:rPr>
              <a:t>Microservices and Spring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y-GB" dirty="0"/>
              <a:t>Spring Boot and Spring Cloud are well suited to microservices</a:t>
            </a:r>
          </a:p>
          <a:p>
            <a:pPr lvl="1"/>
            <a:endParaRPr lang="cy-GB" dirty="0"/>
          </a:p>
          <a:p>
            <a:r>
              <a:rPr lang="cy-GB" dirty="0"/>
              <a:t>Spring Boot </a:t>
            </a:r>
          </a:p>
          <a:p>
            <a:pPr lvl="1"/>
            <a:r>
              <a:rPr lang="cy-GB" dirty="0"/>
              <a:t>Focuses on common core development features for creating and packaging REST-oriented microservices</a:t>
            </a:r>
          </a:p>
          <a:p>
            <a:pPr lvl="1"/>
            <a:endParaRPr lang="cy-GB" dirty="0"/>
          </a:p>
          <a:p>
            <a:r>
              <a:rPr lang="cy-GB" dirty="0"/>
              <a:t>Spring Cloud </a:t>
            </a:r>
          </a:p>
          <a:p>
            <a:pPr lvl="1"/>
            <a:r>
              <a:rPr lang="cy-GB" dirty="0"/>
              <a:t>Makes it simple to deploy and operate microservices in the cloud (public or private)</a:t>
            </a:r>
          </a:p>
          <a:p>
            <a:pPr lvl="1"/>
            <a:endParaRPr lang="cy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Microservices Application Example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Implementing the </a:t>
            </a:r>
            <a:r>
              <a:rPr lang="en-GB" dirty="0" err="1"/>
              <a:t>catalog</a:t>
            </a:r>
            <a:r>
              <a:rPr lang="en-GB" dirty="0"/>
              <a:t> service</a:t>
            </a:r>
          </a:p>
          <a:p>
            <a:r>
              <a:rPr lang="en-GB" dirty="0"/>
              <a:t>Implementing the client service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9874</TotalTime>
  <Words>1315</Words>
  <Application>Microsoft Office PowerPoint</Application>
  <PresentationFormat>On-screen Show (16:9)</PresentationFormat>
  <Paragraphs>220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Lucida Console</vt:lpstr>
      <vt:lpstr>Wingdings</vt:lpstr>
      <vt:lpstr>Standard_LiveLessons_2017</vt:lpstr>
      <vt:lpstr>Spring Cloud Microservices</vt:lpstr>
      <vt:lpstr>1. Overview of Microservices</vt:lpstr>
      <vt:lpstr>The Challenges </vt:lpstr>
      <vt:lpstr>What are Microservices?</vt:lpstr>
      <vt:lpstr>Characteristics of a Microservice Architecture </vt:lpstr>
      <vt:lpstr>Benefits of the Microservices Approach</vt:lpstr>
      <vt:lpstr>Microservices and the Cloud</vt:lpstr>
      <vt:lpstr>Microservices and Spring</vt:lpstr>
      <vt:lpstr>2. Microservices Application Example</vt:lpstr>
      <vt:lpstr>Overview</vt:lpstr>
      <vt:lpstr>Implementing the Catalog Service (1 of 2)</vt:lpstr>
      <vt:lpstr>Implementing the Catalog Service (2 of 2)</vt:lpstr>
      <vt:lpstr>Implementing the Client Service (1 of 3)</vt:lpstr>
      <vt:lpstr>Implementing the Client Service (2 of 3)</vt:lpstr>
      <vt:lpstr>Implementing the Client Service (3 of 3)</vt:lpstr>
      <vt:lpstr>3. Implementing Circuit Breaker Behaviour</vt:lpstr>
      <vt:lpstr>Overview</vt:lpstr>
      <vt:lpstr>Circuit Breakers in Spring Cloud</vt:lpstr>
      <vt:lpstr>Spring Cloud Circuit Breaker Dependency</vt:lpstr>
      <vt:lpstr>Spring Cloud Circuit Breaker Example</vt:lpstr>
      <vt:lpstr>Seeing a Circuit Breaker in Action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191</cp:revision>
  <dcterms:created xsi:type="dcterms:W3CDTF">2015-09-28T19:52:00Z</dcterms:created>
  <dcterms:modified xsi:type="dcterms:W3CDTF">2024-03-13T17:35:44Z</dcterms:modified>
</cp:coreProperties>
</file>