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89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  <p:sldId id="805" r:id="rId18"/>
    <p:sldId id="806" r:id="rId19"/>
    <p:sldId id="807" r:id="rId20"/>
    <p:sldId id="808" r:id="rId21"/>
    <p:sldId id="809" r:id="rId22"/>
    <p:sldId id="810" r:id="rId23"/>
    <p:sldId id="811" r:id="rId24"/>
    <p:sldId id="74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79"/>
    <a:srgbClr val="FFEDC9"/>
    <a:srgbClr val="FFCB9F"/>
    <a:srgbClr val="1580A2"/>
    <a:srgbClr val="FFDB69"/>
    <a:srgbClr val="1580A1"/>
    <a:srgbClr val="0F7D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9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86" y="480"/>
      </p:cViewPr>
      <p:guideLst>
        <p:guide orient="horz" pos="1620"/>
        <p:guide pos="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3567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4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86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2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4365-F95D-A154-313E-C2B99F7BC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09C3D642-C942-FA85-DD66-217884E74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3BE32E-2A8D-4D58-45F2-154E3BE7C3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9A6D1E5-52F7-FC5A-FFE1-1B1EBCACA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17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A06E-E363-D6BB-1B22-5B0705E41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77D7BAE5-3E43-4B08-C4CD-FD34223DF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9CF939-DD7F-21D2-7254-F81C1BE3D6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2C7B22-AC62-C207-7114-64C2AE80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57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A9F6-4638-4BAD-F4DE-7BB303A8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>
            <a:extLst>
              <a:ext uri="{FF2B5EF4-FFF2-40B4-BE49-F238E27FC236}">
                <a16:creationId xmlns:a16="http://schemas.microsoft.com/office/drawing/2014/main" id="{F607A30D-3D8D-1FCB-1633-9A616FE28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6A2CCF-1550-EA4C-F765-0DB477D9F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58A4D70-61C8-A229-0A27-7DA703B26A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36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Testing with Spring Boot</a:t>
            </a:r>
            <a:endParaRPr lang="en-GB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Testing Spring Boot Applications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The Spring Boot test ecosystem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Writing and running tests on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Mocking beans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313748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Mocking Beans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Java mocking frameworks</a:t>
            </a:r>
          </a:p>
          <a:p>
            <a:r>
              <a:rPr lang="en-GB" dirty="0"/>
              <a:t>Example bean to test</a:t>
            </a:r>
          </a:p>
          <a:p>
            <a:r>
              <a:rPr lang="en-GB" dirty="0"/>
              <a:t>Testing the bean using Mockito mocks</a:t>
            </a:r>
          </a:p>
        </p:txBody>
      </p:sp>
    </p:spTree>
    <p:extLst>
      <p:ext uri="{BB962C8B-B14F-4D97-AF65-F5344CB8AC3E}">
        <p14:creationId xmlns:p14="http://schemas.microsoft.com/office/powerpoint/2010/main" val="247101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charset="0"/>
              </a:rPr>
              <a:t>Overview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01934" cy="3547021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charset="0"/>
              </a:rPr>
              <a:t>Object-oriented systems involve lots of interacting objects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Unit testing focuses on the behaviour of an </a:t>
            </a:r>
            <a:r>
              <a:rPr lang="en-GB" u="sng" dirty="0">
                <a:cs typeface="Times New Roman" charset="0"/>
              </a:rPr>
              <a:t>isolated object</a:t>
            </a:r>
          </a:p>
          <a:p>
            <a:pPr lvl="1" eaLnBrk="1" hangingPunct="1"/>
            <a:endParaRPr lang="en-GB" dirty="0">
              <a:cs typeface="Times New Roman" charset="0"/>
            </a:endParaRPr>
          </a:p>
          <a:p>
            <a:pPr eaLnBrk="1" hangingPunct="1"/>
            <a:r>
              <a:rPr lang="en-GB" dirty="0">
                <a:cs typeface="Times New Roman" charset="0"/>
              </a:rPr>
              <a:t>We can use a mocking framework to create a "mock" of other objects that we use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methods you expect to be called on a mock object</a:t>
            </a:r>
          </a:p>
          <a:p>
            <a:pPr lvl="1" eaLnBrk="1" hangingPunct="1"/>
            <a:r>
              <a:rPr lang="en-GB" dirty="0">
                <a:cs typeface="Times New Roman" charset="0"/>
              </a:rPr>
              <a:t>Specify what you want the methods to return</a:t>
            </a:r>
          </a:p>
        </p:txBody>
      </p:sp>
    </p:spTree>
    <p:extLst>
      <p:ext uri="{BB962C8B-B14F-4D97-AF65-F5344CB8AC3E}">
        <p14:creationId xmlns:p14="http://schemas.microsoft.com/office/powerpoint/2010/main" val="422749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Java Mocking Frameworks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Java mocking frameworks available:</a:t>
            </a:r>
          </a:p>
          <a:p>
            <a:pPr lvl="1"/>
            <a:r>
              <a:rPr lang="en-GB" dirty="0" err="1"/>
              <a:t>Mockito</a:t>
            </a:r>
            <a:endParaRPr lang="en-GB" dirty="0"/>
          </a:p>
          <a:p>
            <a:pPr lvl="1"/>
            <a:r>
              <a:rPr lang="en-GB" dirty="0" err="1"/>
              <a:t>jMock</a:t>
            </a:r>
            <a:endParaRPr lang="en-GB" dirty="0"/>
          </a:p>
          <a:p>
            <a:pPr lvl="1"/>
            <a:r>
              <a:rPr lang="en-GB" dirty="0" err="1"/>
              <a:t>EasyMock</a:t>
            </a:r>
            <a:endParaRPr lang="en-GB" dirty="0"/>
          </a:p>
          <a:p>
            <a:pPr lvl="1"/>
            <a:r>
              <a:rPr lang="en-GB" dirty="0"/>
              <a:t>Mock Objects</a:t>
            </a:r>
          </a:p>
          <a:p>
            <a:pPr lvl="1"/>
            <a:r>
              <a:rPr lang="en-GB" dirty="0"/>
              <a:t>etc…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/>
              <a:t> dependency automatically includes the Mockito library</a:t>
            </a:r>
          </a:p>
          <a:p>
            <a:pPr lvl="1"/>
            <a:r>
              <a:rPr lang="en-GB" dirty="0"/>
              <a:t>To use an alternative mocking framework, add the appropriate dependency to your pom file</a:t>
            </a:r>
          </a:p>
        </p:txBody>
      </p:sp>
    </p:spTree>
    <p:extLst>
      <p:ext uri="{BB962C8B-B14F-4D97-AF65-F5344CB8AC3E}">
        <p14:creationId xmlns:p14="http://schemas.microsoft.com/office/powerpoint/2010/main" val="286293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6FFD-B453-4E4D-AA75-1112BEB7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kern="0" dirty="0"/>
              <a:t>Here's an example bean that we're going to test</a:t>
            </a:r>
          </a:p>
          <a:p>
            <a:pPr lvl="1"/>
            <a:r>
              <a:rPr lang="en-GB" kern="0" dirty="0"/>
              <a:t>Note that it has an </a:t>
            </a:r>
            <a:r>
              <a:rPr lang="en-GB" kern="0" dirty="0" err="1"/>
              <a:t>autowired</a:t>
            </a:r>
            <a:r>
              <a:rPr lang="en-GB" kern="0" dirty="0"/>
              <a:t> </a:t>
            </a:r>
            <a:r>
              <a:rPr lang="en-GB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kern="0" dirty="0">
                <a:latin typeface="+mj-lt"/>
              </a:rPr>
              <a:t> dependency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Bean to Test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04986"/>
            <a:ext cx="6848957" cy="331523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id, int amount)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repo.getById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repo.update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(id,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5766" y="46348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BAServiceBean.java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A8AB9E8-F581-4A93-83AD-B76BF340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79" y="2067394"/>
            <a:ext cx="3075301" cy="623730"/>
          </a:xfrm>
          <a:prstGeom prst="rect">
            <a:avLst/>
          </a:prstGeom>
          <a:solidFill>
            <a:srgbClr val="FFFF66"/>
          </a:solidFill>
          <a:ln w="9525">
            <a:solidFill>
              <a:srgbClr val="FF9379"/>
            </a:solidFill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1A3378-A034-4DC5-918A-BD12EC8E2B89}"/>
              </a:ext>
            </a:extLst>
          </p:cNvPr>
          <p:cNvCxnSpPr/>
          <p:nvPr/>
        </p:nvCxnSpPr>
        <p:spPr>
          <a:xfrm>
            <a:off x="4450658" y="2370506"/>
            <a:ext cx="125242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2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Spring Boot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@MockBean</a:t>
            </a:r>
            <a:r>
              <a:rPr lang="en-GB" dirty="0"/>
              <a:t> annotation</a:t>
            </a:r>
          </a:p>
          <a:p>
            <a:pPr lvl="1"/>
            <a:r>
              <a:rPr lang="en-GB" dirty="0"/>
              <a:t>Tells Mockito to create a mock bean in the application context</a:t>
            </a:r>
          </a:p>
          <a:p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628769"/>
            <a:ext cx="7102473" cy="2128500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DemoMocking_Tests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MockBean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3480270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DemoMocking_Tests.java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4842004" y="2513750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108297" y="3055880"/>
            <a:ext cx="1534111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5458015" y="2319928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create a mock instance of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in the application 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8015" y="2852949"/>
            <a:ext cx="304460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Spring Boot will inject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BARepository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mock bean into the 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BAServiceBean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162697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the Bean using Mockito Mocks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05940" cy="3547021"/>
          </a:xfrm>
        </p:spPr>
        <p:txBody>
          <a:bodyPr/>
          <a:lstStyle/>
          <a:p>
            <a:r>
              <a:rPr lang="en-GB" dirty="0"/>
              <a:t>You can now write tests as follows: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273997"/>
            <a:ext cx="7102473" cy="3250915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DemoMocking_Tests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when(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mockRepo.getById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service.depositIntoAccount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(1234, 100);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100);</a:t>
            </a:r>
          </a:p>
          <a:p>
            <a:pPr>
              <a:defRPr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(1234));</a:t>
            </a:r>
          </a:p>
          <a:p>
            <a:pPr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verify(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mockRepo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).update(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(1234),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refEq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51984" y="4247913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DemoMocking_Tests.java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929849" y="2899455"/>
            <a:ext cx="7180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5633744" y="3809947"/>
            <a:ext cx="20141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463519" y="2709967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Specify return value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for mocked methods</a:t>
            </a:r>
            <a:endParaRPr lang="en-GB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3519" y="3607016"/>
            <a:ext cx="1615475" cy="3924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 anchor="ctr" anchorCtr="0">
            <a:no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Verify mocked methods </a:t>
            </a:r>
            <a:br>
              <a:rPr lang="en-GB" sz="1200" dirty="0">
                <a:solidFill>
                  <a:srgbClr val="FF0000"/>
                </a:solidFill>
              </a:rPr>
            </a:br>
            <a:r>
              <a:rPr lang="en-GB" sz="1200" dirty="0">
                <a:solidFill>
                  <a:srgbClr val="FF0000"/>
                </a:solidFill>
              </a:rPr>
              <a:t>were called as expected</a:t>
            </a:r>
            <a:endParaRPr lang="en-GB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161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Additional Spring Boot Test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Specifying configuration classes / components </a:t>
            </a:r>
          </a:p>
          <a:p>
            <a:r>
              <a:rPr lang="en-GB" dirty="0"/>
              <a:t>Specifying properties</a:t>
            </a:r>
          </a:p>
          <a:p>
            <a:r>
              <a:rPr lang="en-GB" dirty="0"/>
              <a:t>Specifying a Web Environment</a:t>
            </a:r>
          </a:p>
          <a:p>
            <a:r>
              <a:rPr lang="en-GB" dirty="0"/>
              <a:t>Testing REST controllers</a:t>
            </a:r>
          </a:p>
          <a:p>
            <a:r>
              <a:rPr lang="en-GB" dirty="0"/>
              <a:t>Testing Spring Data repositories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39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D81FA-2BD0-3FC1-5B29-67C5AD31C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673CA5-55C1-4A8F-A1D5-D0BC19D8E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Configuration Classes / Components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CB801C-2C56-124B-6194-AB4D48808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14060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en-GB" dirty="0">
                <a:latin typeface="+mj-lt"/>
              </a:rPr>
              <a:t> attribute</a:t>
            </a:r>
          </a:p>
          <a:p>
            <a:pPr lvl="1"/>
            <a:r>
              <a:rPr lang="en-GB" dirty="0">
                <a:latin typeface="+mj-lt"/>
              </a:rPr>
              <a:t>Spring Boot Test will only create the config classes / components that you specify here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define additional configuration classes just for testing</a:t>
            </a:r>
          </a:p>
          <a:p>
            <a:pPr lvl="1"/>
            <a:r>
              <a:rPr lang="en-GB" dirty="0">
                <a:latin typeface="+mj-lt"/>
              </a:rPr>
              <a:t>Create beans to use just during tests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CAA2660-88D0-519E-9831-84D3754F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15" y="1910648"/>
            <a:ext cx="7102473" cy="808396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classes={SomeConfig.class,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SomeComponent.class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DemoConfig1_Tests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C6478C-4A50-AE99-DBCF-78E0EA33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15" y="3454686"/>
            <a:ext cx="7102473" cy="1362394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DemoConfig2_Tests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@TestConfiguration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class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AdditionalConfigJustForTesting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47BCE7B-6479-8FEA-C2EE-ED07BB07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772" y="2442642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DemoConfig1_Tests.java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D4ED70D-F144-9F7C-266C-E5A06528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772" y="4541581"/>
            <a:ext cx="224056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DemoConfig2_Tests.java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9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D870-B327-28E4-EDB7-6B352C340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7ED717-541F-67B6-3F37-7333C8E56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Properties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3C21F42-4F84-23A1-3A7E-55B4C7289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use alternative property files just for testing</a:t>
            </a:r>
          </a:p>
          <a:p>
            <a:pPr lvl="1"/>
            <a:r>
              <a:rPr lang="en-GB" dirty="0">
                <a:latin typeface="+mj-lt"/>
              </a:rPr>
              <a:t>These will "win" compared to the regular properties files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You can override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</a:p>
          <a:p>
            <a:pPr lvl="1"/>
            <a:r>
              <a:rPr lang="en-GB" dirty="0">
                <a:latin typeface="+mj-lt"/>
              </a:rPr>
              <a:t>These will always "win" compared to any other properties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0818C0-87EB-D8A3-340C-DC1AD9C7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15" y="3838910"/>
            <a:ext cx="7102473" cy="808396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properties={"name=ThisTestName","country=ThisTestCountry"}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DemoProperties2_Tests {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200F6-D4B1-EDE7-9579-D5B69D59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015" y="1606136"/>
            <a:ext cx="7102473" cy="993062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@TestPropertySource(locations={"/test1.properties", "/test2.properties"})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DemoProperties1_Tests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DE1729A-489C-10F5-117B-2C903C97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39" y="4361709"/>
            <a:ext cx="2637099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DemoProperties2_Tests.java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8FCC0B40-2A81-5188-3F06-7D4FDBE3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39" y="2321968"/>
            <a:ext cx="2637099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DemoProperties1_Tests.java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9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BE98-7AFA-A349-DDF4-7CE50AE39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52DC6E7-5EB3-57F2-2C50-DAB7AA9BA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Specifying a Web Environment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AA739F7-59C5-1B5B-CB54-5094DEA39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 has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Enables you to configure a web environment for your tests</a:t>
            </a:r>
          </a:p>
          <a:p>
            <a:pPr lvl="2"/>
            <a:endParaRPr lang="en-GB" dirty="0"/>
          </a:p>
          <a:p>
            <a:r>
              <a:rPr lang="en-GB" dirty="0"/>
              <a:t>To use a mock servlet environment: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server on the port defined by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To use a real web server on a random port number: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1FA6B3-71A5-0C11-D53F-A01131CE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440683"/>
            <a:ext cx="7102473" cy="254398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webEnvironment=SpringBootTest.WebEnvironment.RANDOM_PORT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FCB97E6-2D0A-7C68-7536-58D4BFC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379897"/>
            <a:ext cx="7102473" cy="254398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SpringBootTest.WebEnvironment.DEFINED_PORT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9329CA9-3766-A8D9-3CC4-DDF2E798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304350"/>
            <a:ext cx="7102473" cy="254398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@SpringBootTest(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webEnvironment=SpringBootTest.WebEnvironment.MOCK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35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The Spring Boot Test Ecosystem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Spring Boot test dependency</a:t>
            </a:r>
          </a:p>
          <a:p>
            <a:r>
              <a:rPr lang="en-GB" dirty="0"/>
              <a:t>Defining test cases in </a:t>
            </a:r>
            <a:r>
              <a:rPr lang="en-GB"/>
              <a:t>Spring Boot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44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AE6D-9813-408E-9B80-2BBC2095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840610" cy="3547021"/>
          </a:xfrm>
        </p:spPr>
        <p:txBody>
          <a:bodyPr/>
          <a:lstStyle/>
          <a:p>
            <a:r>
              <a:rPr lang="en-GB" dirty="0"/>
              <a:t>Spring Boot makes it easy to test REST controllers</a:t>
            </a:r>
          </a:p>
          <a:p>
            <a:pPr lvl="1"/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/>
              <a:t>, 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webEnvironment</a:t>
            </a:r>
            <a:r>
              <a:rPr lang="en-GB" dirty="0"/>
              <a:t> property</a:t>
            </a:r>
          </a:p>
          <a:p>
            <a:pPr lvl="1"/>
            <a:r>
              <a:rPr lang="en-GB" dirty="0"/>
              <a:t>Inject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GB" dirty="0"/>
              <a:t>, a test-friendly version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/>
              <a:t> that doesn't throw exceptions for server errors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REST Controllers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2280092"/>
            <a:ext cx="7204316" cy="2562723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@SpringBootTest(webEnvironment=SpringBootTest.WebEnvironment.RANDOM_PORT)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SomeRestControllerTests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testGetAllProducts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restTemplate.exchange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"/full/products",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HttpMethod.GET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ParameterizedTypeReference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&lt;List&lt;Product&gt;&gt;() {});</a:t>
            </a:r>
          </a:p>
          <a:p>
            <a:pPr defTabSz="554831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List&lt;Product&gt;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responseEntity.getBody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HttpStatus.OK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responseEntity.getStatusCode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responseBody.size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Let's say we expect 4 products.</a:t>
            </a:r>
          </a:p>
          <a:p>
            <a:pPr defTabSz="554831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67790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C4BF4-F24B-40D0-8C33-B4F3561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Earlier in the course we discussed  Spring Data repositories</a:t>
            </a:r>
          </a:p>
          <a:p>
            <a:pPr lvl="1"/>
            <a:r>
              <a:rPr lang="en-GB" dirty="0"/>
              <a:t>Define an interface that extends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query methods, which Spring automatically implements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How can you test these repositories?</a:t>
            </a:r>
          </a:p>
          <a:p>
            <a:pPr lvl="1"/>
            <a:r>
              <a:rPr lang="en-GB" dirty="0"/>
              <a:t>See next slide…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(1 of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05CD5-662A-C2D3-C51C-5F4FC274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003191"/>
            <a:ext cx="7204316" cy="17317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 from Employee 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e.dosh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findInSalaryRange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findByDoshGreaterThan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Pageable pageable);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54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D04BF-10DD-42F6-84B4-A7234347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test Spring Data repositories</a:t>
            </a:r>
          </a:p>
          <a:p>
            <a:pPr lvl="1"/>
            <a:r>
              <a:rPr lang="en-GB" dirty="0"/>
              <a:t>Define a test class and annotate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@DataJpaTest</a:t>
            </a:r>
          </a:p>
          <a:p>
            <a:pPr lvl="1"/>
            <a:r>
              <a:rPr lang="en-GB" dirty="0"/>
              <a:t>Use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GB" dirty="0"/>
              <a:t> to prepare database state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Testing Spring Data Repositories (2 of 2)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17592F-4E0F-FA34-BD0D-E582A4B9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960423"/>
            <a:ext cx="7204316" cy="3024387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DataJpaTest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Configures in-mem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does JPA-related config only. 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TestEntityManager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Has some additional test-related APIs.  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554831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"John Smith", 25000, "London"));</a:t>
            </a:r>
          </a:p>
          <a:p>
            <a:pPr defTabSz="554831"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Employee(-1, "Jane Evans", 30000, "Dublin"));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List&lt;Employee&gt; emps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repository.findByRegion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00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Spring Boot test ecosystem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Writing and running tests on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Mocking beans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Spring Boot test techniques</a:t>
            </a:r>
          </a:p>
        </p:txBody>
      </p:sp>
    </p:spTree>
    <p:extLst>
      <p:ext uri="{BB962C8B-B14F-4D97-AF65-F5344CB8AC3E}">
        <p14:creationId xmlns:p14="http://schemas.microsoft.com/office/powerpoint/2010/main" val="294044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We've defined detailed tests for Spring Data and REST APIs, located in this folder: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demos-solutions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b="1" dirty="0"/>
              <a:t>Spring Data </a:t>
            </a:r>
            <a:r>
              <a:rPr lang="en-GB" dirty="0"/>
              <a:t>tests are located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demo-10-spring-data-repositories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/>
              <a:t>REST API</a:t>
            </a:r>
            <a:r>
              <a:rPr lang="en-GB" dirty="0"/>
              <a:t> tests are located in this project: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demo-12-full-rest-services</a:t>
            </a:r>
          </a:p>
          <a:p>
            <a:pPr lvl="1"/>
            <a:endParaRPr lang="en-GB" sz="1600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testing easy, in various ways… </a:t>
            </a:r>
          </a:p>
          <a:p>
            <a:pPr lvl="1"/>
            <a:endParaRPr lang="en-GB" dirty="0"/>
          </a:p>
          <a:p>
            <a:r>
              <a:rPr lang="en-GB" dirty="0"/>
              <a:t>Spring Boot auto-configuration automatically sucks in common test libraries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makes components available for </a:t>
            </a:r>
            <a:r>
              <a:rPr lang="en-GB" dirty="0" err="1"/>
              <a:t>autowiring</a:t>
            </a:r>
            <a:r>
              <a:rPr lang="en-GB" dirty="0"/>
              <a:t> into your test cases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loads application properties, so you can test components with realistic settings</a:t>
            </a:r>
          </a:p>
        </p:txBody>
      </p:sp>
    </p:spTree>
    <p:extLst>
      <p:ext uri="{BB962C8B-B14F-4D97-AF65-F5344CB8AC3E}">
        <p14:creationId xmlns:p14="http://schemas.microsoft.com/office/powerpoint/2010/main" val="31511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08B972-ECC5-4258-8D0D-BD7EAB3D3B17}"/>
              </a:ext>
            </a:extLst>
          </p:cNvPr>
          <p:cNvSpPr/>
          <p:nvPr/>
        </p:nvSpPr>
        <p:spPr>
          <a:xfrm>
            <a:off x="853733" y="2868877"/>
            <a:ext cx="7982582" cy="1711790"/>
          </a:xfrm>
          <a:prstGeom prst="rect">
            <a:avLst/>
          </a:prstGeom>
          <a:solidFill>
            <a:srgbClr val="FFEDC9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Test Dependency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Boot app with Spring </a:t>
            </a:r>
            <a:r>
              <a:rPr lang="en-GB" dirty="0" err="1"/>
              <a:t>Initializr</a:t>
            </a:r>
            <a:r>
              <a:rPr lang="en-GB" dirty="0"/>
              <a:t>, it has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dependenc</a:t>
            </a:r>
            <a:r>
              <a:rPr lang="en-GB" dirty="0">
                <a:latin typeface="+mj-lt"/>
              </a:rPr>
              <a:t>y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53733" y="1578688"/>
            <a:ext cx="7982582" cy="9930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t" anchorCtr="0">
            <a:spAutoFit/>
          </a:bodyPr>
          <a:lstStyle/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defTabSz="554831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4035" y="2294751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24F01A-AF16-4C3D-A9BB-D6AFA4E55460}"/>
              </a:ext>
            </a:extLst>
          </p:cNvPr>
          <p:cNvSpPr/>
          <p:nvPr/>
        </p:nvSpPr>
        <p:spPr>
          <a:xfrm>
            <a:off x="5910990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Objenesis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Object instantiation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851A3-DB01-4BEF-BB23-79D3E729F893}"/>
              </a:ext>
            </a:extLst>
          </p:cNvPr>
          <p:cNvSpPr/>
          <p:nvPr/>
        </p:nvSpPr>
        <p:spPr>
          <a:xfrm>
            <a:off x="2178979" y="3067505"/>
            <a:ext cx="1971359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Mockito</a:t>
            </a:r>
            <a:endParaRPr lang="en-GB" sz="1600" dirty="0"/>
          </a:p>
          <a:p>
            <a:pPr algn="ctr"/>
            <a:r>
              <a:rPr lang="en-GB" sz="1600" dirty="0"/>
              <a:t>Mocking framework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297060-6E9C-4E4C-8D9D-41D01EFE1F01}"/>
              </a:ext>
            </a:extLst>
          </p:cNvPr>
          <p:cNvSpPr/>
          <p:nvPr/>
        </p:nvSpPr>
        <p:spPr>
          <a:xfrm>
            <a:off x="3993590" y="3828061"/>
            <a:ext cx="1726830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JsonPath</a:t>
            </a:r>
            <a:r>
              <a:rPr lang="en-GB" sz="1600" dirty="0"/>
              <a:t> </a:t>
            </a:r>
          </a:p>
          <a:p>
            <a:pPr algn="ctr"/>
            <a:r>
              <a:rPr lang="en-GB" sz="1600" dirty="0"/>
              <a:t>XPath for JSON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F7A5F-FA32-464E-82B6-064919090BFF}"/>
              </a:ext>
            </a:extLst>
          </p:cNvPr>
          <p:cNvSpPr/>
          <p:nvPr/>
        </p:nvSpPr>
        <p:spPr>
          <a:xfrm>
            <a:off x="4326334" y="3067505"/>
            <a:ext cx="1636774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Hamcrest</a:t>
            </a:r>
            <a:endParaRPr lang="en-GB" sz="1600" dirty="0"/>
          </a:p>
          <a:p>
            <a:pPr algn="ctr"/>
            <a:r>
              <a:rPr lang="en-GB" sz="1600" dirty="0"/>
              <a:t>Matcher library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C9846-C3DC-49CC-8238-5229E285E0DE}"/>
              </a:ext>
            </a:extLst>
          </p:cNvPr>
          <p:cNvSpPr/>
          <p:nvPr/>
        </p:nvSpPr>
        <p:spPr>
          <a:xfrm>
            <a:off x="1317328" y="3828061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AssertJ</a:t>
            </a:r>
            <a:endParaRPr lang="en-GB" sz="1600" dirty="0"/>
          </a:p>
          <a:p>
            <a:pPr algn="ctr"/>
            <a:r>
              <a:rPr lang="en-GB" sz="1600" dirty="0"/>
              <a:t>Fluent assertion library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14ADAC-1C71-484C-B34C-942E74F50168}"/>
              </a:ext>
            </a:extLst>
          </p:cNvPr>
          <p:cNvSpPr/>
          <p:nvPr/>
        </p:nvSpPr>
        <p:spPr>
          <a:xfrm>
            <a:off x="6127671" y="3067505"/>
            <a:ext cx="2536015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Spring Test and </a:t>
            </a:r>
            <a:br>
              <a:rPr lang="en-GB" sz="1600" b="1" dirty="0"/>
            </a:br>
            <a:r>
              <a:rPr lang="en-GB" sz="1600" b="1" dirty="0"/>
              <a:t>Spring Boot Test utilities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11E96A-48C5-42A1-BDB5-F4676DBAE0B3}"/>
              </a:ext>
            </a:extLst>
          </p:cNvPr>
          <p:cNvSpPr/>
          <p:nvPr/>
        </p:nvSpPr>
        <p:spPr>
          <a:xfrm>
            <a:off x="1057412" y="3067505"/>
            <a:ext cx="957742" cy="5337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JUnit 5</a:t>
            </a:r>
            <a:endParaRPr lang="en-GB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0D55B-11CA-4BC4-9C7E-1F2C35258345}"/>
              </a:ext>
            </a:extLst>
          </p:cNvPr>
          <p:cNvCxnSpPr>
            <a:cxnSpLocks/>
          </p:cNvCxnSpPr>
          <p:nvPr/>
        </p:nvCxnSpPr>
        <p:spPr>
          <a:xfrm flipV="1">
            <a:off x="3479925" y="2153825"/>
            <a:ext cx="0" cy="689049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Test Cases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also generates a simple JUnit test case</a:t>
            </a:r>
          </a:p>
          <a:p>
            <a:pPr lvl="1"/>
            <a:r>
              <a:rPr lang="en-GB" dirty="0"/>
              <a:t>See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</a:t>
            </a:r>
            <a:r>
              <a:rPr lang="en-GB" dirty="0"/>
              <a:t> folder in the demo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r>
              <a:rPr lang="en-GB" dirty="0">
                <a:latin typeface="+mj-lt"/>
              </a:rPr>
              <a:t> automatically creates the application context as per normal (beans and application properties)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3734" y="1614604"/>
            <a:ext cx="7858466" cy="21010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org.springframework.boot.test.context.SpringBootTest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ApplicationTests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contextLoads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72762" y="3431678"/>
            <a:ext cx="2137124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Writing and Running Tests on Beans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bean to test</a:t>
            </a:r>
          </a:p>
          <a:p>
            <a:r>
              <a:rPr lang="en-GB" dirty="0"/>
              <a:t>Writing a test for a bean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37761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Defining a Bean to Test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bean to test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84324" y="1232607"/>
            <a:ext cx="7102473" cy="339371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balance = 0;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deposit(int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+=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withdraw(int amount) {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(amount &gt; balance)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throw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("Insufficient funds");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-= amount;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getters, setters,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etc.</a:t>
            </a:r>
          </a:p>
          <a:p>
            <a:pPr defTabSz="554831"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2648" y="4349327"/>
            <a:ext cx="204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BankAccountBean.java</a:t>
            </a:r>
          </a:p>
        </p:txBody>
      </p:sp>
    </p:spTree>
    <p:extLst>
      <p:ext uri="{BB962C8B-B14F-4D97-AF65-F5344CB8AC3E}">
        <p14:creationId xmlns:p14="http://schemas.microsoft.com/office/powerpoint/2010/main" val="106600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Writing a Test for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we can test the bean</a:t>
            </a:r>
          </a:p>
          <a:p>
            <a:pPr lvl="1"/>
            <a:r>
              <a:rPr lang="en-GB" dirty="0"/>
              <a:t>Spring loads the application context, as previously discussed</a:t>
            </a:r>
          </a:p>
          <a:p>
            <a:pPr lvl="1"/>
            <a:r>
              <a:rPr lang="en-GB" dirty="0"/>
              <a:t>So we can </a:t>
            </a:r>
            <a:r>
              <a:rPr lang="en-GB" dirty="0" err="1"/>
              <a:t>autowire</a:t>
            </a:r>
            <a:r>
              <a:rPr lang="en-GB" dirty="0"/>
              <a:t> the bean into our test case, and then test it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4325" y="1951235"/>
            <a:ext cx="7102473" cy="2908971"/>
          </a:xfrm>
          <a:prstGeom prst="rect">
            <a:avLst/>
          </a:prstGeom>
          <a:solidFill>
            <a:srgbClr val="FFDF5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org.junit.jupiter.api.Assertions.assertEquals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SpringBootTest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ApplicationTests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BankAccountBean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fixture;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deposit_singleDeposit_correctBalance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fixture.deposit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fixture.getBalance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076" y="458087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232974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Running Tests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Run tests as normal</a:t>
            </a:r>
          </a:p>
          <a:p>
            <a:pPr lvl="1"/>
            <a:r>
              <a:rPr lang="en-GB" dirty="0">
                <a:latin typeface="+mj-lt"/>
              </a:rPr>
              <a:t>See if the tests pass or fail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 the info displayed in the console</a:t>
            </a:r>
          </a:p>
          <a:p>
            <a:pPr lvl="1"/>
            <a:r>
              <a:rPr lang="en-GB" dirty="0">
                <a:latin typeface="+mj-lt"/>
              </a:rPr>
              <a:t>Indicates the Spring application context has been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0907A-8AC7-4CD9-AD80-593E9E46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51" y="908557"/>
            <a:ext cx="3332670" cy="10609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5B59E1-8557-9891-0F06-E4E104A61690}"/>
              </a:ext>
            </a:extLst>
          </p:cNvPr>
          <p:cNvSpPr/>
          <p:nvPr/>
        </p:nvSpPr>
        <p:spPr>
          <a:xfrm>
            <a:off x="1542446" y="3517135"/>
            <a:ext cx="6609000" cy="14964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DA22C-6C56-1FE8-6719-20AC8DA5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06" y="3528859"/>
            <a:ext cx="6514126" cy="14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602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10726</TotalTime>
  <Words>1777</Words>
  <Application>Microsoft Office PowerPoint</Application>
  <PresentationFormat>On-screen Show (16:9)</PresentationFormat>
  <Paragraphs>362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Standard_LiveLessons_2017</vt:lpstr>
      <vt:lpstr>Testing Spring Boot Applications</vt:lpstr>
      <vt:lpstr>1. The Spring Boot Test Ecosystem</vt:lpstr>
      <vt:lpstr>Overview</vt:lpstr>
      <vt:lpstr>Spring Boot Test Dependency</vt:lpstr>
      <vt:lpstr>Defining Test Cases in Spring Boot</vt:lpstr>
      <vt:lpstr>2. Writing and Running Tests on Beans</vt:lpstr>
      <vt:lpstr>Defining a Bean to Test</vt:lpstr>
      <vt:lpstr>Writing a Test for a Bean</vt:lpstr>
      <vt:lpstr>Running Tests</vt:lpstr>
      <vt:lpstr>3. Mocking Beans</vt:lpstr>
      <vt:lpstr>Overview</vt:lpstr>
      <vt:lpstr>Java Mocking Frameworks</vt:lpstr>
      <vt:lpstr>Example Bean to Test</vt:lpstr>
      <vt:lpstr>Testing the Bean using Mockito Mocks (1 of 2)</vt:lpstr>
      <vt:lpstr>Testing the Bean using Mockito Mocks (2 of 2)</vt:lpstr>
      <vt:lpstr>4. Additional Spring Boot Test Techniques</vt:lpstr>
      <vt:lpstr>Specifying Configuration Classes / Components</vt:lpstr>
      <vt:lpstr>Specifying Properties</vt:lpstr>
      <vt:lpstr>Specifying a Web Environment</vt:lpstr>
      <vt:lpstr>Testing REST Controllers</vt:lpstr>
      <vt:lpstr>Testing Spring Data Repositories (1 of 2)</vt:lpstr>
      <vt:lpstr>Testing Spring Data Repositories (2 of 2)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194</cp:revision>
  <dcterms:created xsi:type="dcterms:W3CDTF">2015-09-28T19:52:00Z</dcterms:created>
  <dcterms:modified xsi:type="dcterms:W3CDTF">2024-03-14T10:26:52Z</dcterms:modified>
</cp:coreProperties>
</file>