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8" r:id="rId4"/>
    <p:sldId id="257" r:id="rId5"/>
    <p:sldId id="261" r:id="rId6"/>
    <p:sldId id="258" r:id="rId7"/>
    <p:sldId id="259" r:id="rId8"/>
    <p:sldId id="260" r:id="rId9"/>
    <p:sldId id="271" r:id="rId10"/>
    <p:sldId id="262" r:id="rId11"/>
    <p:sldId id="263" r:id="rId12"/>
    <p:sldId id="265" r:id="rId13"/>
    <p:sldId id="266" r:id="rId14"/>
    <p:sldId id="267" r:id="rId15"/>
    <p:sldId id="268" r:id="rId16"/>
    <p:sldId id="270" r:id="rId17"/>
    <p:sldId id="264" r:id="rId18"/>
    <p:sldId id="273" r:id="rId19"/>
    <p:sldId id="272" r:id="rId20"/>
    <p:sldId id="274" r:id="rId21"/>
    <p:sldId id="275" r:id="rId22"/>
    <p:sldId id="27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9890-00A6-1540-9454-A519F1A05689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D6D90-2527-144B-BDEF-5BCF373C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9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40A6-B183-0841-AED7-05102307744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0B58-BC50-A74E-9C23-56594FDD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B58-BC50-A74E-9C23-56594FDDB1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4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22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9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8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7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13395C-E199-1242-ADCD-3CC0CB0AB381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B19F17-393A-0C44-86C5-341937D1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8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1923" y="9769"/>
            <a:ext cx="0" cy="6858000"/>
          </a:xfrm>
          <a:prstGeom prst="line">
            <a:avLst/>
          </a:prstGeom>
          <a:ln w="28575" cmpd="sng">
            <a:prstDash val="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-19538" y="6536714"/>
            <a:ext cx="9144000" cy="0"/>
          </a:xfrm>
          <a:prstGeom prst="line">
            <a:avLst/>
          </a:prstGeom>
          <a:ln w="28575" cmpd="sng">
            <a:prstDash val="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9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48C5-1161-974C-A3E1-5D020F32EC1E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3F88-3A26-D241-B2A5-AE25FE12E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nkgeorgeinc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5613"/>
            <a:ext cx="7772400" cy="858294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Super-Simplified Life Insurance</a:t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5256"/>
            <a:ext cx="7587454" cy="178947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324769"/>
                </a:solidFill>
              </a:rPr>
              <a:t>Slides from Hank </a:t>
            </a:r>
            <a:r>
              <a:rPr lang="en-US" dirty="0" smtClean="0">
                <a:solidFill>
                  <a:srgbClr val="324769"/>
                </a:solidFill>
              </a:rPr>
              <a:t>George’s presentation </a:t>
            </a:r>
            <a:r>
              <a:rPr lang="en-US" dirty="0" smtClean="0">
                <a:solidFill>
                  <a:srgbClr val="324769"/>
                </a:solidFill>
              </a:rPr>
              <a:t>at the 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324769"/>
                </a:solidFill>
              </a:rPr>
              <a:t>2015 LOMA</a:t>
            </a:r>
            <a:r>
              <a:rPr lang="en-US" dirty="0" smtClean="0">
                <a:solidFill>
                  <a:srgbClr val="324769"/>
                </a:solidFill>
              </a:rPr>
              <a:t>/LIMRA Life Conference</a:t>
            </a:r>
          </a:p>
        </p:txBody>
      </p:sp>
    </p:spTree>
    <p:extLst>
      <p:ext uri="{BB962C8B-B14F-4D97-AF65-F5344CB8AC3E}">
        <p14:creationId xmlns:p14="http://schemas.microsoft.com/office/powerpoint/2010/main" val="219648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Contraindicated in 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600200"/>
            <a:ext cx="5692273" cy="40546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Paramedicals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Lab tests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ECGs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Conventional inspection reports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APS (</a:t>
            </a:r>
            <a:r>
              <a:rPr lang="en-US" dirty="0" smtClean="0"/>
              <a:t>98% </a:t>
            </a:r>
            <a:r>
              <a:rPr lang="en-US" dirty="0" smtClean="0"/>
              <a:t>of the time)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Anything else that cannot be accomplished with results in hand in &lt; 24 hours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Tele- vs. Online </a:t>
            </a:r>
            <a:r>
              <a:rPr lang="en-US" dirty="0"/>
              <a:t>I</a:t>
            </a:r>
            <a:r>
              <a:rPr lang="en-US" dirty="0" smtClean="0"/>
              <a:t>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32" y="1795795"/>
            <a:ext cx="7109326" cy="3777593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0090"/>
                </a:solidFill>
              </a:rPr>
              <a:t>Online = Greater A</a:t>
            </a:r>
            <a:r>
              <a:rPr lang="en-US" b="1" dirty="0" smtClean="0">
                <a:solidFill>
                  <a:srgbClr val="000090"/>
                </a:solidFill>
                <a:ea typeface="Wingdings"/>
                <a:sym typeface="Wingdings"/>
              </a:rPr>
              <a:t>ntiselection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ea typeface="Wingdings"/>
                <a:cs typeface="Arial"/>
                <a:sym typeface="Wingdings"/>
              </a:rPr>
              <a:t>Teleinterview recording is priceless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ea typeface="Wingdings"/>
                <a:cs typeface="Arial"/>
                <a:sym typeface="Wingdings"/>
              </a:rPr>
              <a:t>Fewer drilldown questions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ea typeface="Wingdings"/>
                <a:cs typeface="Arial"/>
                <a:sym typeface="Wingdings"/>
              </a:rPr>
              <a:t>Warm transfer readily available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/>
                <a:ea typeface="Wingdings"/>
                <a:cs typeface="Arial"/>
                <a:sym typeface="Wingdings"/>
              </a:rPr>
              <a:t>Tele-</a:t>
            </a:r>
            <a:r>
              <a:rPr lang="en-US" u="sng" dirty="0" smtClean="0">
                <a:latin typeface="Arial"/>
                <a:ea typeface="Wingdings"/>
                <a:cs typeface="Arial"/>
                <a:sym typeface="Wingdings"/>
              </a:rPr>
              <a:t>underwriter</a:t>
            </a:r>
            <a:r>
              <a:rPr lang="en-US" dirty="0" smtClean="0">
                <a:latin typeface="Arial"/>
                <a:ea typeface="Wingdings"/>
                <a:cs typeface="Arial"/>
                <a:sym typeface="Wingdings"/>
              </a:rPr>
              <a:t> combining interviewing with immediate assessment of risk?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8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36" y="637019"/>
            <a:ext cx="8229600" cy="1143000"/>
          </a:xfrm>
        </p:spPr>
        <p:txBody>
          <a:bodyPr/>
          <a:lstStyle/>
          <a:p>
            <a:r>
              <a:rPr lang="en-US" dirty="0" smtClean="0"/>
              <a:t>Pharmacy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106" y="2012395"/>
            <a:ext cx="7269747" cy="337595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Essential component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3-5 year histories accessible </a:t>
            </a:r>
          </a:p>
          <a:p>
            <a:pPr>
              <a:lnSpc>
                <a:spcPct val="120000"/>
              </a:lnSpc>
            </a:pPr>
            <a:r>
              <a:rPr lang="en-US" i="1" dirty="0" smtClean="0"/>
              <a:t>Extremely</a:t>
            </a:r>
            <a:r>
              <a:rPr lang="en-US" dirty="0" smtClean="0"/>
              <a:t> cost-effective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75%+ “hit rates”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Facilitates triage to full underwriting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2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MIB, MVR and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303" y="1488183"/>
            <a:ext cx="7871326" cy="475671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MIB is essential</a:t>
            </a:r>
            <a:r>
              <a:rPr lang="en-US" dirty="0" smtClean="0"/>
              <a:t> (potentially with additional MIB resources)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MVR addresses #1 cause of trauma-related death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Trauma #1 cause of death ages 18-40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Careful guidelines optimize impact of MVR data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Databases for identity verification, criminal records,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321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Predictive Analytics (“Big Data”)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218" y="1368226"/>
            <a:ext cx="7684168" cy="488383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b="1" i="1" dirty="0" smtClean="0">
                <a:solidFill>
                  <a:srgbClr val="000090"/>
                </a:solidFill>
              </a:rPr>
              <a:t>Steer clear of hype from those who </a:t>
            </a:r>
            <a:r>
              <a:rPr lang="en-US" sz="2400" b="1" i="1" dirty="0" smtClean="0">
                <a:solidFill>
                  <a:srgbClr val="000090"/>
                </a:solidFill>
              </a:rPr>
              <a:t>know little </a:t>
            </a:r>
            <a:r>
              <a:rPr lang="en-US" sz="2400" b="1" i="1" dirty="0" smtClean="0">
                <a:solidFill>
                  <a:srgbClr val="000090"/>
                </a:solidFill>
              </a:rPr>
              <a:t>or nothing about life underwriting!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Nothing that compromises perception or integrity of our industry is acceptable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Personal purchase records are </a:t>
            </a:r>
            <a:r>
              <a:rPr lang="en-US" sz="2400" dirty="0" smtClean="0"/>
              <a:t>anathematic </a:t>
            </a:r>
            <a:r>
              <a:rPr lang="en-US" sz="2400" dirty="0" smtClean="0"/>
              <a:t>for many reasons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Must bring unquestionable mortality risk value, </a:t>
            </a:r>
            <a:r>
              <a:rPr lang="en-US" sz="2400" b="1" dirty="0" smtClean="0"/>
              <a:t>not redundant to that obtained via conventional assets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Choose carefully…with full input from underwriting experts, in-house or 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97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121"/>
            <a:ext cx="8229600" cy="1143000"/>
          </a:xfrm>
        </p:spPr>
        <p:txBody>
          <a:bodyPr/>
          <a:lstStyle/>
          <a:p>
            <a:r>
              <a:rPr lang="en-US" dirty="0" smtClean="0"/>
              <a:t>Underwriting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03" y="1121104"/>
            <a:ext cx="7742621" cy="52387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800000"/>
                </a:solidFill>
              </a:rPr>
              <a:t>Most efficient use = simplified underwriting!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Variable % actionable depending on ages offered, marketplace dynamics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Allows “human underwriters” to focus skills where needed most = cases that kick out from engine processing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Considerable investment in honing rule sets; investigate options carefully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9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Risk History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7" y="1515982"/>
            <a:ext cx="7764379" cy="4883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Between 7 and 15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Prioritized by relative risk impact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Tobacco and HIV questions obligate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Catch-all “safety valve” question such as </a:t>
            </a:r>
            <a:r>
              <a:rPr lang="en-US" i="1" dirty="0" smtClean="0"/>
              <a:t>“have you seen a healthcare provider for any other reason within the last 12 months” </a:t>
            </a:r>
            <a:r>
              <a:rPr lang="en-US" dirty="0" smtClean="0"/>
              <a:t>(?)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Few lay underwriting questions; priority to aviation/avocation to minimize antiselection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8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004"/>
            <a:ext cx="8229600" cy="1143000"/>
          </a:xfrm>
        </p:spPr>
        <p:txBody>
          <a:bodyPr/>
          <a:lstStyle/>
          <a:p>
            <a:r>
              <a:rPr lang="en-US" dirty="0" smtClean="0"/>
              <a:t>History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670" y="1253108"/>
            <a:ext cx="6066589" cy="52398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Height and weight to calculate BMI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Substance abuse/dependency (alcohol, drugs)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Drug use (excluding marijuana)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HIV positive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Diabetes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Major events/diagnoses (adjusted for market): MI, stroke, cancer, COPD 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Hepatitis – looking for all the “C’s” as many are untreated and will not show up on Rx records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Inpatient care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Emergency department trauma visits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Tobacco…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09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Tobacco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10" y="1677768"/>
            <a:ext cx="7005053" cy="3875196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Potential Achilles’ heel </a:t>
            </a:r>
            <a:r>
              <a:rPr lang="en-US" b="1" i="1" dirty="0" smtClean="0">
                <a:solidFill>
                  <a:srgbClr val="FF0000"/>
                </a:solidFill>
              </a:rPr>
              <a:t>sans</a:t>
            </a:r>
            <a:r>
              <a:rPr lang="en-US" b="1" dirty="0" smtClean="0">
                <a:solidFill>
                  <a:srgbClr val="FF0000"/>
                </a:solidFill>
              </a:rPr>
              <a:t> cotinine!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i="1" dirty="0" smtClean="0"/>
              <a:t>Do not skimp on tobacco/nicotine use questions – ask what you need to know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Assume 10-15% nondisclosure; higher in lower socioeconomic market segments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Leverage “pack years” at ages 40+?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8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61" y="1493256"/>
            <a:ext cx="7058521" cy="48838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rgbClr val="000090"/>
                </a:solidFill>
              </a:rPr>
              <a:t>ABSOLUTELY! </a:t>
            </a:r>
            <a:endParaRPr lang="en-US" b="1" i="1" dirty="0">
              <a:solidFill>
                <a:srgbClr val="000090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C0504D"/>
                </a:solidFill>
              </a:rPr>
              <a:t>Capitalize on this marketing gimmick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Carefully consider components; think outside the box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factors impact 10-year prospective mortality in 18-45 year olds?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Should criteria differ &gt; age 45 if you write older-age simplified?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3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87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Industry’s 1</a:t>
            </a:r>
            <a:r>
              <a:rPr lang="en-US" sz="3200" baseline="30000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Simplified Life Seminar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/>
              <a:t>September 2-3 </a:t>
            </a:r>
            <a:r>
              <a:rPr lang="en-US" sz="2400" dirty="0"/>
              <a:t> </a:t>
            </a:r>
            <a:r>
              <a:rPr lang="en-US" sz="2400" dirty="0" smtClean="0"/>
              <a:t>at the </a:t>
            </a:r>
            <a:r>
              <a:rPr lang="en-US" sz="2400" dirty="0" err="1" smtClean="0"/>
              <a:t>Pfister</a:t>
            </a:r>
            <a:r>
              <a:rPr lang="en-US" sz="2400" dirty="0" smtClean="0"/>
              <a:t> </a:t>
            </a:r>
            <a:r>
              <a:rPr lang="en-US" sz="2400" dirty="0" smtClean="0"/>
              <a:t>Hotel, Milwaukee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719"/>
            <a:ext cx="8229600" cy="528562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Nine in-depth presentations on the most important simplified life topics, including </a:t>
            </a:r>
            <a:r>
              <a:rPr lang="en-US" sz="2400" b="1" i="1" dirty="0" smtClean="0"/>
              <a:t>Best Practices </a:t>
            </a:r>
            <a:r>
              <a:rPr lang="en-US" sz="2400" dirty="0" smtClean="0"/>
              <a:t>for managing risk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Abundant opportunities for open discussion and networking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Cosponsors: RGA Re, Hannover Re, LexisNexis, Milliman </a:t>
            </a:r>
            <a:r>
              <a:rPr lang="en-US" sz="2400" dirty="0" err="1" smtClean="0"/>
              <a:t>IntelliScript</a:t>
            </a:r>
            <a:r>
              <a:rPr lang="en-US" sz="2400" dirty="0" smtClean="0"/>
              <a:t>, MIB, Inc. and Transunion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Receptions hosted by ExamOne and SCOR Re</a:t>
            </a:r>
          </a:p>
          <a:p>
            <a:endParaRPr lang="en-US" sz="2400" dirty="0" smtClean="0"/>
          </a:p>
          <a:p>
            <a:r>
              <a:rPr lang="en-US" sz="2400" dirty="0" smtClean="0"/>
              <a:t>Registration is only $</a:t>
            </a:r>
            <a:r>
              <a:rPr lang="en-US" sz="2400" dirty="0" smtClean="0"/>
              <a:t>595 and </a:t>
            </a:r>
            <a:r>
              <a:rPr lang="en-US" sz="2400" dirty="0" smtClean="0"/>
              <a:t>$495 each for 2 or more from same company; continental breakfasts and lunch </a:t>
            </a:r>
            <a:r>
              <a:rPr lang="en-US" sz="2400" dirty="0" smtClean="0"/>
              <a:t>included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More detailed information at </a:t>
            </a:r>
            <a:r>
              <a:rPr lang="en-US" sz="2400" dirty="0" smtClean="0">
                <a:hlinkClick r:id="rId2"/>
              </a:rPr>
              <a:t>www.hankgeorgeinc.com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20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290" y="1560096"/>
            <a:ext cx="4596063" cy="48838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Conventional producers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Telemarketing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Online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Banks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Worksite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Direct mail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Retailers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2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717"/>
            <a:ext cx="8229600" cy="1143000"/>
          </a:xfrm>
        </p:spPr>
        <p:txBody>
          <a:bodyPr/>
          <a:lstStyle/>
          <a:p>
            <a:r>
              <a:rPr lang="en-US" dirty="0" smtClean="0"/>
              <a:t>Critical Illness (CI) Rider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10" y="1268406"/>
            <a:ext cx="7712988" cy="47376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rgbClr val="800000"/>
                </a:solidFill>
              </a:rPr>
              <a:t>CI is a more logical product in the </a:t>
            </a:r>
            <a:r>
              <a:rPr lang="en-US" b="1" i="1" dirty="0" smtClean="0">
                <a:solidFill>
                  <a:srgbClr val="800000"/>
                </a:solidFill>
              </a:rPr>
              <a:t>US </a:t>
            </a:r>
            <a:r>
              <a:rPr lang="en-US" b="1" i="1" dirty="0" smtClean="0">
                <a:solidFill>
                  <a:srgbClr val="800000"/>
                </a:solidFill>
              </a:rPr>
              <a:t>than in any other Western country!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Despite this, we sell far less CI than any of them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CI stand-alone products with broad coverage are too costly (akin to LTC)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Limited coverage (MI, cancer) CI rider should be a big hit...if you craft it correctly and know how to sell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5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40158"/>
          </a:xfrm>
        </p:spPr>
        <p:txBody>
          <a:bodyPr>
            <a:normAutofit/>
          </a:bodyPr>
          <a:lstStyle/>
          <a:p>
            <a:r>
              <a:rPr lang="en-US" dirty="0" smtClean="0"/>
              <a:t>Super-simplified life should be </a:t>
            </a:r>
            <a:br>
              <a:rPr lang="en-US" dirty="0" smtClean="0"/>
            </a:br>
            <a:r>
              <a:rPr lang="en-US" dirty="0" smtClean="0"/>
              <a:t>the dawn of a new era, </a:t>
            </a:r>
            <a:br>
              <a:rPr lang="en-US" dirty="0" smtClean="0"/>
            </a:br>
            <a:r>
              <a:rPr lang="en-US" dirty="0" smtClean="0"/>
              <a:t>bringing coverage to a wider </a:t>
            </a:r>
            <a:br>
              <a:rPr lang="en-US" dirty="0" smtClean="0"/>
            </a:br>
            <a:r>
              <a:rPr lang="en-US" dirty="0" smtClean="0"/>
              <a:t>market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91" y="3053706"/>
            <a:ext cx="8229600" cy="29042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Join us on September 2-3 in Milwaukee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 learn how to design, underwrite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nd manage simplified life,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hile minimizing antiselection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and maximizing your success in this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exciting new life insurance domain!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Simplified?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74" y="1525844"/>
            <a:ext cx="7296484" cy="41953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A new generation of simplified products – which I call “</a:t>
            </a:r>
            <a:r>
              <a:rPr lang="en-US" sz="2400" b="1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-simplified” – is the only practical and cost-effective way to deliver sizable amounts of life insurance to the “Middle Market.”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We need to make decisions on ≥ 85% of apps within ≤ 24 hours.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This is impossible with fully-underwritten coverage. 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1923" y="9769"/>
            <a:ext cx="0" cy="6858000"/>
          </a:xfrm>
          <a:prstGeom prst="line">
            <a:avLst/>
          </a:prstGeom>
          <a:ln w="28575" cmpd="sng">
            <a:prstDash val="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19538" y="6536714"/>
            <a:ext cx="9144000" cy="0"/>
          </a:xfrm>
          <a:prstGeom prst="line">
            <a:avLst/>
          </a:prstGeom>
          <a:ln w="28575" cmpd="sng">
            <a:prstDash val="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555" y="309926"/>
            <a:ext cx="7320137" cy="2484074"/>
          </a:xfrm>
          <a:prstGeom prst="rect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5" y="309926"/>
            <a:ext cx="7844589" cy="5815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bg2"/>
                </a:solidFill>
              </a:rPr>
              <a:t>Traditional Simplified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Just 3 to 5 knockout (yes/no) questions</a:t>
            </a:r>
            <a:endParaRPr lang="en-US" sz="260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chemeClr val="bg2"/>
                </a:solidFill>
              </a:rPr>
              <a:t>H</a:t>
            </a:r>
            <a:r>
              <a:rPr lang="en-US" sz="2600" dirty="0" smtClean="0">
                <a:solidFill>
                  <a:schemeClr val="bg2"/>
                </a:solidFill>
              </a:rPr>
              <a:t>igh premiums; not competitive with individual fully-underwritten products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Super</a:t>
            </a:r>
            <a:r>
              <a:rPr lang="en-US" sz="3600" b="1" dirty="0" smtClean="0"/>
              <a:t> Simplified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More questions, plus use of additional underwriting assets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en-US" dirty="0" smtClean="0"/>
              <a:t>ower premiums; potentially quite competitive with fully-underwritten coverage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</a:t>
            </a:r>
            <a:r>
              <a:rPr lang="en-US" dirty="0" smtClean="0"/>
              <a:t>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937" y="1823456"/>
            <a:ext cx="6440905" cy="30292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18-45 = no brainer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45-60 = more challenging but doable within reasonable limits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≥ 60 = not feasible absent </a:t>
            </a:r>
            <a:r>
              <a:rPr lang="en-US" u="sng" dirty="0" smtClean="0"/>
              <a:t>credible</a:t>
            </a:r>
            <a:r>
              <a:rPr lang="en-US" dirty="0" smtClean="0"/>
              <a:t> unforeseen developments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7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8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/>
              <a:t>Why </a:t>
            </a:r>
            <a:r>
              <a:rPr lang="en-US" i="1" dirty="0"/>
              <a:t>D</a:t>
            </a:r>
            <a:r>
              <a:rPr lang="en-US" i="1" dirty="0" smtClean="0"/>
              <a:t>idn’t We Do This Years Ago?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832" y="2241887"/>
            <a:ext cx="6427537" cy="34535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didn’t have the underwriting assets needed to make it happen.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advent of affordable and credible rapid-access underwriting resources has enabled us to move forward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61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How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hings </a:t>
            </a:r>
            <a:r>
              <a:rPr lang="en-US" dirty="0"/>
              <a:t>C</a:t>
            </a:r>
            <a:r>
              <a:rPr lang="en-US" dirty="0" smtClean="0"/>
              <a:t>hange With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uper</a:t>
            </a:r>
            <a:r>
              <a:rPr lang="en-US" dirty="0" smtClean="0"/>
              <a:t>-Simplified?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622" y="1665290"/>
            <a:ext cx="6721641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Fewer risk questions</a:t>
            </a: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Rapid access requirements only </a:t>
            </a: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Necessary pricing adjustments to offset the limitations inherent in A &amp; B</a:t>
            </a: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Expedited underwriting process</a:t>
            </a: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Immediate issue and delivery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Prudent surveillance of underwriting outcomes with paradigm adjustments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lphaUcPeriod"/>
            </a:pPr>
            <a:r>
              <a:rPr lang="en-US" sz="2400" dirty="0" smtClean="0"/>
              <a:t>Adequate contestable period claim reviews </a:t>
            </a:r>
          </a:p>
        </p:txBody>
      </p:sp>
    </p:spTree>
    <p:extLst>
      <p:ext uri="{BB962C8B-B14F-4D97-AF65-F5344CB8AC3E}">
        <p14:creationId xmlns:p14="http://schemas.microsoft.com/office/powerpoint/2010/main" val="79096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1448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2476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06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Antiselection!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72" y="1452029"/>
            <a:ext cx="8229600" cy="492470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EECE1"/>
                </a:solidFill>
              </a:rPr>
              <a:t>Incidence will skyrocket in simplified because of limitations on extent of underwriting assessment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EECE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EECE1"/>
                </a:solidFill>
              </a:rPr>
              <a:t>Do not be mislead by those who understate the magnitude of this concern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EECE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EECE1"/>
                </a:solidFill>
              </a:rPr>
              <a:t>Make sure you price for it conservatively until you gauge the nature and extent of its impact</a:t>
            </a:r>
          </a:p>
          <a:p>
            <a:endParaRPr lang="en-US" dirty="0" smtClean="0">
              <a:solidFill>
                <a:srgbClr val="EEECE1"/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D99694"/>
                </a:solidFill>
              </a:rPr>
              <a:t>You have now been warned!</a:t>
            </a:r>
            <a:endParaRPr lang="en-US" b="1" i="1" dirty="0">
              <a:solidFill>
                <a:srgbClr val="D996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2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Viable Risk Assessment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43" y="1609558"/>
            <a:ext cx="5371432" cy="48838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Tele- or online interview with drilldown questions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Pharmacy records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Motor vehicle records (MVRs)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MIB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Electronic database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9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324769"/>
      </a:dk1>
      <a:lt1>
        <a:srgbClr val="FEFBE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1025</Words>
  <Application>Microsoft Macintosh PowerPoint</Application>
  <PresentationFormat>On-screen Show (4:3)</PresentationFormat>
  <Paragraphs>146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Super-Simplified Life Insurance </vt:lpstr>
      <vt:lpstr>Industry’s 1st Simplified Life Seminar September 2-3  at the Pfister Hotel, Milwaukee</vt:lpstr>
      <vt:lpstr>Why Simplified?</vt:lpstr>
      <vt:lpstr>PowerPoint Presentation</vt:lpstr>
      <vt:lpstr>At What Ages?</vt:lpstr>
      <vt:lpstr>Why Didn’t We Do This Years Ago?</vt:lpstr>
      <vt:lpstr>How Do Things Change With  Super-Simplified?</vt:lpstr>
      <vt:lpstr>Antiselection!</vt:lpstr>
      <vt:lpstr>Viable Risk Assessment Tools </vt:lpstr>
      <vt:lpstr>Contraindicated in Simplified</vt:lpstr>
      <vt:lpstr>Tele- vs. Online Interview</vt:lpstr>
      <vt:lpstr>Pharmacy Records</vt:lpstr>
      <vt:lpstr>MIB, MVR and Databases</vt:lpstr>
      <vt:lpstr>Predictive Analytics (“Big Data”)</vt:lpstr>
      <vt:lpstr>Underwriting Engines</vt:lpstr>
      <vt:lpstr>Baseline Risk History Questions</vt:lpstr>
      <vt:lpstr>History Issues</vt:lpstr>
      <vt:lpstr>Tobacco Use</vt:lpstr>
      <vt:lpstr>Preferred?</vt:lpstr>
      <vt:lpstr>Distribution Modes</vt:lpstr>
      <vt:lpstr>Critical Illness (CI) Rider</vt:lpstr>
      <vt:lpstr>Super-simplified life should be  the dawn of a new era,  bringing coverage to a wider  market segment</vt:lpstr>
    </vt:vector>
  </TitlesOfParts>
  <Company>Hank George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 George</dc:creator>
  <cp:lastModifiedBy>Hank George</cp:lastModifiedBy>
  <cp:revision>31</cp:revision>
  <cp:lastPrinted>2015-03-04T13:27:11Z</cp:lastPrinted>
  <dcterms:created xsi:type="dcterms:W3CDTF">2015-03-03T14:33:49Z</dcterms:created>
  <dcterms:modified xsi:type="dcterms:W3CDTF">2015-04-24T11:22:06Z</dcterms:modified>
</cp:coreProperties>
</file>