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45"/>
  </p:notesMasterIdLst>
  <p:handoutMasterIdLst>
    <p:handoutMasterId r:id="rId46"/>
  </p:handoutMasterIdLst>
  <p:sldIdLst>
    <p:sldId id="256" r:id="rId2"/>
    <p:sldId id="304" r:id="rId3"/>
    <p:sldId id="257" r:id="rId4"/>
    <p:sldId id="258" r:id="rId5"/>
    <p:sldId id="259" r:id="rId6"/>
    <p:sldId id="260" r:id="rId7"/>
    <p:sldId id="262" r:id="rId8"/>
    <p:sldId id="264" r:id="rId9"/>
    <p:sldId id="263" r:id="rId10"/>
    <p:sldId id="265" r:id="rId11"/>
    <p:sldId id="266" r:id="rId12"/>
    <p:sldId id="267" r:id="rId13"/>
    <p:sldId id="268" r:id="rId14"/>
    <p:sldId id="270" r:id="rId15"/>
    <p:sldId id="271" r:id="rId16"/>
    <p:sldId id="273" r:id="rId17"/>
    <p:sldId id="274" r:id="rId18"/>
    <p:sldId id="275" r:id="rId19"/>
    <p:sldId id="276" r:id="rId20"/>
    <p:sldId id="277" r:id="rId21"/>
    <p:sldId id="278" r:id="rId22"/>
    <p:sldId id="279" r:id="rId23"/>
    <p:sldId id="280" r:id="rId24"/>
    <p:sldId id="282" r:id="rId25"/>
    <p:sldId id="283" r:id="rId26"/>
    <p:sldId id="281" r:id="rId27"/>
    <p:sldId id="284" r:id="rId28"/>
    <p:sldId id="285" r:id="rId29"/>
    <p:sldId id="288" r:id="rId30"/>
    <p:sldId id="286" r:id="rId31"/>
    <p:sldId id="287" r:id="rId32"/>
    <p:sldId id="289" r:id="rId33"/>
    <p:sldId id="290" r:id="rId34"/>
    <p:sldId id="291" r:id="rId35"/>
    <p:sldId id="295" r:id="rId36"/>
    <p:sldId id="292" r:id="rId37"/>
    <p:sldId id="296" r:id="rId38"/>
    <p:sldId id="293" r:id="rId39"/>
    <p:sldId id="294" r:id="rId40"/>
    <p:sldId id="297" r:id="rId41"/>
    <p:sldId id="298" r:id="rId42"/>
    <p:sldId id="300" r:id="rId43"/>
    <p:sldId id="301" r:id="rId44"/>
  </p:sldIdLst>
  <p:sldSz cx="9144000" cy="6858000" type="screen4x3"/>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38"/>
    <p:restoredTop sz="94663"/>
  </p:normalViewPr>
  <p:slideViewPr>
    <p:cSldViewPr snapToGrid="0" snapToObjects="1" showGuides="1">
      <p:cViewPr varScale="1">
        <p:scale>
          <a:sx n="75" d="100"/>
          <a:sy n="75" d="100"/>
        </p:scale>
        <p:origin x="43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540B49-26E5-804F-9E01-F2F67BB6B129}" type="datetimeFigureOut">
              <a:rPr lang="en-US" smtClean="0"/>
              <a:t>6/17/2019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0021EF-EAED-E44F-B4F5-8D4E30C4F445}" type="slidenum">
              <a:rPr lang="en-US" smtClean="0"/>
              <a:t>‹#›</a:t>
            </a:fld>
            <a:endParaRPr lang="en-US"/>
          </a:p>
        </p:txBody>
      </p:sp>
    </p:spTree>
    <p:extLst>
      <p:ext uri="{BB962C8B-B14F-4D97-AF65-F5344CB8AC3E}">
        <p14:creationId xmlns:p14="http://schemas.microsoft.com/office/powerpoint/2010/main" val="2231345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D816A-04FF-1F4E-882A-1EA333FFAB19}" type="datetimeFigureOut">
              <a:rPr lang="en-US" smtClean="0"/>
              <a:t>6/17/2019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4775C-4904-EC4C-A1C7-7FDAAFFB030E}" type="slidenum">
              <a:rPr lang="en-US" smtClean="0"/>
              <a:t>‹#›</a:t>
            </a:fld>
            <a:endParaRPr lang="en-US"/>
          </a:p>
        </p:txBody>
      </p:sp>
    </p:spTree>
    <p:extLst>
      <p:ext uri="{BB962C8B-B14F-4D97-AF65-F5344CB8AC3E}">
        <p14:creationId xmlns:p14="http://schemas.microsoft.com/office/powerpoint/2010/main" val="319427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l="-7000" r="-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4343-B0C7-8246-B1E8-A4C99F851F04}"/>
              </a:ext>
            </a:extLst>
          </p:cNvPr>
          <p:cNvSpPr>
            <a:spLocks noGrp="1"/>
          </p:cNvSpPr>
          <p:nvPr>
            <p:ph type="ctrTitle"/>
          </p:nvPr>
        </p:nvSpPr>
        <p:spPr>
          <a:xfrm>
            <a:off x="1820086" y="1584960"/>
            <a:ext cx="6688187" cy="1768260"/>
          </a:xfrm>
        </p:spPr>
        <p:txBody>
          <a:bodyPr anchor="b"/>
          <a:lstStyle>
            <a:lvl1pPr algn="l">
              <a:defRPr sz="45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0AA5BFDE-AA7B-8640-B85F-48F272497115}"/>
              </a:ext>
            </a:extLst>
          </p:cNvPr>
          <p:cNvSpPr>
            <a:spLocks noGrp="1"/>
          </p:cNvSpPr>
          <p:nvPr>
            <p:ph type="subTitle" idx="1"/>
          </p:nvPr>
        </p:nvSpPr>
        <p:spPr>
          <a:xfrm>
            <a:off x="4990006" y="3445295"/>
            <a:ext cx="3962406" cy="1655762"/>
          </a:xfrm>
          <a:prstGeom prst="rect">
            <a:avLst/>
          </a:prstGeom>
        </p:spPr>
        <p:txBody>
          <a:bodyPr/>
          <a:lstStyle>
            <a:lvl1pPr marL="0" indent="0" algn="l">
              <a:buNone/>
              <a:defRPr sz="1800">
                <a:solidFill>
                  <a:schemeClr val="accent5"/>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9" name="Picture 8">
            <a:extLst>
              <a:ext uri="{FF2B5EF4-FFF2-40B4-BE49-F238E27FC236}">
                <a16:creationId xmlns:a16="http://schemas.microsoft.com/office/drawing/2014/main" id="{EE59302A-AC70-1C42-8092-A757B588E429}"/>
              </a:ext>
            </a:extLst>
          </p:cNvPr>
          <p:cNvPicPr>
            <a:picLocks noChangeAspect="1"/>
          </p:cNvPicPr>
          <p:nvPr userDrawn="1"/>
        </p:nvPicPr>
        <p:blipFill>
          <a:blip r:embed="rId3"/>
          <a:stretch>
            <a:fillRect/>
          </a:stretch>
        </p:blipFill>
        <p:spPr>
          <a:xfrm>
            <a:off x="4968379" y="5901071"/>
            <a:ext cx="3751078" cy="668982"/>
          </a:xfrm>
          <a:prstGeom prst="rect">
            <a:avLst/>
          </a:prstGeom>
        </p:spPr>
      </p:pic>
    </p:spTree>
    <p:extLst>
      <p:ext uri="{BB962C8B-B14F-4D97-AF65-F5344CB8AC3E}">
        <p14:creationId xmlns:p14="http://schemas.microsoft.com/office/powerpoint/2010/main" val="192349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CB2CD7D-AC00-B442-B304-B2EC1CEE1781}"/>
              </a:ext>
            </a:extLst>
          </p:cNvPr>
          <p:cNvPicPr>
            <a:picLocks noChangeAspect="1"/>
          </p:cNvPicPr>
          <p:nvPr userDrawn="1"/>
        </p:nvPicPr>
        <p:blipFill>
          <a:blip r:embed="rId2"/>
          <a:stretch>
            <a:fillRect/>
          </a:stretch>
        </p:blipFill>
        <p:spPr>
          <a:xfrm>
            <a:off x="-68040" y="0"/>
            <a:ext cx="2311400" cy="6858000"/>
          </a:xfrm>
          <a:prstGeom prst="rect">
            <a:avLst/>
          </a:prstGeom>
        </p:spPr>
      </p:pic>
      <p:sp>
        <p:nvSpPr>
          <p:cNvPr id="2" name="Title 1">
            <a:extLst>
              <a:ext uri="{FF2B5EF4-FFF2-40B4-BE49-F238E27FC236}">
                <a16:creationId xmlns:a16="http://schemas.microsoft.com/office/drawing/2014/main" id="{ECD9E8A9-8C60-F644-8ACB-C4800A6DA4E1}"/>
              </a:ext>
            </a:extLst>
          </p:cNvPr>
          <p:cNvSpPr>
            <a:spLocks noGrp="1"/>
          </p:cNvSpPr>
          <p:nvPr>
            <p:ph type="title"/>
          </p:nvPr>
        </p:nvSpPr>
        <p:spPr>
          <a:xfrm>
            <a:off x="2264228" y="0"/>
            <a:ext cx="6453051" cy="1811383"/>
          </a:xfrm>
        </p:spPr>
        <p:txBody>
          <a:bodyPr/>
          <a:lstStyle>
            <a:lvl1pPr>
              <a:defRPr>
                <a:solidFill>
                  <a:schemeClr val="accent3"/>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0C92085E-ECAB-B248-B11E-385BDEBA6510}"/>
              </a:ext>
            </a:extLst>
          </p:cNvPr>
          <p:cNvSpPr>
            <a:spLocks noGrp="1"/>
          </p:cNvSpPr>
          <p:nvPr>
            <p:ph sz="half" idx="1"/>
          </p:nvPr>
        </p:nvSpPr>
        <p:spPr>
          <a:xfrm>
            <a:off x="2265862" y="1825625"/>
            <a:ext cx="3043101" cy="43513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3CAEE8D-5CE2-004C-A5C5-F154437A83CB}"/>
              </a:ext>
            </a:extLst>
          </p:cNvPr>
          <p:cNvSpPr>
            <a:spLocks noGrp="1"/>
          </p:cNvSpPr>
          <p:nvPr>
            <p:ph sz="half" idx="2"/>
          </p:nvPr>
        </p:nvSpPr>
        <p:spPr>
          <a:xfrm>
            <a:off x="5674179" y="1825625"/>
            <a:ext cx="3043101" cy="43513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4A65A53D-1CA0-A44F-952C-0732BF64BABD}"/>
              </a:ext>
            </a:extLst>
          </p:cNvPr>
          <p:cNvSpPr>
            <a:spLocks noGrp="1"/>
          </p:cNvSpPr>
          <p:nvPr>
            <p:ph type="ftr" sz="quarter" idx="11"/>
          </p:nvPr>
        </p:nvSpPr>
        <p:spPr>
          <a:xfrm>
            <a:off x="2264228" y="6356351"/>
            <a:ext cx="4720045" cy="365125"/>
          </a:xfrm>
        </p:spPr>
        <p:txBody>
          <a:bodyPr/>
          <a:lstStyle/>
          <a:p>
            <a:endParaRPr lang="en-US" dirty="0"/>
          </a:p>
        </p:txBody>
      </p:sp>
      <p:sp>
        <p:nvSpPr>
          <p:cNvPr id="7" name="Slide Number Placeholder 6">
            <a:extLst>
              <a:ext uri="{FF2B5EF4-FFF2-40B4-BE49-F238E27FC236}">
                <a16:creationId xmlns:a16="http://schemas.microsoft.com/office/drawing/2014/main" id="{37CAF2AF-4650-4149-8A93-34EC8F37D7BF}"/>
              </a:ext>
            </a:extLst>
          </p:cNvPr>
          <p:cNvSpPr>
            <a:spLocks noGrp="1"/>
          </p:cNvSpPr>
          <p:nvPr>
            <p:ph type="sldNum" sz="quarter" idx="12"/>
          </p:nvPr>
        </p:nvSpPr>
        <p:spPr/>
        <p:txBody>
          <a:bodyPr/>
          <a:lstStyle/>
          <a:p>
            <a:fld id="{85BFFC95-EC65-3E4A-8605-805ED2E28168}" type="slidenum">
              <a:rPr lang="en-US" smtClean="0"/>
              <a:t>‹#›</a:t>
            </a:fld>
            <a:endParaRPr lang="en-US"/>
          </a:p>
        </p:txBody>
      </p:sp>
      <p:pic>
        <p:nvPicPr>
          <p:cNvPr id="13" name="Picture 12">
            <a:extLst>
              <a:ext uri="{FF2B5EF4-FFF2-40B4-BE49-F238E27FC236}">
                <a16:creationId xmlns:a16="http://schemas.microsoft.com/office/drawing/2014/main" id="{43A7D213-E106-A54A-A24B-7DC5FE194764}"/>
              </a:ext>
            </a:extLst>
          </p:cNvPr>
          <p:cNvPicPr>
            <a:picLocks noChangeAspect="1"/>
          </p:cNvPicPr>
          <p:nvPr userDrawn="1"/>
        </p:nvPicPr>
        <p:blipFill>
          <a:blip r:embed="rId3"/>
          <a:stretch>
            <a:fillRect/>
          </a:stretch>
        </p:blipFill>
        <p:spPr>
          <a:xfrm>
            <a:off x="7287604" y="6345035"/>
            <a:ext cx="939800" cy="355600"/>
          </a:xfrm>
          <a:prstGeom prst="rect">
            <a:avLst/>
          </a:prstGeom>
        </p:spPr>
      </p:pic>
    </p:spTree>
    <p:extLst>
      <p:ext uri="{BB962C8B-B14F-4D97-AF65-F5344CB8AC3E}">
        <p14:creationId xmlns:p14="http://schemas.microsoft.com/office/powerpoint/2010/main" val="261289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15D7842-A871-FC43-9F40-C1F87BF8A18D}"/>
              </a:ext>
            </a:extLst>
          </p:cNvPr>
          <p:cNvPicPr>
            <a:picLocks noChangeAspect="1"/>
          </p:cNvPicPr>
          <p:nvPr userDrawn="1"/>
        </p:nvPicPr>
        <p:blipFill>
          <a:blip r:embed="rId2"/>
          <a:stretch>
            <a:fillRect/>
          </a:stretch>
        </p:blipFill>
        <p:spPr>
          <a:xfrm>
            <a:off x="-68040" y="0"/>
            <a:ext cx="2311400" cy="6858000"/>
          </a:xfrm>
          <a:prstGeom prst="rect">
            <a:avLst/>
          </a:prstGeom>
        </p:spPr>
      </p:pic>
      <p:sp>
        <p:nvSpPr>
          <p:cNvPr id="2" name="Title 1">
            <a:extLst>
              <a:ext uri="{FF2B5EF4-FFF2-40B4-BE49-F238E27FC236}">
                <a16:creationId xmlns:a16="http://schemas.microsoft.com/office/drawing/2014/main" id="{A0D84A3A-0273-614C-AAFC-2B40C6EF1022}"/>
              </a:ext>
            </a:extLst>
          </p:cNvPr>
          <p:cNvSpPr>
            <a:spLocks noGrp="1"/>
          </p:cNvSpPr>
          <p:nvPr>
            <p:ph type="title"/>
          </p:nvPr>
        </p:nvSpPr>
        <p:spPr>
          <a:xfrm>
            <a:off x="2264228" y="0"/>
            <a:ext cx="6662057" cy="1680754"/>
          </a:xfrm>
        </p:spPr>
        <p:txBody>
          <a:bodyPr/>
          <a:lstStyle>
            <a:lvl1pPr>
              <a:defRPr>
                <a:solidFill>
                  <a:schemeClr val="accent3"/>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0A05F5C-F5A5-4640-9947-3955F0D11ADD}"/>
              </a:ext>
            </a:extLst>
          </p:cNvPr>
          <p:cNvSpPr>
            <a:spLocks noGrp="1"/>
          </p:cNvSpPr>
          <p:nvPr>
            <p:ph type="body" idx="1"/>
          </p:nvPr>
        </p:nvSpPr>
        <p:spPr>
          <a:xfrm>
            <a:off x="2264228" y="1681163"/>
            <a:ext cx="3230881" cy="823912"/>
          </a:xfrm>
          <a:prstGeom prst="rect">
            <a:avLst/>
          </a:prstGeom>
        </p:spPr>
        <p:txBody>
          <a:bodyPr anchor="b"/>
          <a:lstStyle>
            <a:lvl1pPr marL="0" indent="0">
              <a:buNone/>
              <a:defRPr sz="1800" b="1">
                <a:solidFill>
                  <a:schemeClr val="accent3"/>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a:extLst>
              <a:ext uri="{FF2B5EF4-FFF2-40B4-BE49-F238E27FC236}">
                <a16:creationId xmlns:a16="http://schemas.microsoft.com/office/drawing/2014/main" id="{4E12B13B-EDDE-A849-B8DD-3810F76B8728}"/>
              </a:ext>
            </a:extLst>
          </p:cNvPr>
          <p:cNvSpPr>
            <a:spLocks noGrp="1"/>
          </p:cNvSpPr>
          <p:nvPr>
            <p:ph sz="half" idx="2"/>
          </p:nvPr>
        </p:nvSpPr>
        <p:spPr>
          <a:xfrm>
            <a:off x="2264228" y="2505075"/>
            <a:ext cx="323088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A00272-7FB2-A946-B5D1-CD875A2DE85F}"/>
              </a:ext>
            </a:extLst>
          </p:cNvPr>
          <p:cNvSpPr>
            <a:spLocks noGrp="1"/>
          </p:cNvSpPr>
          <p:nvPr>
            <p:ph type="body" sz="quarter" idx="3"/>
          </p:nvPr>
        </p:nvSpPr>
        <p:spPr>
          <a:xfrm>
            <a:off x="5679403" y="1681163"/>
            <a:ext cx="3246793" cy="823912"/>
          </a:xfrm>
          <a:prstGeom prst="rect">
            <a:avLst/>
          </a:prstGeom>
        </p:spPr>
        <p:txBody>
          <a:bodyPr anchor="b"/>
          <a:lstStyle>
            <a:lvl1pPr marL="0" indent="0">
              <a:buNone/>
              <a:defRPr sz="1800" b="1">
                <a:solidFill>
                  <a:schemeClr val="accent3"/>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a:extLst>
              <a:ext uri="{FF2B5EF4-FFF2-40B4-BE49-F238E27FC236}">
                <a16:creationId xmlns:a16="http://schemas.microsoft.com/office/drawing/2014/main" id="{BC70F091-3A2A-524B-8F3B-3C6284B91F56}"/>
              </a:ext>
            </a:extLst>
          </p:cNvPr>
          <p:cNvSpPr>
            <a:spLocks noGrp="1"/>
          </p:cNvSpPr>
          <p:nvPr>
            <p:ph sz="quarter" idx="4"/>
          </p:nvPr>
        </p:nvSpPr>
        <p:spPr>
          <a:xfrm>
            <a:off x="5679403" y="2505075"/>
            <a:ext cx="3246793" cy="368458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B3609D4C-7727-7146-B097-9E143E79FE46}"/>
              </a:ext>
            </a:extLst>
          </p:cNvPr>
          <p:cNvSpPr>
            <a:spLocks noGrp="1"/>
          </p:cNvSpPr>
          <p:nvPr>
            <p:ph type="ftr" sz="quarter" idx="11"/>
          </p:nvPr>
        </p:nvSpPr>
        <p:spPr>
          <a:xfrm>
            <a:off x="2238102" y="6356351"/>
            <a:ext cx="4746171" cy="365125"/>
          </a:xfrm>
        </p:spPr>
        <p:txBody>
          <a:bodyPr/>
          <a:lstStyle/>
          <a:p>
            <a:endParaRPr lang="en-US" dirty="0"/>
          </a:p>
        </p:txBody>
      </p:sp>
      <p:sp>
        <p:nvSpPr>
          <p:cNvPr id="9" name="Slide Number Placeholder 8">
            <a:extLst>
              <a:ext uri="{FF2B5EF4-FFF2-40B4-BE49-F238E27FC236}">
                <a16:creationId xmlns:a16="http://schemas.microsoft.com/office/drawing/2014/main" id="{C2F3B1F5-DDF7-734B-9BCC-F59770486875}"/>
              </a:ext>
            </a:extLst>
          </p:cNvPr>
          <p:cNvSpPr>
            <a:spLocks noGrp="1"/>
          </p:cNvSpPr>
          <p:nvPr>
            <p:ph type="sldNum" sz="quarter" idx="12"/>
          </p:nvPr>
        </p:nvSpPr>
        <p:spPr/>
        <p:txBody>
          <a:bodyPr/>
          <a:lstStyle/>
          <a:p>
            <a:fld id="{85BFFC95-EC65-3E4A-8605-805ED2E28168}" type="slidenum">
              <a:rPr lang="en-US" smtClean="0"/>
              <a:t>‹#›</a:t>
            </a:fld>
            <a:endParaRPr lang="en-US"/>
          </a:p>
        </p:txBody>
      </p:sp>
      <p:pic>
        <p:nvPicPr>
          <p:cNvPr id="16" name="Picture 15">
            <a:extLst>
              <a:ext uri="{FF2B5EF4-FFF2-40B4-BE49-F238E27FC236}">
                <a16:creationId xmlns:a16="http://schemas.microsoft.com/office/drawing/2014/main" id="{99F374EE-2338-0347-A84D-7C93CB15E8C6}"/>
              </a:ext>
            </a:extLst>
          </p:cNvPr>
          <p:cNvPicPr>
            <a:picLocks noChangeAspect="1"/>
          </p:cNvPicPr>
          <p:nvPr userDrawn="1"/>
        </p:nvPicPr>
        <p:blipFill>
          <a:blip r:embed="rId3"/>
          <a:stretch>
            <a:fillRect/>
          </a:stretch>
        </p:blipFill>
        <p:spPr>
          <a:xfrm>
            <a:off x="7287604" y="6345035"/>
            <a:ext cx="939800" cy="355600"/>
          </a:xfrm>
          <a:prstGeom prst="rect">
            <a:avLst/>
          </a:prstGeom>
        </p:spPr>
      </p:pic>
    </p:spTree>
    <p:extLst>
      <p:ext uri="{BB962C8B-B14F-4D97-AF65-F5344CB8AC3E}">
        <p14:creationId xmlns:p14="http://schemas.microsoft.com/office/powerpoint/2010/main" val="751387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E42EC5E-1C2E-8640-B89F-DBCA49E6358D}"/>
              </a:ext>
            </a:extLst>
          </p:cNvPr>
          <p:cNvSpPr/>
          <p:nvPr userDrawn="1"/>
        </p:nvSpPr>
        <p:spPr>
          <a:xfrm>
            <a:off x="0" y="0"/>
            <a:ext cx="371856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55B3F-21D4-534A-AFC2-0312A44091E7}"/>
              </a:ext>
            </a:extLst>
          </p:cNvPr>
          <p:cNvSpPr>
            <a:spLocks noGrp="1"/>
          </p:cNvSpPr>
          <p:nvPr>
            <p:ph type="title"/>
          </p:nvPr>
        </p:nvSpPr>
        <p:spPr>
          <a:xfrm>
            <a:off x="629841" y="457200"/>
            <a:ext cx="2949178" cy="1600200"/>
          </a:xfrm>
        </p:spPr>
        <p:txBody>
          <a:bodyPr anchor="b"/>
          <a:lstStyle>
            <a:lvl1pPr>
              <a:defRPr sz="24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F5A9DEC-8518-9A45-A52D-87B895449566}"/>
              </a:ext>
            </a:extLst>
          </p:cNvPr>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1770AD-2236-3242-87D6-E1A6E25E6CCE}"/>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a:extLst>
              <a:ext uri="{FF2B5EF4-FFF2-40B4-BE49-F238E27FC236}">
                <a16:creationId xmlns:a16="http://schemas.microsoft.com/office/drawing/2014/main" id="{4E3601A2-8F38-9F4E-A80E-CEFF35A91E2E}"/>
              </a:ext>
            </a:extLst>
          </p:cNvPr>
          <p:cNvSpPr>
            <a:spLocks noGrp="1"/>
          </p:cNvSpPr>
          <p:nvPr>
            <p:ph type="ftr" sz="quarter" idx="11"/>
          </p:nvPr>
        </p:nvSpPr>
        <p:spPr>
          <a:xfrm>
            <a:off x="3875314" y="6356351"/>
            <a:ext cx="3108960" cy="365125"/>
          </a:xfrm>
        </p:spPr>
        <p:txBody>
          <a:bodyPr/>
          <a:lstStyle/>
          <a:p>
            <a:endParaRPr lang="en-US" dirty="0"/>
          </a:p>
        </p:txBody>
      </p:sp>
      <p:sp>
        <p:nvSpPr>
          <p:cNvPr id="7" name="Slide Number Placeholder 6">
            <a:extLst>
              <a:ext uri="{FF2B5EF4-FFF2-40B4-BE49-F238E27FC236}">
                <a16:creationId xmlns:a16="http://schemas.microsoft.com/office/drawing/2014/main" id="{43BDC596-0762-444A-8B46-92C419513090}"/>
              </a:ext>
            </a:extLst>
          </p:cNvPr>
          <p:cNvSpPr>
            <a:spLocks noGrp="1"/>
          </p:cNvSpPr>
          <p:nvPr>
            <p:ph type="sldNum" sz="quarter" idx="12"/>
          </p:nvPr>
        </p:nvSpPr>
        <p:spPr/>
        <p:txBody>
          <a:bodyPr/>
          <a:lstStyle/>
          <a:p>
            <a:fld id="{85BFFC95-EC65-3E4A-8605-805ED2E28168}" type="slidenum">
              <a:rPr lang="en-US" smtClean="0"/>
              <a:t>‹#›</a:t>
            </a:fld>
            <a:endParaRPr lang="en-US"/>
          </a:p>
        </p:txBody>
      </p:sp>
      <p:pic>
        <p:nvPicPr>
          <p:cNvPr id="13" name="Picture 12">
            <a:extLst>
              <a:ext uri="{FF2B5EF4-FFF2-40B4-BE49-F238E27FC236}">
                <a16:creationId xmlns:a16="http://schemas.microsoft.com/office/drawing/2014/main" id="{FCED51C1-98D7-7A4C-B434-521021B63F34}"/>
              </a:ext>
            </a:extLst>
          </p:cNvPr>
          <p:cNvPicPr>
            <a:picLocks noChangeAspect="1"/>
          </p:cNvPicPr>
          <p:nvPr userDrawn="1"/>
        </p:nvPicPr>
        <p:blipFill>
          <a:blip r:embed="rId2"/>
          <a:stretch>
            <a:fillRect/>
          </a:stretch>
        </p:blipFill>
        <p:spPr>
          <a:xfrm>
            <a:off x="7287604" y="6345035"/>
            <a:ext cx="939800" cy="355600"/>
          </a:xfrm>
          <a:prstGeom prst="rect">
            <a:avLst/>
          </a:prstGeom>
        </p:spPr>
      </p:pic>
    </p:spTree>
    <p:extLst>
      <p:ext uri="{BB962C8B-B14F-4D97-AF65-F5344CB8AC3E}">
        <p14:creationId xmlns:p14="http://schemas.microsoft.com/office/powerpoint/2010/main" val="2023497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F79584-2DD0-0841-8F18-0D65ED0C765D}"/>
              </a:ext>
            </a:extLst>
          </p:cNvPr>
          <p:cNvSpPr/>
          <p:nvPr userDrawn="1"/>
        </p:nvSpPr>
        <p:spPr>
          <a:xfrm>
            <a:off x="0" y="0"/>
            <a:ext cx="371856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1B904-644D-F349-862E-EA206CAF7192}"/>
              </a:ext>
            </a:extLst>
          </p:cNvPr>
          <p:cNvSpPr>
            <a:spLocks noGrp="1"/>
          </p:cNvSpPr>
          <p:nvPr>
            <p:ph type="title"/>
          </p:nvPr>
        </p:nvSpPr>
        <p:spPr>
          <a:xfrm>
            <a:off x="629841" y="457200"/>
            <a:ext cx="2949178" cy="1600200"/>
          </a:xfrm>
        </p:spPr>
        <p:txBody>
          <a:bodyPr anchor="b"/>
          <a:lstStyle>
            <a:lvl1pPr>
              <a:defRPr sz="2400">
                <a:solidFill>
                  <a:schemeClr val="bg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589A2860-167B-F240-965A-A6018DC6426C}"/>
              </a:ext>
            </a:extLst>
          </p:cNvPr>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0F5159C1-BE74-1B43-98EF-AFC75DA4B60B}"/>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a:extLst>
              <a:ext uri="{FF2B5EF4-FFF2-40B4-BE49-F238E27FC236}">
                <a16:creationId xmlns:a16="http://schemas.microsoft.com/office/drawing/2014/main" id="{9598FF1E-5BEF-474C-A8DE-B2AC43004DF3}"/>
              </a:ext>
            </a:extLst>
          </p:cNvPr>
          <p:cNvSpPr>
            <a:spLocks noGrp="1"/>
          </p:cNvSpPr>
          <p:nvPr>
            <p:ph type="ftr" sz="quarter" idx="11"/>
          </p:nvPr>
        </p:nvSpPr>
        <p:spPr>
          <a:xfrm>
            <a:off x="3857896" y="6356351"/>
            <a:ext cx="3126377" cy="365125"/>
          </a:xfrm>
        </p:spPr>
        <p:txBody>
          <a:bodyPr/>
          <a:lstStyle/>
          <a:p>
            <a:endParaRPr lang="en-US" dirty="0"/>
          </a:p>
        </p:txBody>
      </p:sp>
      <p:sp>
        <p:nvSpPr>
          <p:cNvPr id="7" name="Slide Number Placeholder 6">
            <a:extLst>
              <a:ext uri="{FF2B5EF4-FFF2-40B4-BE49-F238E27FC236}">
                <a16:creationId xmlns:a16="http://schemas.microsoft.com/office/drawing/2014/main" id="{1852D178-6213-9646-960D-9E055851FB84}"/>
              </a:ext>
            </a:extLst>
          </p:cNvPr>
          <p:cNvSpPr>
            <a:spLocks noGrp="1"/>
          </p:cNvSpPr>
          <p:nvPr>
            <p:ph type="sldNum" sz="quarter" idx="12"/>
          </p:nvPr>
        </p:nvSpPr>
        <p:spPr/>
        <p:txBody>
          <a:bodyPr/>
          <a:lstStyle/>
          <a:p>
            <a:fld id="{85BFFC95-EC65-3E4A-8605-805ED2E28168}" type="slidenum">
              <a:rPr lang="en-US" smtClean="0"/>
              <a:t>‹#›</a:t>
            </a:fld>
            <a:endParaRPr lang="en-US"/>
          </a:p>
        </p:txBody>
      </p:sp>
      <p:pic>
        <p:nvPicPr>
          <p:cNvPr id="12" name="Picture 11">
            <a:extLst>
              <a:ext uri="{FF2B5EF4-FFF2-40B4-BE49-F238E27FC236}">
                <a16:creationId xmlns:a16="http://schemas.microsoft.com/office/drawing/2014/main" id="{DE040BE4-3F20-9C40-B853-84071E095422}"/>
              </a:ext>
            </a:extLst>
          </p:cNvPr>
          <p:cNvPicPr>
            <a:picLocks noChangeAspect="1"/>
          </p:cNvPicPr>
          <p:nvPr userDrawn="1"/>
        </p:nvPicPr>
        <p:blipFill>
          <a:blip r:embed="rId2"/>
          <a:stretch>
            <a:fillRect/>
          </a:stretch>
        </p:blipFill>
        <p:spPr>
          <a:xfrm>
            <a:off x="7287604" y="6345035"/>
            <a:ext cx="939800" cy="355600"/>
          </a:xfrm>
          <a:prstGeom prst="rect">
            <a:avLst/>
          </a:prstGeom>
        </p:spPr>
      </p:pic>
    </p:spTree>
    <p:extLst>
      <p:ext uri="{BB962C8B-B14F-4D97-AF65-F5344CB8AC3E}">
        <p14:creationId xmlns:p14="http://schemas.microsoft.com/office/powerpoint/2010/main" val="1138615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65144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l="-29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EDE3-DC9F-C144-B431-3F62CC9CAE2B}"/>
              </a:ext>
            </a:extLst>
          </p:cNvPr>
          <p:cNvSpPr>
            <a:spLocks noGrp="1"/>
          </p:cNvSpPr>
          <p:nvPr>
            <p:ph type="title"/>
          </p:nvPr>
        </p:nvSpPr>
        <p:spPr>
          <a:xfrm>
            <a:off x="2307770" y="969510"/>
            <a:ext cx="6202817" cy="2852737"/>
          </a:xfrm>
        </p:spPr>
        <p:txBody>
          <a:bodyPr anchor="b"/>
          <a:lstStyle>
            <a:lvl1pPr>
              <a:defRPr sz="45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5248E6B-E34E-2C49-8D81-D4B629C92D53}"/>
              </a:ext>
            </a:extLst>
          </p:cNvPr>
          <p:cNvSpPr>
            <a:spLocks noGrp="1"/>
          </p:cNvSpPr>
          <p:nvPr>
            <p:ph type="body" idx="1"/>
          </p:nvPr>
        </p:nvSpPr>
        <p:spPr>
          <a:xfrm>
            <a:off x="2307770" y="3849235"/>
            <a:ext cx="6202817" cy="1500187"/>
          </a:xfrm>
          <a:prstGeom prst="rect">
            <a:avLst/>
          </a:prstGeo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6CD784A0-1958-224A-9BF6-C68D8F3782C2}"/>
              </a:ext>
            </a:extLst>
          </p:cNvPr>
          <p:cNvSpPr>
            <a:spLocks noGrp="1"/>
          </p:cNvSpPr>
          <p:nvPr>
            <p:ph type="ftr" sz="quarter" idx="11"/>
          </p:nvPr>
        </p:nvSpPr>
        <p:spPr>
          <a:xfrm>
            <a:off x="627018" y="6356351"/>
            <a:ext cx="6514011" cy="365125"/>
          </a:xfrm>
        </p:spPr>
        <p:txBody>
          <a:bodyPr/>
          <a:lstStyle/>
          <a:p>
            <a:endParaRPr lang="en-US" dirty="0"/>
          </a:p>
        </p:txBody>
      </p:sp>
      <p:sp>
        <p:nvSpPr>
          <p:cNvPr id="6" name="Slide Number Placeholder 5">
            <a:extLst>
              <a:ext uri="{FF2B5EF4-FFF2-40B4-BE49-F238E27FC236}">
                <a16:creationId xmlns:a16="http://schemas.microsoft.com/office/drawing/2014/main" id="{EC04AD3F-D9F9-1B4D-83D6-BEA74755018F}"/>
              </a:ext>
            </a:extLst>
          </p:cNvPr>
          <p:cNvSpPr>
            <a:spLocks noGrp="1"/>
          </p:cNvSpPr>
          <p:nvPr>
            <p:ph type="sldNum" sz="quarter" idx="12"/>
          </p:nvPr>
        </p:nvSpPr>
        <p:spPr/>
        <p:txBody>
          <a:bodyPr/>
          <a:lstStyle/>
          <a:p>
            <a:fld id="{85BFFC95-EC65-3E4A-8605-805ED2E28168}" type="slidenum">
              <a:rPr lang="en-US" smtClean="0"/>
              <a:t>‹#›</a:t>
            </a:fld>
            <a:endParaRPr lang="en-US" dirty="0"/>
          </a:p>
        </p:txBody>
      </p:sp>
      <p:pic>
        <p:nvPicPr>
          <p:cNvPr id="10" name="Picture 9">
            <a:extLst>
              <a:ext uri="{FF2B5EF4-FFF2-40B4-BE49-F238E27FC236}">
                <a16:creationId xmlns:a16="http://schemas.microsoft.com/office/drawing/2014/main" id="{E89AEC39-13A6-514F-9349-2246EF9294B7}"/>
              </a:ext>
            </a:extLst>
          </p:cNvPr>
          <p:cNvPicPr>
            <a:picLocks noChangeAspect="1"/>
          </p:cNvPicPr>
          <p:nvPr userDrawn="1"/>
        </p:nvPicPr>
        <p:blipFill>
          <a:blip r:embed="rId3"/>
          <a:stretch>
            <a:fillRect/>
          </a:stretch>
        </p:blipFill>
        <p:spPr>
          <a:xfrm>
            <a:off x="7287604" y="6345035"/>
            <a:ext cx="939800" cy="355600"/>
          </a:xfrm>
          <a:prstGeom prst="rect">
            <a:avLst/>
          </a:prstGeom>
        </p:spPr>
      </p:pic>
    </p:spTree>
    <p:extLst>
      <p:ext uri="{BB962C8B-B14F-4D97-AF65-F5344CB8AC3E}">
        <p14:creationId xmlns:p14="http://schemas.microsoft.com/office/powerpoint/2010/main" val="388194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98B3068-1068-BB4A-89D8-C6896F3ECC1F}"/>
              </a:ext>
            </a:extLst>
          </p:cNvPr>
          <p:cNvPicPr>
            <a:picLocks noChangeAspect="1"/>
          </p:cNvPicPr>
          <p:nvPr userDrawn="1"/>
        </p:nvPicPr>
        <p:blipFill>
          <a:blip r:embed="rId2"/>
          <a:stretch>
            <a:fillRect/>
          </a:stretch>
        </p:blipFill>
        <p:spPr>
          <a:xfrm>
            <a:off x="-87090" y="0"/>
            <a:ext cx="2349500" cy="6858000"/>
          </a:xfrm>
          <a:prstGeom prst="rect">
            <a:avLst/>
          </a:prstGeom>
        </p:spPr>
      </p:pic>
      <p:sp>
        <p:nvSpPr>
          <p:cNvPr id="2" name="Title 1">
            <a:extLst>
              <a:ext uri="{FF2B5EF4-FFF2-40B4-BE49-F238E27FC236}">
                <a16:creationId xmlns:a16="http://schemas.microsoft.com/office/drawing/2014/main" id="{358A920E-02C2-4C47-938B-7B596BCEA005}"/>
              </a:ext>
            </a:extLst>
          </p:cNvPr>
          <p:cNvSpPr>
            <a:spLocks noGrp="1"/>
          </p:cNvSpPr>
          <p:nvPr>
            <p:ph type="title"/>
          </p:nvPr>
        </p:nvSpPr>
        <p:spPr>
          <a:xfrm>
            <a:off x="2248180" y="0"/>
            <a:ext cx="6582311" cy="1820091"/>
          </a:xfrm>
        </p:spPr>
        <p:txBody>
          <a:bodyPr/>
          <a:lstStyle>
            <a:lvl1pPr>
              <a:defRPr>
                <a:solidFill>
                  <a:schemeClr val="tx2"/>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3D0C49B9-1E45-6C41-A8DA-1B8B194F289B}"/>
              </a:ext>
            </a:extLst>
          </p:cNvPr>
          <p:cNvSpPr>
            <a:spLocks noGrp="1"/>
          </p:cNvSpPr>
          <p:nvPr>
            <p:ph idx="1"/>
          </p:nvPr>
        </p:nvSpPr>
        <p:spPr>
          <a:xfrm>
            <a:off x="2264229" y="1825625"/>
            <a:ext cx="6557554"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9F273F4-D787-404C-8B62-756049929503}"/>
              </a:ext>
            </a:extLst>
          </p:cNvPr>
          <p:cNvSpPr>
            <a:spLocks noGrp="1"/>
          </p:cNvSpPr>
          <p:nvPr>
            <p:ph type="ftr" sz="quarter" idx="11"/>
          </p:nvPr>
        </p:nvSpPr>
        <p:spPr>
          <a:xfrm>
            <a:off x="2255520" y="6356351"/>
            <a:ext cx="4728753" cy="365125"/>
          </a:xfrm>
        </p:spPr>
        <p:txBody>
          <a:bodyPr/>
          <a:lstStyle/>
          <a:p>
            <a:endParaRPr lang="en-US" dirty="0"/>
          </a:p>
        </p:txBody>
      </p:sp>
      <p:sp>
        <p:nvSpPr>
          <p:cNvPr id="6" name="Slide Number Placeholder 5">
            <a:extLst>
              <a:ext uri="{FF2B5EF4-FFF2-40B4-BE49-F238E27FC236}">
                <a16:creationId xmlns:a16="http://schemas.microsoft.com/office/drawing/2014/main" id="{26FB36E1-E054-CD43-AC2C-4CC380CF561A}"/>
              </a:ext>
            </a:extLst>
          </p:cNvPr>
          <p:cNvSpPr>
            <a:spLocks noGrp="1"/>
          </p:cNvSpPr>
          <p:nvPr>
            <p:ph type="sldNum" sz="quarter" idx="12"/>
          </p:nvPr>
        </p:nvSpPr>
        <p:spPr/>
        <p:txBody>
          <a:bodyPr/>
          <a:lstStyle/>
          <a:p>
            <a:fld id="{85BFFC95-EC65-3E4A-8605-805ED2E28168}" type="slidenum">
              <a:rPr lang="en-US" smtClean="0"/>
              <a:t>‹#›</a:t>
            </a:fld>
            <a:endParaRPr lang="en-US"/>
          </a:p>
        </p:txBody>
      </p:sp>
      <p:pic>
        <p:nvPicPr>
          <p:cNvPr id="15" name="Picture 14">
            <a:extLst>
              <a:ext uri="{FF2B5EF4-FFF2-40B4-BE49-F238E27FC236}">
                <a16:creationId xmlns:a16="http://schemas.microsoft.com/office/drawing/2014/main" id="{99687AAC-1087-3E4A-A801-1B6F04C74AD1}"/>
              </a:ext>
            </a:extLst>
          </p:cNvPr>
          <p:cNvPicPr>
            <a:picLocks noChangeAspect="1"/>
          </p:cNvPicPr>
          <p:nvPr userDrawn="1"/>
        </p:nvPicPr>
        <p:blipFill>
          <a:blip r:embed="rId3"/>
          <a:stretch>
            <a:fillRect/>
          </a:stretch>
        </p:blipFill>
        <p:spPr>
          <a:xfrm>
            <a:off x="7287604" y="6345035"/>
            <a:ext cx="939800" cy="355600"/>
          </a:xfrm>
          <a:prstGeom prst="rect">
            <a:avLst/>
          </a:prstGeom>
        </p:spPr>
      </p:pic>
    </p:spTree>
    <p:extLst>
      <p:ext uri="{BB962C8B-B14F-4D97-AF65-F5344CB8AC3E}">
        <p14:creationId xmlns:p14="http://schemas.microsoft.com/office/powerpoint/2010/main" val="1031112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CB2CD7D-AC00-B442-B304-B2EC1CEE1781}"/>
              </a:ext>
            </a:extLst>
          </p:cNvPr>
          <p:cNvPicPr>
            <a:picLocks noChangeAspect="1"/>
          </p:cNvPicPr>
          <p:nvPr userDrawn="1"/>
        </p:nvPicPr>
        <p:blipFill>
          <a:blip r:embed="rId2"/>
          <a:stretch>
            <a:fillRect/>
          </a:stretch>
        </p:blipFill>
        <p:spPr>
          <a:xfrm>
            <a:off x="-87090" y="0"/>
            <a:ext cx="2349500" cy="6858000"/>
          </a:xfrm>
          <a:prstGeom prst="rect">
            <a:avLst/>
          </a:prstGeom>
        </p:spPr>
      </p:pic>
      <p:sp>
        <p:nvSpPr>
          <p:cNvPr id="2" name="Title 1">
            <a:extLst>
              <a:ext uri="{FF2B5EF4-FFF2-40B4-BE49-F238E27FC236}">
                <a16:creationId xmlns:a16="http://schemas.microsoft.com/office/drawing/2014/main" id="{ECD9E8A9-8C60-F644-8ACB-C4800A6DA4E1}"/>
              </a:ext>
            </a:extLst>
          </p:cNvPr>
          <p:cNvSpPr>
            <a:spLocks noGrp="1"/>
          </p:cNvSpPr>
          <p:nvPr>
            <p:ph type="title"/>
          </p:nvPr>
        </p:nvSpPr>
        <p:spPr>
          <a:xfrm>
            <a:off x="2264228" y="0"/>
            <a:ext cx="6453051" cy="1811383"/>
          </a:xfrm>
        </p:spPr>
        <p:txBody>
          <a:bodyPr/>
          <a:lstStyle>
            <a:lvl1pPr>
              <a:defRPr>
                <a:solidFill>
                  <a:schemeClr val="tx2"/>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0C92085E-ECAB-B248-B11E-385BDEBA6510}"/>
              </a:ext>
            </a:extLst>
          </p:cNvPr>
          <p:cNvSpPr>
            <a:spLocks noGrp="1"/>
          </p:cNvSpPr>
          <p:nvPr>
            <p:ph sz="half" idx="1"/>
          </p:nvPr>
        </p:nvSpPr>
        <p:spPr>
          <a:xfrm>
            <a:off x="2265862" y="1825625"/>
            <a:ext cx="3043101" cy="43513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3CAEE8D-5CE2-004C-A5C5-F154437A83CB}"/>
              </a:ext>
            </a:extLst>
          </p:cNvPr>
          <p:cNvSpPr>
            <a:spLocks noGrp="1"/>
          </p:cNvSpPr>
          <p:nvPr>
            <p:ph sz="half" idx="2"/>
          </p:nvPr>
        </p:nvSpPr>
        <p:spPr>
          <a:xfrm>
            <a:off x="5674179" y="1825625"/>
            <a:ext cx="3043101" cy="43513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4A65A53D-1CA0-A44F-952C-0732BF64BABD}"/>
              </a:ext>
            </a:extLst>
          </p:cNvPr>
          <p:cNvSpPr>
            <a:spLocks noGrp="1"/>
          </p:cNvSpPr>
          <p:nvPr>
            <p:ph type="ftr" sz="quarter" idx="11"/>
          </p:nvPr>
        </p:nvSpPr>
        <p:spPr>
          <a:xfrm>
            <a:off x="2264228" y="6356351"/>
            <a:ext cx="4720045" cy="365125"/>
          </a:xfrm>
        </p:spPr>
        <p:txBody>
          <a:bodyPr/>
          <a:lstStyle/>
          <a:p>
            <a:endParaRPr lang="en-US" dirty="0"/>
          </a:p>
        </p:txBody>
      </p:sp>
      <p:sp>
        <p:nvSpPr>
          <p:cNvPr id="7" name="Slide Number Placeholder 6">
            <a:extLst>
              <a:ext uri="{FF2B5EF4-FFF2-40B4-BE49-F238E27FC236}">
                <a16:creationId xmlns:a16="http://schemas.microsoft.com/office/drawing/2014/main" id="{37CAF2AF-4650-4149-8A93-34EC8F37D7BF}"/>
              </a:ext>
            </a:extLst>
          </p:cNvPr>
          <p:cNvSpPr>
            <a:spLocks noGrp="1"/>
          </p:cNvSpPr>
          <p:nvPr>
            <p:ph type="sldNum" sz="quarter" idx="12"/>
          </p:nvPr>
        </p:nvSpPr>
        <p:spPr/>
        <p:txBody>
          <a:bodyPr/>
          <a:lstStyle/>
          <a:p>
            <a:fld id="{85BFFC95-EC65-3E4A-8605-805ED2E28168}" type="slidenum">
              <a:rPr lang="en-US" smtClean="0"/>
              <a:t>‹#›</a:t>
            </a:fld>
            <a:endParaRPr lang="en-US"/>
          </a:p>
        </p:txBody>
      </p:sp>
      <p:pic>
        <p:nvPicPr>
          <p:cNvPr id="13" name="Picture 12">
            <a:extLst>
              <a:ext uri="{FF2B5EF4-FFF2-40B4-BE49-F238E27FC236}">
                <a16:creationId xmlns:a16="http://schemas.microsoft.com/office/drawing/2014/main" id="{43A7D213-E106-A54A-A24B-7DC5FE194764}"/>
              </a:ext>
            </a:extLst>
          </p:cNvPr>
          <p:cNvPicPr>
            <a:picLocks noChangeAspect="1"/>
          </p:cNvPicPr>
          <p:nvPr userDrawn="1"/>
        </p:nvPicPr>
        <p:blipFill>
          <a:blip r:embed="rId3"/>
          <a:stretch>
            <a:fillRect/>
          </a:stretch>
        </p:blipFill>
        <p:spPr>
          <a:xfrm>
            <a:off x="7287604" y="6345035"/>
            <a:ext cx="939800" cy="355600"/>
          </a:xfrm>
          <a:prstGeom prst="rect">
            <a:avLst/>
          </a:prstGeom>
        </p:spPr>
      </p:pic>
    </p:spTree>
    <p:extLst>
      <p:ext uri="{BB962C8B-B14F-4D97-AF65-F5344CB8AC3E}">
        <p14:creationId xmlns:p14="http://schemas.microsoft.com/office/powerpoint/2010/main" val="2783261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15D7842-A871-FC43-9F40-C1F87BF8A18D}"/>
              </a:ext>
            </a:extLst>
          </p:cNvPr>
          <p:cNvPicPr>
            <a:picLocks noChangeAspect="1"/>
          </p:cNvPicPr>
          <p:nvPr userDrawn="1"/>
        </p:nvPicPr>
        <p:blipFill>
          <a:blip r:embed="rId2"/>
          <a:stretch>
            <a:fillRect/>
          </a:stretch>
        </p:blipFill>
        <p:spPr>
          <a:xfrm>
            <a:off x="-87090" y="0"/>
            <a:ext cx="2349500" cy="6858000"/>
          </a:xfrm>
          <a:prstGeom prst="rect">
            <a:avLst/>
          </a:prstGeom>
        </p:spPr>
      </p:pic>
      <p:sp>
        <p:nvSpPr>
          <p:cNvPr id="2" name="Title 1">
            <a:extLst>
              <a:ext uri="{FF2B5EF4-FFF2-40B4-BE49-F238E27FC236}">
                <a16:creationId xmlns:a16="http://schemas.microsoft.com/office/drawing/2014/main" id="{A0D84A3A-0273-614C-AAFC-2B40C6EF1022}"/>
              </a:ext>
            </a:extLst>
          </p:cNvPr>
          <p:cNvSpPr>
            <a:spLocks noGrp="1"/>
          </p:cNvSpPr>
          <p:nvPr>
            <p:ph type="title"/>
          </p:nvPr>
        </p:nvSpPr>
        <p:spPr>
          <a:xfrm>
            <a:off x="2264228" y="0"/>
            <a:ext cx="6662057" cy="1680754"/>
          </a:xfrm>
        </p:spPr>
        <p:txBody>
          <a:bodyPr/>
          <a:lstStyle>
            <a:lvl1pPr>
              <a:defRPr>
                <a:solidFill>
                  <a:schemeClr val="tx2"/>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0A05F5C-F5A5-4640-9947-3955F0D11ADD}"/>
              </a:ext>
            </a:extLst>
          </p:cNvPr>
          <p:cNvSpPr>
            <a:spLocks noGrp="1"/>
          </p:cNvSpPr>
          <p:nvPr>
            <p:ph type="body" idx="1"/>
          </p:nvPr>
        </p:nvSpPr>
        <p:spPr>
          <a:xfrm>
            <a:off x="2264228" y="1681163"/>
            <a:ext cx="3230881" cy="823912"/>
          </a:xfrm>
          <a:prstGeom prst="rect">
            <a:avLst/>
          </a:prstGeom>
        </p:spPr>
        <p:txBody>
          <a:bodyPr anchor="b"/>
          <a:lstStyle>
            <a:lvl1pPr marL="0" indent="0">
              <a:buNone/>
              <a:defRPr sz="18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a:extLst>
              <a:ext uri="{FF2B5EF4-FFF2-40B4-BE49-F238E27FC236}">
                <a16:creationId xmlns:a16="http://schemas.microsoft.com/office/drawing/2014/main" id="{4E12B13B-EDDE-A849-B8DD-3810F76B8728}"/>
              </a:ext>
            </a:extLst>
          </p:cNvPr>
          <p:cNvSpPr>
            <a:spLocks noGrp="1"/>
          </p:cNvSpPr>
          <p:nvPr>
            <p:ph sz="half" idx="2"/>
          </p:nvPr>
        </p:nvSpPr>
        <p:spPr>
          <a:xfrm>
            <a:off x="2264228" y="2505075"/>
            <a:ext cx="323088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A00272-7FB2-A946-B5D1-CD875A2DE85F}"/>
              </a:ext>
            </a:extLst>
          </p:cNvPr>
          <p:cNvSpPr>
            <a:spLocks noGrp="1"/>
          </p:cNvSpPr>
          <p:nvPr>
            <p:ph type="body" sz="quarter" idx="3"/>
          </p:nvPr>
        </p:nvSpPr>
        <p:spPr>
          <a:xfrm>
            <a:off x="5679403" y="1681163"/>
            <a:ext cx="3246793" cy="823912"/>
          </a:xfrm>
          <a:prstGeom prst="rect">
            <a:avLst/>
          </a:prstGeom>
        </p:spPr>
        <p:txBody>
          <a:bodyPr anchor="b"/>
          <a:lstStyle>
            <a:lvl1pPr marL="0" indent="0">
              <a:buNone/>
              <a:defRPr sz="18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a:extLst>
              <a:ext uri="{FF2B5EF4-FFF2-40B4-BE49-F238E27FC236}">
                <a16:creationId xmlns:a16="http://schemas.microsoft.com/office/drawing/2014/main" id="{BC70F091-3A2A-524B-8F3B-3C6284B91F56}"/>
              </a:ext>
            </a:extLst>
          </p:cNvPr>
          <p:cNvSpPr>
            <a:spLocks noGrp="1"/>
          </p:cNvSpPr>
          <p:nvPr>
            <p:ph sz="quarter" idx="4"/>
          </p:nvPr>
        </p:nvSpPr>
        <p:spPr>
          <a:xfrm>
            <a:off x="5679403" y="2505075"/>
            <a:ext cx="3246793" cy="368458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B3609D4C-7727-7146-B097-9E143E79FE46}"/>
              </a:ext>
            </a:extLst>
          </p:cNvPr>
          <p:cNvSpPr>
            <a:spLocks noGrp="1"/>
          </p:cNvSpPr>
          <p:nvPr>
            <p:ph type="ftr" sz="quarter" idx="11"/>
          </p:nvPr>
        </p:nvSpPr>
        <p:spPr>
          <a:xfrm>
            <a:off x="2238102" y="6356351"/>
            <a:ext cx="4746171" cy="365125"/>
          </a:xfrm>
        </p:spPr>
        <p:txBody>
          <a:bodyPr/>
          <a:lstStyle/>
          <a:p>
            <a:endParaRPr lang="en-US" dirty="0"/>
          </a:p>
        </p:txBody>
      </p:sp>
      <p:sp>
        <p:nvSpPr>
          <p:cNvPr id="9" name="Slide Number Placeholder 8">
            <a:extLst>
              <a:ext uri="{FF2B5EF4-FFF2-40B4-BE49-F238E27FC236}">
                <a16:creationId xmlns:a16="http://schemas.microsoft.com/office/drawing/2014/main" id="{C2F3B1F5-DDF7-734B-9BCC-F59770486875}"/>
              </a:ext>
            </a:extLst>
          </p:cNvPr>
          <p:cNvSpPr>
            <a:spLocks noGrp="1"/>
          </p:cNvSpPr>
          <p:nvPr>
            <p:ph type="sldNum" sz="quarter" idx="12"/>
          </p:nvPr>
        </p:nvSpPr>
        <p:spPr/>
        <p:txBody>
          <a:bodyPr/>
          <a:lstStyle/>
          <a:p>
            <a:fld id="{85BFFC95-EC65-3E4A-8605-805ED2E28168}" type="slidenum">
              <a:rPr lang="en-US" smtClean="0"/>
              <a:t>‹#›</a:t>
            </a:fld>
            <a:endParaRPr lang="en-US"/>
          </a:p>
        </p:txBody>
      </p:sp>
      <p:pic>
        <p:nvPicPr>
          <p:cNvPr id="16" name="Picture 15">
            <a:extLst>
              <a:ext uri="{FF2B5EF4-FFF2-40B4-BE49-F238E27FC236}">
                <a16:creationId xmlns:a16="http://schemas.microsoft.com/office/drawing/2014/main" id="{99F374EE-2338-0347-A84D-7C93CB15E8C6}"/>
              </a:ext>
            </a:extLst>
          </p:cNvPr>
          <p:cNvPicPr>
            <a:picLocks noChangeAspect="1"/>
          </p:cNvPicPr>
          <p:nvPr userDrawn="1"/>
        </p:nvPicPr>
        <p:blipFill>
          <a:blip r:embed="rId3"/>
          <a:stretch>
            <a:fillRect/>
          </a:stretch>
        </p:blipFill>
        <p:spPr>
          <a:xfrm>
            <a:off x="7287604" y="6345035"/>
            <a:ext cx="939800" cy="355600"/>
          </a:xfrm>
          <a:prstGeom prst="rect">
            <a:avLst/>
          </a:prstGeom>
        </p:spPr>
      </p:pic>
    </p:spTree>
    <p:extLst>
      <p:ext uri="{BB962C8B-B14F-4D97-AF65-F5344CB8AC3E}">
        <p14:creationId xmlns:p14="http://schemas.microsoft.com/office/powerpoint/2010/main" val="3994290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E42EC5E-1C2E-8640-B89F-DBCA49E6358D}"/>
              </a:ext>
            </a:extLst>
          </p:cNvPr>
          <p:cNvSpPr/>
          <p:nvPr userDrawn="1"/>
        </p:nvSpPr>
        <p:spPr>
          <a:xfrm>
            <a:off x="0" y="0"/>
            <a:ext cx="37185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55B3F-21D4-534A-AFC2-0312A44091E7}"/>
              </a:ext>
            </a:extLst>
          </p:cNvPr>
          <p:cNvSpPr>
            <a:spLocks noGrp="1"/>
          </p:cNvSpPr>
          <p:nvPr>
            <p:ph type="title"/>
          </p:nvPr>
        </p:nvSpPr>
        <p:spPr>
          <a:xfrm>
            <a:off x="629841" y="457200"/>
            <a:ext cx="2949178" cy="1600200"/>
          </a:xfrm>
        </p:spPr>
        <p:txBody>
          <a:bodyPr anchor="b"/>
          <a:lstStyle>
            <a:lvl1pPr>
              <a:defRPr sz="24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F5A9DEC-8518-9A45-A52D-87B895449566}"/>
              </a:ext>
            </a:extLst>
          </p:cNvPr>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1770AD-2236-3242-87D6-E1A6E25E6CCE}"/>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a:extLst>
              <a:ext uri="{FF2B5EF4-FFF2-40B4-BE49-F238E27FC236}">
                <a16:creationId xmlns:a16="http://schemas.microsoft.com/office/drawing/2014/main" id="{4E3601A2-8F38-9F4E-A80E-CEFF35A91E2E}"/>
              </a:ext>
            </a:extLst>
          </p:cNvPr>
          <p:cNvSpPr>
            <a:spLocks noGrp="1"/>
          </p:cNvSpPr>
          <p:nvPr>
            <p:ph type="ftr" sz="quarter" idx="11"/>
          </p:nvPr>
        </p:nvSpPr>
        <p:spPr>
          <a:xfrm>
            <a:off x="3875314" y="6356351"/>
            <a:ext cx="3108960" cy="365125"/>
          </a:xfrm>
        </p:spPr>
        <p:txBody>
          <a:bodyPr/>
          <a:lstStyle/>
          <a:p>
            <a:endParaRPr lang="en-US" dirty="0"/>
          </a:p>
        </p:txBody>
      </p:sp>
      <p:sp>
        <p:nvSpPr>
          <p:cNvPr id="7" name="Slide Number Placeholder 6">
            <a:extLst>
              <a:ext uri="{FF2B5EF4-FFF2-40B4-BE49-F238E27FC236}">
                <a16:creationId xmlns:a16="http://schemas.microsoft.com/office/drawing/2014/main" id="{43BDC596-0762-444A-8B46-92C419513090}"/>
              </a:ext>
            </a:extLst>
          </p:cNvPr>
          <p:cNvSpPr>
            <a:spLocks noGrp="1"/>
          </p:cNvSpPr>
          <p:nvPr>
            <p:ph type="sldNum" sz="quarter" idx="12"/>
          </p:nvPr>
        </p:nvSpPr>
        <p:spPr/>
        <p:txBody>
          <a:bodyPr/>
          <a:lstStyle/>
          <a:p>
            <a:fld id="{85BFFC95-EC65-3E4A-8605-805ED2E28168}" type="slidenum">
              <a:rPr lang="en-US" smtClean="0"/>
              <a:t>‹#›</a:t>
            </a:fld>
            <a:endParaRPr lang="en-US"/>
          </a:p>
        </p:txBody>
      </p:sp>
      <p:pic>
        <p:nvPicPr>
          <p:cNvPr id="13" name="Picture 12">
            <a:extLst>
              <a:ext uri="{FF2B5EF4-FFF2-40B4-BE49-F238E27FC236}">
                <a16:creationId xmlns:a16="http://schemas.microsoft.com/office/drawing/2014/main" id="{FCED51C1-98D7-7A4C-B434-521021B63F34}"/>
              </a:ext>
            </a:extLst>
          </p:cNvPr>
          <p:cNvPicPr>
            <a:picLocks noChangeAspect="1"/>
          </p:cNvPicPr>
          <p:nvPr userDrawn="1"/>
        </p:nvPicPr>
        <p:blipFill>
          <a:blip r:embed="rId2"/>
          <a:stretch>
            <a:fillRect/>
          </a:stretch>
        </p:blipFill>
        <p:spPr>
          <a:xfrm>
            <a:off x="7287604" y="6345035"/>
            <a:ext cx="939800" cy="355600"/>
          </a:xfrm>
          <a:prstGeom prst="rect">
            <a:avLst/>
          </a:prstGeom>
        </p:spPr>
      </p:pic>
    </p:spTree>
    <p:extLst>
      <p:ext uri="{BB962C8B-B14F-4D97-AF65-F5344CB8AC3E}">
        <p14:creationId xmlns:p14="http://schemas.microsoft.com/office/powerpoint/2010/main" val="3143750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F79584-2DD0-0841-8F18-0D65ED0C765D}"/>
              </a:ext>
            </a:extLst>
          </p:cNvPr>
          <p:cNvSpPr/>
          <p:nvPr userDrawn="1"/>
        </p:nvSpPr>
        <p:spPr>
          <a:xfrm>
            <a:off x="0" y="0"/>
            <a:ext cx="37185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1B904-644D-F349-862E-EA206CAF7192}"/>
              </a:ext>
            </a:extLst>
          </p:cNvPr>
          <p:cNvSpPr>
            <a:spLocks noGrp="1"/>
          </p:cNvSpPr>
          <p:nvPr>
            <p:ph type="title"/>
          </p:nvPr>
        </p:nvSpPr>
        <p:spPr>
          <a:xfrm>
            <a:off x="629841" y="457200"/>
            <a:ext cx="2949178" cy="1600200"/>
          </a:xfrm>
        </p:spPr>
        <p:txBody>
          <a:bodyPr anchor="b"/>
          <a:lstStyle>
            <a:lvl1pPr>
              <a:defRPr sz="2400">
                <a:solidFill>
                  <a:schemeClr val="bg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589A2860-167B-F240-965A-A6018DC6426C}"/>
              </a:ext>
            </a:extLst>
          </p:cNvPr>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0F5159C1-BE74-1B43-98EF-AFC75DA4B60B}"/>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a:extLst>
              <a:ext uri="{FF2B5EF4-FFF2-40B4-BE49-F238E27FC236}">
                <a16:creationId xmlns:a16="http://schemas.microsoft.com/office/drawing/2014/main" id="{9598FF1E-5BEF-474C-A8DE-B2AC43004DF3}"/>
              </a:ext>
            </a:extLst>
          </p:cNvPr>
          <p:cNvSpPr>
            <a:spLocks noGrp="1"/>
          </p:cNvSpPr>
          <p:nvPr>
            <p:ph type="ftr" sz="quarter" idx="11"/>
          </p:nvPr>
        </p:nvSpPr>
        <p:spPr>
          <a:xfrm>
            <a:off x="3857896" y="6356351"/>
            <a:ext cx="3126377" cy="365125"/>
          </a:xfrm>
        </p:spPr>
        <p:txBody>
          <a:bodyPr/>
          <a:lstStyle/>
          <a:p>
            <a:endParaRPr lang="en-US" dirty="0"/>
          </a:p>
        </p:txBody>
      </p:sp>
      <p:sp>
        <p:nvSpPr>
          <p:cNvPr id="7" name="Slide Number Placeholder 6">
            <a:extLst>
              <a:ext uri="{FF2B5EF4-FFF2-40B4-BE49-F238E27FC236}">
                <a16:creationId xmlns:a16="http://schemas.microsoft.com/office/drawing/2014/main" id="{1852D178-6213-9646-960D-9E055851FB84}"/>
              </a:ext>
            </a:extLst>
          </p:cNvPr>
          <p:cNvSpPr>
            <a:spLocks noGrp="1"/>
          </p:cNvSpPr>
          <p:nvPr>
            <p:ph type="sldNum" sz="quarter" idx="12"/>
          </p:nvPr>
        </p:nvSpPr>
        <p:spPr/>
        <p:txBody>
          <a:bodyPr/>
          <a:lstStyle/>
          <a:p>
            <a:fld id="{85BFFC95-EC65-3E4A-8605-805ED2E28168}" type="slidenum">
              <a:rPr lang="en-US" smtClean="0"/>
              <a:t>‹#›</a:t>
            </a:fld>
            <a:endParaRPr lang="en-US"/>
          </a:p>
        </p:txBody>
      </p:sp>
      <p:pic>
        <p:nvPicPr>
          <p:cNvPr id="12" name="Picture 11">
            <a:extLst>
              <a:ext uri="{FF2B5EF4-FFF2-40B4-BE49-F238E27FC236}">
                <a16:creationId xmlns:a16="http://schemas.microsoft.com/office/drawing/2014/main" id="{DE040BE4-3F20-9C40-B853-84071E095422}"/>
              </a:ext>
            </a:extLst>
          </p:cNvPr>
          <p:cNvPicPr>
            <a:picLocks noChangeAspect="1"/>
          </p:cNvPicPr>
          <p:nvPr userDrawn="1"/>
        </p:nvPicPr>
        <p:blipFill>
          <a:blip r:embed="rId2"/>
          <a:stretch>
            <a:fillRect/>
          </a:stretch>
        </p:blipFill>
        <p:spPr>
          <a:xfrm>
            <a:off x="7287604" y="6345035"/>
            <a:ext cx="939800" cy="355600"/>
          </a:xfrm>
          <a:prstGeom prst="rect">
            <a:avLst/>
          </a:prstGeom>
        </p:spPr>
      </p:pic>
    </p:spTree>
    <p:extLst>
      <p:ext uri="{BB962C8B-B14F-4D97-AF65-F5344CB8AC3E}">
        <p14:creationId xmlns:p14="http://schemas.microsoft.com/office/powerpoint/2010/main" val="365299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1">
          <a:blip r:embed="rId2">
            <a:lum/>
          </a:blip>
          <a:srcRect/>
          <a:stretch>
            <a:fillRect l="-29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EDE3-DC9F-C144-B431-3F62CC9CAE2B}"/>
              </a:ext>
            </a:extLst>
          </p:cNvPr>
          <p:cNvSpPr>
            <a:spLocks noGrp="1"/>
          </p:cNvSpPr>
          <p:nvPr>
            <p:ph type="title"/>
          </p:nvPr>
        </p:nvSpPr>
        <p:spPr>
          <a:xfrm>
            <a:off x="2307770" y="969510"/>
            <a:ext cx="6202817" cy="2852737"/>
          </a:xfrm>
        </p:spPr>
        <p:txBody>
          <a:bodyPr anchor="b"/>
          <a:lstStyle>
            <a:lvl1pPr>
              <a:defRPr sz="45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5248E6B-E34E-2C49-8D81-D4B629C92D53}"/>
              </a:ext>
            </a:extLst>
          </p:cNvPr>
          <p:cNvSpPr>
            <a:spLocks noGrp="1"/>
          </p:cNvSpPr>
          <p:nvPr>
            <p:ph type="body" idx="1"/>
          </p:nvPr>
        </p:nvSpPr>
        <p:spPr>
          <a:xfrm>
            <a:off x="2307770" y="3849235"/>
            <a:ext cx="6202817" cy="1500187"/>
          </a:xfrm>
          <a:prstGeom prst="rect">
            <a:avLst/>
          </a:prstGeo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6CD784A0-1958-224A-9BF6-C68D8F3782C2}"/>
              </a:ext>
            </a:extLst>
          </p:cNvPr>
          <p:cNvSpPr>
            <a:spLocks noGrp="1"/>
          </p:cNvSpPr>
          <p:nvPr>
            <p:ph type="ftr" sz="quarter" idx="11"/>
          </p:nvPr>
        </p:nvSpPr>
        <p:spPr>
          <a:xfrm>
            <a:off x="627018" y="6356351"/>
            <a:ext cx="6514011" cy="365125"/>
          </a:xfrm>
        </p:spPr>
        <p:txBody>
          <a:bodyPr/>
          <a:lstStyle/>
          <a:p>
            <a:endParaRPr lang="en-US" dirty="0"/>
          </a:p>
        </p:txBody>
      </p:sp>
      <p:sp>
        <p:nvSpPr>
          <p:cNvPr id="6" name="Slide Number Placeholder 5">
            <a:extLst>
              <a:ext uri="{FF2B5EF4-FFF2-40B4-BE49-F238E27FC236}">
                <a16:creationId xmlns:a16="http://schemas.microsoft.com/office/drawing/2014/main" id="{EC04AD3F-D9F9-1B4D-83D6-BEA74755018F}"/>
              </a:ext>
            </a:extLst>
          </p:cNvPr>
          <p:cNvSpPr>
            <a:spLocks noGrp="1"/>
          </p:cNvSpPr>
          <p:nvPr>
            <p:ph type="sldNum" sz="quarter" idx="12"/>
          </p:nvPr>
        </p:nvSpPr>
        <p:spPr/>
        <p:txBody>
          <a:bodyPr/>
          <a:lstStyle/>
          <a:p>
            <a:fld id="{85BFFC95-EC65-3E4A-8605-805ED2E28168}" type="slidenum">
              <a:rPr lang="en-US" smtClean="0"/>
              <a:t>‹#›</a:t>
            </a:fld>
            <a:endParaRPr lang="en-US" dirty="0"/>
          </a:p>
        </p:txBody>
      </p:sp>
      <p:pic>
        <p:nvPicPr>
          <p:cNvPr id="10" name="Picture 9">
            <a:extLst>
              <a:ext uri="{FF2B5EF4-FFF2-40B4-BE49-F238E27FC236}">
                <a16:creationId xmlns:a16="http://schemas.microsoft.com/office/drawing/2014/main" id="{E89AEC39-13A6-514F-9349-2246EF9294B7}"/>
              </a:ext>
            </a:extLst>
          </p:cNvPr>
          <p:cNvPicPr>
            <a:picLocks noChangeAspect="1"/>
          </p:cNvPicPr>
          <p:nvPr userDrawn="1"/>
        </p:nvPicPr>
        <p:blipFill>
          <a:blip r:embed="rId3"/>
          <a:stretch>
            <a:fillRect/>
          </a:stretch>
        </p:blipFill>
        <p:spPr>
          <a:xfrm>
            <a:off x="7287604" y="6345035"/>
            <a:ext cx="939800" cy="355600"/>
          </a:xfrm>
          <a:prstGeom prst="rect">
            <a:avLst/>
          </a:prstGeom>
        </p:spPr>
      </p:pic>
    </p:spTree>
    <p:extLst>
      <p:ext uri="{BB962C8B-B14F-4D97-AF65-F5344CB8AC3E}">
        <p14:creationId xmlns:p14="http://schemas.microsoft.com/office/powerpoint/2010/main" val="397606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98B3068-1068-BB4A-89D8-C6896F3ECC1F}"/>
              </a:ext>
            </a:extLst>
          </p:cNvPr>
          <p:cNvPicPr>
            <a:picLocks noChangeAspect="1"/>
          </p:cNvPicPr>
          <p:nvPr userDrawn="1"/>
        </p:nvPicPr>
        <p:blipFill>
          <a:blip r:embed="rId2"/>
          <a:stretch>
            <a:fillRect/>
          </a:stretch>
        </p:blipFill>
        <p:spPr>
          <a:xfrm>
            <a:off x="-68040" y="0"/>
            <a:ext cx="2311400" cy="6858000"/>
          </a:xfrm>
          <a:prstGeom prst="rect">
            <a:avLst/>
          </a:prstGeom>
        </p:spPr>
      </p:pic>
      <p:sp>
        <p:nvSpPr>
          <p:cNvPr id="2" name="Title 1">
            <a:extLst>
              <a:ext uri="{FF2B5EF4-FFF2-40B4-BE49-F238E27FC236}">
                <a16:creationId xmlns:a16="http://schemas.microsoft.com/office/drawing/2014/main" id="{358A920E-02C2-4C47-938B-7B596BCEA005}"/>
              </a:ext>
            </a:extLst>
          </p:cNvPr>
          <p:cNvSpPr>
            <a:spLocks noGrp="1"/>
          </p:cNvSpPr>
          <p:nvPr>
            <p:ph type="title"/>
          </p:nvPr>
        </p:nvSpPr>
        <p:spPr>
          <a:xfrm>
            <a:off x="2248180" y="0"/>
            <a:ext cx="6582311" cy="1820091"/>
          </a:xfrm>
        </p:spPr>
        <p:txBody>
          <a:bodyPr/>
          <a:lstStyle>
            <a:lvl1pPr>
              <a:defRPr>
                <a:solidFill>
                  <a:schemeClr val="accent3"/>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3D0C49B9-1E45-6C41-A8DA-1B8B194F289B}"/>
              </a:ext>
            </a:extLst>
          </p:cNvPr>
          <p:cNvSpPr>
            <a:spLocks noGrp="1"/>
          </p:cNvSpPr>
          <p:nvPr>
            <p:ph idx="1"/>
          </p:nvPr>
        </p:nvSpPr>
        <p:spPr>
          <a:xfrm>
            <a:off x="2264229" y="1825625"/>
            <a:ext cx="6557554"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9F273F4-D787-404C-8B62-756049929503}"/>
              </a:ext>
            </a:extLst>
          </p:cNvPr>
          <p:cNvSpPr>
            <a:spLocks noGrp="1"/>
          </p:cNvSpPr>
          <p:nvPr>
            <p:ph type="ftr" sz="quarter" idx="11"/>
          </p:nvPr>
        </p:nvSpPr>
        <p:spPr>
          <a:xfrm>
            <a:off x="2255520" y="6356351"/>
            <a:ext cx="4728753" cy="365125"/>
          </a:xfrm>
        </p:spPr>
        <p:txBody>
          <a:bodyPr/>
          <a:lstStyle/>
          <a:p>
            <a:endParaRPr lang="en-US" dirty="0"/>
          </a:p>
        </p:txBody>
      </p:sp>
      <p:sp>
        <p:nvSpPr>
          <p:cNvPr id="6" name="Slide Number Placeholder 5">
            <a:extLst>
              <a:ext uri="{FF2B5EF4-FFF2-40B4-BE49-F238E27FC236}">
                <a16:creationId xmlns:a16="http://schemas.microsoft.com/office/drawing/2014/main" id="{26FB36E1-E054-CD43-AC2C-4CC380CF561A}"/>
              </a:ext>
            </a:extLst>
          </p:cNvPr>
          <p:cNvSpPr>
            <a:spLocks noGrp="1"/>
          </p:cNvSpPr>
          <p:nvPr>
            <p:ph type="sldNum" sz="quarter" idx="12"/>
          </p:nvPr>
        </p:nvSpPr>
        <p:spPr/>
        <p:txBody>
          <a:bodyPr/>
          <a:lstStyle/>
          <a:p>
            <a:fld id="{85BFFC95-EC65-3E4A-8605-805ED2E28168}" type="slidenum">
              <a:rPr lang="en-US" smtClean="0"/>
              <a:t>‹#›</a:t>
            </a:fld>
            <a:endParaRPr lang="en-US"/>
          </a:p>
        </p:txBody>
      </p:sp>
      <p:pic>
        <p:nvPicPr>
          <p:cNvPr id="15" name="Picture 14">
            <a:extLst>
              <a:ext uri="{FF2B5EF4-FFF2-40B4-BE49-F238E27FC236}">
                <a16:creationId xmlns:a16="http://schemas.microsoft.com/office/drawing/2014/main" id="{99687AAC-1087-3E4A-A801-1B6F04C74AD1}"/>
              </a:ext>
            </a:extLst>
          </p:cNvPr>
          <p:cNvPicPr>
            <a:picLocks noChangeAspect="1"/>
          </p:cNvPicPr>
          <p:nvPr userDrawn="1"/>
        </p:nvPicPr>
        <p:blipFill>
          <a:blip r:embed="rId3"/>
          <a:stretch>
            <a:fillRect/>
          </a:stretch>
        </p:blipFill>
        <p:spPr>
          <a:xfrm>
            <a:off x="7287604" y="6345035"/>
            <a:ext cx="939800" cy="355600"/>
          </a:xfrm>
          <a:prstGeom prst="rect">
            <a:avLst/>
          </a:prstGeom>
        </p:spPr>
      </p:pic>
    </p:spTree>
    <p:extLst>
      <p:ext uri="{BB962C8B-B14F-4D97-AF65-F5344CB8AC3E}">
        <p14:creationId xmlns:p14="http://schemas.microsoft.com/office/powerpoint/2010/main" val="193856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358EED-AFF6-7F4A-AC78-E9DA292B40F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CEDF826C-5F73-5D4F-A021-2A32C5B6EDB8}"/>
              </a:ext>
            </a:extLst>
          </p:cNvPr>
          <p:cNvSpPr>
            <a:spLocks noGrp="1"/>
          </p:cNvSpPr>
          <p:nvPr>
            <p:ph type="ftr" sz="quarter" idx="3"/>
          </p:nvPr>
        </p:nvSpPr>
        <p:spPr>
          <a:xfrm>
            <a:off x="627018" y="6356351"/>
            <a:ext cx="6357256" cy="365125"/>
          </a:xfrm>
          <a:prstGeom prst="rect">
            <a:avLst/>
          </a:prstGeom>
        </p:spPr>
        <p:txBody>
          <a:bodyPr vert="horz" lIns="91440" tIns="45720" rIns="91440" bIns="45720" rtlCol="0" anchor="ctr"/>
          <a:lstStyle>
            <a:lvl1pPr algn="l">
              <a:defRPr sz="900" b="0" i="0">
                <a:solidFill>
                  <a:schemeClr val="tx1">
                    <a:tint val="75000"/>
                  </a:schemeClr>
                </a:solidFill>
                <a:latin typeface="Roboto" panose="02000000000000000000" pitchFamily="2" charset="0"/>
              </a:defRPr>
            </a:lvl1pPr>
          </a:lstStyle>
          <a:p>
            <a:endParaRPr lang="en-US" dirty="0"/>
          </a:p>
        </p:txBody>
      </p:sp>
      <p:sp>
        <p:nvSpPr>
          <p:cNvPr id="6" name="Slide Number Placeholder 5">
            <a:extLst>
              <a:ext uri="{FF2B5EF4-FFF2-40B4-BE49-F238E27FC236}">
                <a16:creationId xmlns:a16="http://schemas.microsoft.com/office/drawing/2014/main" id="{93830DEE-2AB6-1A41-A2E2-04708830074B}"/>
              </a:ext>
            </a:extLst>
          </p:cNvPr>
          <p:cNvSpPr>
            <a:spLocks noGrp="1"/>
          </p:cNvSpPr>
          <p:nvPr>
            <p:ph type="sldNum" sz="quarter" idx="4"/>
          </p:nvPr>
        </p:nvSpPr>
        <p:spPr>
          <a:xfrm>
            <a:off x="8316689" y="6356351"/>
            <a:ext cx="461554" cy="365125"/>
          </a:xfrm>
          <a:prstGeom prst="rect">
            <a:avLst/>
          </a:prstGeom>
        </p:spPr>
        <p:txBody>
          <a:bodyPr vert="horz" lIns="91440" tIns="45720" rIns="91440" bIns="45720" rtlCol="0" anchor="ctr"/>
          <a:lstStyle>
            <a:lvl1pPr algn="l">
              <a:defRPr sz="900" b="0" i="0">
                <a:solidFill>
                  <a:srgbClr val="002060"/>
                </a:solidFill>
                <a:latin typeface="Roboto" panose="02000000000000000000" pitchFamily="2" charset="0"/>
              </a:defRPr>
            </a:lvl1pPr>
          </a:lstStyle>
          <a:p>
            <a:fld id="{85BFFC95-EC65-3E4A-8605-805ED2E28168}" type="slidenum">
              <a:rPr lang="en-US" smtClean="0"/>
              <a:pPr/>
              <a:t>‹#›</a:t>
            </a:fld>
            <a:endParaRPr lang="en-US" dirty="0"/>
          </a:p>
        </p:txBody>
      </p:sp>
      <p:sp>
        <p:nvSpPr>
          <p:cNvPr id="7" name="Text Placeholder 6">
            <a:extLst>
              <a:ext uri="{FF2B5EF4-FFF2-40B4-BE49-F238E27FC236}">
                <a16:creationId xmlns:a16="http://schemas.microsoft.com/office/drawing/2014/main" id="{0EFED533-7CB5-3247-8743-BCB1E797A21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2143310"/>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4" r:id="rId3"/>
    <p:sldLayoutId id="2147483676" r:id="rId4"/>
    <p:sldLayoutId id="2147483677"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78" r:id="rId14"/>
  </p:sldLayoutIdLst>
  <p:hf hdr="0" dt="0"/>
  <p:txStyles>
    <p:titleStyle>
      <a:lvl1pPr algn="l" defTabSz="685800" rtl="0" eaLnBrk="1" latinLnBrk="0" hangingPunct="1">
        <a:lnSpc>
          <a:spcPct val="90000"/>
        </a:lnSpc>
        <a:spcBef>
          <a:spcPct val="0"/>
        </a:spcBef>
        <a:buNone/>
        <a:defRPr sz="3300" b="1" i="0" kern="1200">
          <a:solidFill>
            <a:schemeClr val="tx1"/>
          </a:solidFill>
          <a:latin typeface="Roboto" panose="02000000000000000000" pitchFamily="2" charset="0"/>
          <a:ea typeface="Roboto" panose="02000000000000000000" pitchFamily="2" charset="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Roboto" panose="02000000000000000000" pitchFamily="2" charset="0"/>
          <a:ea typeface="Roboto" panose="02000000000000000000" pitchFamily="2"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Roboto" panose="02000000000000000000" pitchFamily="2" charset="0"/>
          <a:ea typeface="Roboto" panose="02000000000000000000" pitchFamily="2" charset="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Roboto" panose="02000000000000000000" pitchFamily="2" charset="0"/>
          <a:ea typeface="Roboto" panose="02000000000000000000" pitchFamily="2" charset="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Roboto" panose="02000000000000000000" pitchFamily="2" charset="0"/>
          <a:ea typeface="Roboto" panose="02000000000000000000" pitchFamily="2" charset="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Roboto" panose="02000000000000000000" pitchFamily="2" charset="0"/>
          <a:ea typeface="Roboto" panose="02000000000000000000" pitchFamily="2"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0D82-F12F-1F40-B404-518AE2EDD6D6}"/>
              </a:ext>
            </a:extLst>
          </p:cNvPr>
          <p:cNvSpPr>
            <a:spLocks noGrp="1"/>
          </p:cNvSpPr>
          <p:nvPr>
            <p:ph type="ctrTitle"/>
          </p:nvPr>
        </p:nvSpPr>
        <p:spPr>
          <a:xfrm>
            <a:off x="635000" y="914400"/>
            <a:ext cx="8039100" cy="2568996"/>
          </a:xfrm>
        </p:spPr>
        <p:txBody>
          <a:bodyPr>
            <a:normAutofit/>
          </a:bodyPr>
          <a:lstStyle/>
          <a:p>
            <a:pPr marL="0" indent="0" algn="ctr"/>
            <a:r>
              <a:rPr lang="en-US" sz="4800" dirty="0"/>
              <a:t>FAIR vs. UNFAIR UNDERWRITING</a:t>
            </a:r>
            <a:br>
              <a:rPr lang="en-US" sz="4800" dirty="0"/>
            </a:br>
            <a:r>
              <a:rPr lang="en-US" sz="4800" dirty="0"/>
              <a:t>Rethinking Our Approach</a:t>
            </a:r>
            <a:endParaRPr lang="en-US" dirty="0"/>
          </a:p>
        </p:txBody>
      </p:sp>
      <p:sp>
        <p:nvSpPr>
          <p:cNvPr id="3" name="Subtitle 2">
            <a:extLst>
              <a:ext uri="{FF2B5EF4-FFF2-40B4-BE49-F238E27FC236}">
                <a16:creationId xmlns:a16="http://schemas.microsoft.com/office/drawing/2014/main" id="{78B6E884-8F61-7F47-8E2F-6A9FAF3F8821}"/>
              </a:ext>
            </a:extLst>
          </p:cNvPr>
          <p:cNvSpPr>
            <a:spLocks noGrp="1"/>
          </p:cNvSpPr>
          <p:nvPr>
            <p:ph type="subTitle" idx="1"/>
          </p:nvPr>
        </p:nvSpPr>
        <p:spPr>
          <a:xfrm>
            <a:off x="3771900" y="3860799"/>
            <a:ext cx="5180512" cy="1240257"/>
          </a:xfrm>
        </p:spPr>
        <p:txBody>
          <a:bodyPr/>
          <a:lstStyle/>
          <a:p>
            <a:r>
              <a:rPr lang="en-US" sz="4000" b="1" dirty="0">
                <a:solidFill>
                  <a:schemeClr val="bg1"/>
                </a:solidFill>
              </a:rPr>
              <a:t>Hank George, FALU</a:t>
            </a:r>
          </a:p>
          <a:p>
            <a:endParaRPr lang="en-US" dirty="0"/>
          </a:p>
        </p:txBody>
      </p:sp>
    </p:spTree>
    <p:extLst>
      <p:ext uri="{BB962C8B-B14F-4D97-AF65-F5344CB8AC3E}">
        <p14:creationId xmlns:p14="http://schemas.microsoft.com/office/powerpoint/2010/main" val="1096185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9E9D-C7D3-7E48-9E19-4511C563F620}"/>
              </a:ext>
            </a:extLst>
          </p:cNvPr>
          <p:cNvSpPr>
            <a:spLocks noGrp="1"/>
          </p:cNvSpPr>
          <p:nvPr>
            <p:ph type="title"/>
          </p:nvPr>
        </p:nvSpPr>
        <p:spPr>
          <a:xfrm>
            <a:off x="2264229" y="973136"/>
            <a:ext cx="6582311" cy="2062163"/>
          </a:xfrm>
        </p:spPr>
        <p:txBody>
          <a:bodyPr>
            <a:noAutofit/>
          </a:bodyPr>
          <a:lstStyle/>
          <a:p>
            <a:r>
              <a:rPr lang="en-US" sz="2400" b="0" dirty="0">
                <a:solidFill>
                  <a:schemeClr val="tx1"/>
                </a:solidFill>
              </a:rPr>
              <a:t>In the last few years, a number of ostensible underwriting resources have been introduced that have raised questions about disparate discrimination.</a:t>
            </a:r>
            <a:br>
              <a:rPr lang="en-US" sz="2400" b="0" dirty="0">
                <a:solidFill>
                  <a:schemeClr val="tx1"/>
                </a:solidFill>
              </a:rPr>
            </a:br>
            <a:endParaRPr lang="en-US" sz="2400" b="0" dirty="0">
              <a:solidFill>
                <a:schemeClr val="tx1"/>
              </a:solidFill>
            </a:endParaRPr>
          </a:p>
        </p:txBody>
      </p:sp>
      <p:sp>
        <p:nvSpPr>
          <p:cNvPr id="3" name="Content Placeholder 2">
            <a:extLst>
              <a:ext uri="{FF2B5EF4-FFF2-40B4-BE49-F238E27FC236}">
                <a16:creationId xmlns:a16="http://schemas.microsoft.com/office/drawing/2014/main" id="{98D4A2C1-59D5-A44B-A59A-64CD77585AA8}"/>
              </a:ext>
            </a:extLst>
          </p:cNvPr>
          <p:cNvSpPr>
            <a:spLocks noGrp="1"/>
          </p:cNvSpPr>
          <p:nvPr>
            <p:ph idx="1"/>
          </p:nvPr>
        </p:nvSpPr>
        <p:spPr>
          <a:xfrm>
            <a:off x="2264229" y="2769777"/>
            <a:ext cx="6514014" cy="3433763"/>
          </a:xfrm>
        </p:spPr>
        <p:txBody>
          <a:bodyPr>
            <a:normAutofit/>
          </a:bodyPr>
          <a:lstStyle/>
          <a:p>
            <a:pPr marL="0" indent="0">
              <a:buNone/>
            </a:pPr>
            <a:r>
              <a:rPr lang="en-US" sz="2400" dirty="0"/>
              <a:t>When touting the putative advantages of these resources, their advocates have sometimes exaggerated what they consider to be drawbacks of conventional underwriting resources. </a:t>
            </a:r>
          </a:p>
          <a:p>
            <a:pPr marL="0" indent="0">
              <a:buNone/>
            </a:pPr>
            <a:endParaRPr lang="en-US" sz="2400" dirty="0"/>
          </a:p>
          <a:p>
            <a:pPr marL="0" indent="0">
              <a:buNone/>
            </a:pPr>
            <a:r>
              <a:rPr lang="en-US" sz="2400" dirty="0"/>
              <a:t>Here are some examples…</a:t>
            </a:r>
            <a:r>
              <a:rPr lang="en-US" sz="2400" b="1" dirty="0"/>
              <a:t> </a:t>
            </a:r>
          </a:p>
        </p:txBody>
      </p:sp>
      <p:sp>
        <p:nvSpPr>
          <p:cNvPr id="5" name="Slide Number Placeholder 4">
            <a:extLst>
              <a:ext uri="{FF2B5EF4-FFF2-40B4-BE49-F238E27FC236}">
                <a16:creationId xmlns:a16="http://schemas.microsoft.com/office/drawing/2014/main" id="{C4CBF00E-6BEA-7047-8D6F-777A94664CAB}"/>
              </a:ext>
            </a:extLst>
          </p:cNvPr>
          <p:cNvSpPr>
            <a:spLocks noGrp="1"/>
          </p:cNvSpPr>
          <p:nvPr>
            <p:ph type="sldNum" sz="quarter" idx="12"/>
          </p:nvPr>
        </p:nvSpPr>
        <p:spPr/>
        <p:txBody>
          <a:bodyPr/>
          <a:lstStyle/>
          <a:p>
            <a:fld id="{85BFFC95-EC65-3E4A-8605-805ED2E28168}" type="slidenum">
              <a:rPr lang="en-US" smtClean="0"/>
              <a:t>10</a:t>
            </a:fld>
            <a:endParaRPr lang="en-US"/>
          </a:p>
        </p:txBody>
      </p:sp>
      <p:pic>
        <p:nvPicPr>
          <p:cNvPr id="6" name="Picture 2" descr="Home">
            <a:extLst>
              <a:ext uri="{FF2B5EF4-FFF2-40B4-BE49-F238E27FC236}">
                <a16:creationId xmlns:a16="http://schemas.microsoft.com/office/drawing/2014/main" id="{6476A312-0A26-4C90-9157-980EC1966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5973762"/>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9036F4DE-C3EF-4083-8738-52B278725EDB}"/>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3094942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2DFDEB4-E6E7-4313-A82C-AD2B241F4ACB}"/>
              </a:ext>
            </a:extLst>
          </p:cNvPr>
          <p:cNvSpPr>
            <a:spLocks noGrp="1"/>
          </p:cNvSpPr>
          <p:nvPr>
            <p:ph idx="1"/>
          </p:nvPr>
        </p:nvSpPr>
        <p:spPr>
          <a:xfrm>
            <a:off x="2159000" y="319774"/>
            <a:ext cx="6662783" cy="5857189"/>
          </a:xfrm>
        </p:spPr>
        <p:txBody>
          <a:bodyPr>
            <a:normAutofit/>
          </a:bodyPr>
          <a:lstStyle/>
          <a:p>
            <a:r>
              <a:rPr lang="en-US" sz="2400" dirty="0"/>
              <a:t>Medical records are ordered on a </a:t>
            </a:r>
            <a:r>
              <a:rPr lang="en-US" sz="2400" u="sng" dirty="0"/>
              <a:t>ridiculous</a:t>
            </a:r>
            <a:r>
              <a:rPr lang="en-US" sz="2400" dirty="0"/>
              <a:t> percentage of cases</a:t>
            </a:r>
            <a:endParaRPr lang="en-US" sz="2400" baseline="30000" dirty="0"/>
          </a:p>
          <a:p>
            <a:r>
              <a:rPr lang="en-US" sz="2400" dirty="0"/>
              <a:t>Blood chemistry used in underwriting is not nearly as reliable as we think it is.</a:t>
            </a:r>
            <a:endParaRPr lang="en-US" sz="2400" baseline="30000" dirty="0"/>
          </a:p>
          <a:p>
            <a:r>
              <a:rPr lang="en-US" sz="2400" dirty="0"/>
              <a:t>An invasive paramedical exam takes several weeks to schedule and administer.</a:t>
            </a:r>
            <a:endParaRPr lang="en-US" sz="2400" baseline="30000" dirty="0"/>
          </a:p>
          <a:p>
            <a:r>
              <a:rPr lang="en-US" sz="2400" dirty="0"/>
              <a:t>Underwriting solutions using third-party data integration will potentially </a:t>
            </a:r>
            <a:r>
              <a:rPr lang="en-US" sz="2400" u="sng" dirty="0"/>
              <a:t>exclude</a:t>
            </a:r>
            <a:r>
              <a:rPr lang="en-US" sz="2400" dirty="0"/>
              <a:t> the medical underwriting component</a:t>
            </a:r>
            <a:endParaRPr lang="en-US" sz="2400" baseline="30000" dirty="0"/>
          </a:p>
          <a:p>
            <a:r>
              <a:rPr lang="en-US" sz="2400" dirty="0"/>
              <a:t>We’re looking at ways to completely </a:t>
            </a:r>
            <a:r>
              <a:rPr lang="en-US" sz="2400" u="sng" dirty="0"/>
              <a:t>eliminate</a:t>
            </a:r>
            <a:r>
              <a:rPr lang="en-US" sz="2400" dirty="0"/>
              <a:t> fluids in underwriting.</a:t>
            </a:r>
            <a:endParaRPr lang="en-US" sz="2400" baseline="30000" dirty="0"/>
          </a:p>
          <a:p>
            <a:r>
              <a:rPr lang="en-US" sz="2400" dirty="0"/>
              <a:t>Life insurance buyer dissatisfaction is due to its less appealing elements: blood draws, urine samples, medical questionnaires</a:t>
            </a:r>
            <a:endParaRPr lang="en-US" sz="2400" baseline="30000" dirty="0"/>
          </a:p>
          <a:p>
            <a:endParaRPr lang="en-US" baseline="30000" dirty="0"/>
          </a:p>
          <a:p>
            <a:pPr marL="0" indent="0">
              <a:buNone/>
            </a:pPr>
            <a:r>
              <a:rPr lang="en-US" sz="1600" b="1" dirty="0"/>
              <a:t>Note: references available upon request</a:t>
            </a:r>
          </a:p>
        </p:txBody>
      </p:sp>
      <p:sp>
        <p:nvSpPr>
          <p:cNvPr id="6" name="Slide Number Placeholder 5">
            <a:extLst>
              <a:ext uri="{FF2B5EF4-FFF2-40B4-BE49-F238E27FC236}">
                <a16:creationId xmlns:a16="http://schemas.microsoft.com/office/drawing/2014/main" id="{9191922F-D846-214E-8FB9-8ABEE380977A}"/>
              </a:ext>
            </a:extLst>
          </p:cNvPr>
          <p:cNvSpPr>
            <a:spLocks noGrp="1"/>
          </p:cNvSpPr>
          <p:nvPr>
            <p:ph type="sldNum" sz="quarter" idx="12"/>
          </p:nvPr>
        </p:nvSpPr>
        <p:spPr/>
        <p:txBody>
          <a:bodyPr/>
          <a:lstStyle/>
          <a:p>
            <a:fld id="{85BFFC95-EC65-3E4A-8605-805ED2E28168}" type="slidenum">
              <a:rPr lang="en-US" smtClean="0"/>
              <a:t>11</a:t>
            </a:fld>
            <a:endParaRPr lang="en-US"/>
          </a:p>
        </p:txBody>
      </p:sp>
      <p:pic>
        <p:nvPicPr>
          <p:cNvPr id="10" name="Picture 2" descr="Home">
            <a:extLst>
              <a:ext uri="{FF2B5EF4-FFF2-40B4-BE49-F238E27FC236}">
                <a16:creationId xmlns:a16="http://schemas.microsoft.com/office/drawing/2014/main" id="{7B8BD77B-D73A-4768-A497-2416428D1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6007091"/>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id="{97E129F0-C6BB-449C-A605-781766A87AF2}"/>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59014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BDEBFD1-4C1F-48E7-8DB7-095550BA6534}"/>
              </a:ext>
            </a:extLst>
          </p:cNvPr>
          <p:cNvSpPr>
            <a:spLocks noGrp="1"/>
          </p:cNvSpPr>
          <p:nvPr>
            <p:ph idx="1"/>
          </p:nvPr>
        </p:nvSpPr>
        <p:spPr>
          <a:xfrm>
            <a:off x="2264229" y="940563"/>
            <a:ext cx="6557554" cy="4660900"/>
          </a:xfrm>
        </p:spPr>
        <p:txBody>
          <a:bodyPr>
            <a:normAutofit/>
          </a:bodyPr>
          <a:lstStyle/>
          <a:p>
            <a:pPr marL="0" indent="0">
              <a:lnSpc>
                <a:spcPct val="120000"/>
              </a:lnSpc>
              <a:buNone/>
            </a:pPr>
            <a:r>
              <a:rPr lang="en-US" sz="2600" dirty="0"/>
              <a:t>The following data elements were endorsed for use in life underwriting in an article in a major actuarial publication:</a:t>
            </a:r>
            <a:endParaRPr lang="en-US" sz="2600" i="1" dirty="0"/>
          </a:p>
          <a:p>
            <a:pPr>
              <a:lnSpc>
                <a:spcPct val="110000"/>
              </a:lnSpc>
            </a:pPr>
            <a:r>
              <a:rPr lang="en-US" sz="2600" dirty="0"/>
              <a:t>Credit Score</a:t>
            </a:r>
          </a:p>
          <a:p>
            <a:pPr>
              <a:lnSpc>
                <a:spcPct val="110000"/>
              </a:lnSpc>
            </a:pPr>
            <a:r>
              <a:rPr lang="en-US" sz="2600" dirty="0"/>
              <a:t>Facial Image Analysis (“selfies”)</a:t>
            </a:r>
          </a:p>
          <a:p>
            <a:pPr>
              <a:lnSpc>
                <a:spcPct val="110000"/>
              </a:lnSpc>
            </a:pPr>
            <a:r>
              <a:rPr lang="en-US" sz="2600" dirty="0"/>
              <a:t>Zip Code</a:t>
            </a:r>
          </a:p>
          <a:p>
            <a:pPr>
              <a:lnSpc>
                <a:spcPct val="110000"/>
              </a:lnSpc>
            </a:pPr>
            <a:r>
              <a:rPr lang="en-US" sz="2600" dirty="0"/>
              <a:t>Food Preferences</a:t>
            </a:r>
          </a:p>
          <a:p>
            <a:pPr>
              <a:lnSpc>
                <a:spcPct val="110000"/>
              </a:lnSpc>
            </a:pPr>
            <a:r>
              <a:rPr lang="en-US" sz="2600" dirty="0"/>
              <a:t>Psychological and Emotional Health from Wellness Websites and Programs</a:t>
            </a:r>
          </a:p>
          <a:p>
            <a:endParaRPr lang="en-US" dirty="0"/>
          </a:p>
        </p:txBody>
      </p:sp>
      <p:sp>
        <p:nvSpPr>
          <p:cNvPr id="8" name="Slide Number Placeholder 7">
            <a:extLst>
              <a:ext uri="{FF2B5EF4-FFF2-40B4-BE49-F238E27FC236}">
                <a16:creationId xmlns:a16="http://schemas.microsoft.com/office/drawing/2014/main" id="{59F61127-7608-1447-968B-39F574D2019B}"/>
              </a:ext>
            </a:extLst>
          </p:cNvPr>
          <p:cNvSpPr>
            <a:spLocks noGrp="1"/>
          </p:cNvSpPr>
          <p:nvPr>
            <p:ph type="sldNum" sz="quarter" idx="12"/>
          </p:nvPr>
        </p:nvSpPr>
        <p:spPr/>
        <p:txBody>
          <a:bodyPr/>
          <a:lstStyle/>
          <a:p>
            <a:fld id="{85BFFC95-EC65-3E4A-8605-805ED2E28168}" type="slidenum">
              <a:rPr lang="en-US" smtClean="0"/>
              <a:t>12</a:t>
            </a:fld>
            <a:endParaRPr lang="en-US"/>
          </a:p>
        </p:txBody>
      </p:sp>
      <p:pic>
        <p:nvPicPr>
          <p:cNvPr id="11" name="Picture 2" descr="Home">
            <a:extLst>
              <a:ext uri="{FF2B5EF4-FFF2-40B4-BE49-F238E27FC236}">
                <a16:creationId xmlns:a16="http://schemas.microsoft.com/office/drawing/2014/main" id="{E7F171D6-5A69-48EB-88BC-7BD8BC4DB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6007091"/>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id="{8C552F82-958D-4232-9E2C-56271B9521B8}"/>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3560975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526F9ED-42A6-4333-ACAB-477247EAA27F}"/>
              </a:ext>
            </a:extLst>
          </p:cNvPr>
          <p:cNvSpPr>
            <a:spLocks noGrp="1"/>
          </p:cNvSpPr>
          <p:nvPr>
            <p:ph idx="1"/>
          </p:nvPr>
        </p:nvSpPr>
        <p:spPr>
          <a:xfrm>
            <a:off x="2264229" y="888999"/>
            <a:ext cx="6557554" cy="5105394"/>
          </a:xfrm>
        </p:spPr>
        <p:txBody>
          <a:bodyPr>
            <a:normAutofit/>
          </a:bodyPr>
          <a:lstStyle/>
          <a:p>
            <a:pPr marL="0" indent="0">
              <a:lnSpc>
                <a:spcPct val="120000"/>
              </a:lnSpc>
              <a:buNone/>
            </a:pPr>
            <a:r>
              <a:rPr lang="en-US" sz="2400" dirty="0">
                <a:latin typeface="Roboto" panose="02000000000000000000"/>
              </a:rPr>
              <a:t>In 2018, another publication cited 3 resources as having the </a:t>
            </a:r>
            <a:r>
              <a:rPr lang="en-US" sz="2400" i="1" dirty="0">
                <a:latin typeface="Roboto" panose="02000000000000000000"/>
                <a:cs typeface="Arial"/>
              </a:rPr>
              <a:t>“</a:t>
            </a:r>
            <a:r>
              <a:rPr lang="mr-IN" sz="2400" i="1" dirty="0">
                <a:latin typeface="Roboto" panose="02000000000000000000"/>
                <a:cs typeface="Arial"/>
              </a:rPr>
              <a:t>…</a:t>
            </a:r>
            <a:r>
              <a:rPr lang="en-US" sz="2400" i="1" dirty="0">
                <a:latin typeface="Roboto" panose="02000000000000000000"/>
                <a:cs typeface="Arial"/>
              </a:rPr>
              <a:t>potential for transformative change [and] barring regulatory interference, it is only a matter of time before insurance companies will make use of these data.”</a:t>
            </a:r>
          </a:p>
          <a:p>
            <a:pPr>
              <a:lnSpc>
                <a:spcPct val="120000"/>
              </a:lnSpc>
            </a:pPr>
            <a:endParaRPr lang="en-US" sz="2400" dirty="0">
              <a:latin typeface="Roboto" panose="02000000000000000000"/>
            </a:endParaRPr>
          </a:p>
          <a:p>
            <a:pPr>
              <a:lnSpc>
                <a:spcPct val="120000"/>
              </a:lnSpc>
            </a:pPr>
            <a:r>
              <a:rPr lang="en-US" sz="2400" dirty="0">
                <a:latin typeface="Roboto" panose="02000000000000000000"/>
              </a:rPr>
              <a:t>Facial Recognition (“selfies”)</a:t>
            </a:r>
          </a:p>
          <a:p>
            <a:pPr>
              <a:lnSpc>
                <a:spcPct val="120000"/>
              </a:lnSpc>
            </a:pPr>
            <a:r>
              <a:rPr lang="en-US" sz="2400" dirty="0">
                <a:latin typeface="Roboto" panose="02000000000000000000"/>
              </a:rPr>
              <a:t>Location Tracking (GPS)</a:t>
            </a:r>
          </a:p>
          <a:p>
            <a:pPr>
              <a:lnSpc>
                <a:spcPct val="120000"/>
              </a:lnSpc>
            </a:pPr>
            <a:r>
              <a:rPr lang="en-US" sz="2400" dirty="0">
                <a:latin typeface="Roboto" panose="02000000000000000000"/>
              </a:rPr>
              <a:t>Social Media to Predict Mental Health Issues</a:t>
            </a:r>
          </a:p>
          <a:p>
            <a:pPr>
              <a:lnSpc>
                <a:spcPct val="120000"/>
              </a:lnSpc>
            </a:pPr>
            <a:endParaRPr lang="en-US" sz="2400" dirty="0">
              <a:latin typeface="Roboto" panose="02000000000000000000"/>
            </a:endParaRPr>
          </a:p>
        </p:txBody>
      </p:sp>
      <p:sp>
        <p:nvSpPr>
          <p:cNvPr id="6" name="Slide Number Placeholder 5">
            <a:extLst>
              <a:ext uri="{FF2B5EF4-FFF2-40B4-BE49-F238E27FC236}">
                <a16:creationId xmlns:a16="http://schemas.microsoft.com/office/drawing/2014/main" id="{C5D309B1-BAE6-B648-9086-1DF6B7780F2E}"/>
              </a:ext>
            </a:extLst>
          </p:cNvPr>
          <p:cNvSpPr>
            <a:spLocks noGrp="1"/>
          </p:cNvSpPr>
          <p:nvPr>
            <p:ph type="sldNum" sz="quarter" idx="12"/>
          </p:nvPr>
        </p:nvSpPr>
        <p:spPr/>
        <p:txBody>
          <a:bodyPr/>
          <a:lstStyle/>
          <a:p>
            <a:fld id="{85BFFC95-EC65-3E4A-8605-805ED2E28168}" type="slidenum">
              <a:rPr lang="en-US" smtClean="0"/>
              <a:t>13</a:t>
            </a:fld>
            <a:endParaRPr lang="en-US"/>
          </a:p>
        </p:txBody>
      </p:sp>
      <p:pic>
        <p:nvPicPr>
          <p:cNvPr id="9" name="Picture 2" descr="Home">
            <a:extLst>
              <a:ext uri="{FF2B5EF4-FFF2-40B4-BE49-F238E27FC236}">
                <a16:creationId xmlns:a16="http://schemas.microsoft.com/office/drawing/2014/main" id="{6BD53A2F-DAFD-4948-B3DD-2AB0F43CF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5994393"/>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id="{3253D095-BE54-4472-8105-C8A40DC410AA}"/>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1196715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BACE-ED6A-4716-8BBB-AD548DC75CF3}"/>
              </a:ext>
            </a:extLst>
          </p:cNvPr>
          <p:cNvSpPr>
            <a:spLocks noGrp="1"/>
          </p:cNvSpPr>
          <p:nvPr>
            <p:ph type="title"/>
          </p:nvPr>
        </p:nvSpPr>
        <p:spPr>
          <a:xfrm>
            <a:off x="927100" y="1917700"/>
            <a:ext cx="7583487" cy="2400300"/>
          </a:xfrm>
        </p:spPr>
        <p:txBody>
          <a:bodyPr>
            <a:noAutofit/>
          </a:bodyPr>
          <a:lstStyle/>
          <a:p>
            <a:br>
              <a:rPr lang="en-US" sz="5400" dirty="0"/>
            </a:br>
            <a:br>
              <a:rPr lang="en-US" sz="5400" dirty="0"/>
            </a:br>
            <a:br>
              <a:rPr lang="en-US" sz="5400" dirty="0"/>
            </a:br>
            <a:r>
              <a:rPr lang="en-US" sz="5400" dirty="0"/>
              <a:t>What is the consumer perspective?</a:t>
            </a:r>
            <a:br>
              <a:rPr lang="en-US" sz="5400" dirty="0"/>
            </a:br>
            <a:endParaRPr lang="en-US" sz="5400" dirty="0"/>
          </a:p>
        </p:txBody>
      </p:sp>
      <p:sp>
        <p:nvSpPr>
          <p:cNvPr id="5" name="Slide Number Placeholder 4">
            <a:extLst>
              <a:ext uri="{FF2B5EF4-FFF2-40B4-BE49-F238E27FC236}">
                <a16:creationId xmlns:a16="http://schemas.microsoft.com/office/drawing/2014/main" id="{74B0D582-A7BC-42CA-8E09-ECB823511BD0}"/>
              </a:ext>
            </a:extLst>
          </p:cNvPr>
          <p:cNvSpPr>
            <a:spLocks noGrp="1"/>
          </p:cNvSpPr>
          <p:nvPr>
            <p:ph type="sldNum" sz="quarter" idx="12"/>
          </p:nvPr>
        </p:nvSpPr>
        <p:spPr/>
        <p:txBody>
          <a:bodyPr/>
          <a:lstStyle/>
          <a:p>
            <a:fld id="{85BFFC95-EC65-3E4A-8605-805ED2E28168}" type="slidenum">
              <a:rPr lang="en-US" smtClean="0"/>
              <a:t>14</a:t>
            </a:fld>
            <a:endParaRPr lang="en-US" dirty="0"/>
          </a:p>
        </p:txBody>
      </p:sp>
      <p:pic>
        <p:nvPicPr>
          <p:cNvPr id="6" name="Picture 2" descr="Home">
            <a:extLst>
              <a:ext uri="{FF2B5EF4-FFF2-40B4-BE49-F238E27FC236}">
                <a16:creationId xmlns:a16="http://schemas.microsoft.com/office/drawing/2014/main" id="{0F4B5734-74DD-49C1-938D-39D482C46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70592"/>
            <a:ext cx="1638300" cy="76517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61505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178733-9E66-4864-9466-F712185EB765}"/>
              </a:ext>
            </a:extLst>
          </p:cNvPr>
          <p:cNvSpPr>
            <a:spLocks noGrp="1"/>
          </p:cNvSpPr>
          <p:nvPr>
            <p:ph idx="1"/>
          </p:nvPr>
        </p:nvSpPr>
        <p:spPr>
          <a:xfrm>
            <a:off x="2264229" y="1231901"/>
            <a:ext cx="6557554" cy="3759200"/>
          </a:xfrm>
        </p:spPr>
        <p:txBody>
          <a:bodyPr>
            <a:normAutofit lnSpcReduction="10000"/>
          </a:bodyPr>
          <a:lstStyle/>
          <a:p>
            <a:pPr marL="0" indent="0">
              <a:lnSpc>
                <a:spcPct val="110000"/>
              </a:lnSpc>
              <a:buNone/>
            </a:pPr>
            <a:r>
              <a:rPr lang="en-US" sz="2400" dirty="0">
                <a:latin typeface="Roboto" panose="02000000000000000000"/>
              </a:rPr>
              <a:t>Insurers are making risk assessments</a:t>
            </a:r>
            <a:r>
              <a:rPr lang="mr-IN" sz="2400" dirty="0">
                <a:latin typeface="Roboto" panose="02000000000000000000"/>
              </a:rPr>
              <a:t>…</a:t>
            </a:r>
            <a:r>
              <a:rPr lang="en-US" sz="2400" dirty="0">
                <a:latin typeface="Roboto" panose="02000000000000000000"/>
              </a:rPr>
              <a:t> </a:t>
            </a:r>
          </a:p>
          <a:p>
            <a:pPr marL="0" indent="0">
              <a:lnSpc>
                <a:spcPct val="110000"/>
              </a:lnSpc>
              <a:buNone/>
            </a:pPr>
            <a:endParaRPr lang="en-US" sz="2400" dirty="0">
              <a:latin typeface="Roboto" panose="02000000000000000000"/>
            </a:endParaRPr>
          </a:p>
          <a:p>
            <a:pPr marL="0" indent="0">
              <a:lnSpc>
                <a:spcPct val="110000"/>
              </a:lnSpc>
              <a:buNone/>
            </a:pPr>
            <a:r>
              <a:rPr lang="en-US" sz="2400" i="1" dirty="0">
                <a:latin typeface="Roboto" panose="02000000000000000000"/>
                <a:cs typeface="Arial"/>
              </a:rPr>
              <a:t>“</a:t>
            </a:r>
            <a:r>
              <a:rPr lang="mr-IN" sz="2400" i="1" dirty="0">
                <a:latin typeface="Roboto" panose="02000000000000000000"/>
                <a:cs typeface="Arial"/>
              </a:rPr>
              <a:t>…</a:t>
            </a:r>
            <a:r>
              <a:rPr lang="en-US" sz="2400" i="1" dirty="0">
                <a:latin typeface="Roboto" panose="02000000000000000000"/>
                <a:cs typeface="Arial"/>
              </a:rPr>
              <a:t>without public scrutiny, based on data about things like race, marital status, how much TV you watch, whether you pay your bills on time and even buy plus-size clothing.”</a:t>
            </a:r>
            <a:r>
              <a:rPr lang="en-US" sz="2400" dirty="0">
                <a:latin typeface="Roboto" panose="02000000000000000000"/>
                <a:cs typeface="Arial"/>
              </a:rPr>
              <a:t> </a:t>
            </a:r>
            <a:br>
              <a:rPr lang="en-US" sz="2400" dirty="0">
                <a:latin typeface="Roboto" panose="02000000000000000000"/>
                <a:cs typeface="Arial"/>
              </a:rPr>
            </a:br>
            <a:endParaRPr lang="en-US" sz="2000" dirty="0">
              <a:latin typeface="Roboto" panose="02000000000000000000"/>
              <a:cs typeface="Arial"/>
            </a:endParaRPr>
          </a:p>
          <a:p>
            <a:pPr marL="0" indent="0">
              <a:lnSpc>
                <a:spcPct val="110000"/>
              </a:lnSpc>
              <a:buNone/>
            </a:pPr>
            <a:r>
              <a:rPr lang="en-US" sz="1600" dirty="0">
                <a:latin typeface="Roboto" panose="02000000000000000000"/>
              </a:rPr>
              <a:t>Marshall Allen</a:t>
            </a:r>
            <a:br>
              <a:rPr lang="en-US" sz="1600" dirty="0">
                <a:latin typeface="Roboto" panose="02000000000000000000"/>
              </a:rPr>
            </a:br>
            <a:r>
              <a:rPr lang="en-US" sz="1600" dirty="0">
                <a:latin typeface="Roboto" panose="02000000000000000000"/>
              </a:rPr>
              <a:t>National Public Radio</a:t>
            </a:r>
            <a:br>
              <a:rPr lang="en-US" sz="1600" dirty="0">
                <a:latin typeface="Roboto" panose="02000000000000000000"/>
              </a:rPr>
            </a:br>
            <a:r>
              <a:rPr lang="en-US" sz="1600" dirty="0">
                <a:latin typeface="Roboto" panose="02000000000000000000"/>
              </a:rPr>
              <a:t>July 17, 2018</a:t>
            </a:r>
          </a:p>
          <a:p>
            <a:endParaRPr lang="en-US" dirty="0"/>
          </a:p>
        </p:txBody>
      </p:sp>
      <p:sp>
        <p:nvSpPr>
          <p:cNvPr id="5" name="Slide Number Placeholder 4">
            <a:extLst>
              <a:ext uri="{FF2B5EF4-FFF2-40B4-BE49-F238E27FC236}">
                <a16:creationId xmlns:a16="http://schemas.microsoft.com/office/drawing/2014/main" id="{DD403BD7-7DF6-4AAF-BC4D-2A9F5B49368F}"/>
              </a:ext>
            </a:extLst>
          </p:cNvPr>
          <p:cNvSpPr>
            <a:spLocks noGrp="1"/>
          </p:cNvSpPr>
          <p:nvPr>
            <p:ph type="sldNum" sz="quarter" idx="12"/>
          </p:nvPr>
        </p:nvSpPr>
        <p:spPr/>
        <p:txBody>
          <a:bodyPr/>
          <a:lstStyle/>
          <a:p>
            <a:fld id="{85BFFC95-EC65-3E4A-8605-805ED2E28168}" type="slidenum">
              <a:rPr lang="en-US" smtClean="0"/>
              <a:t>15</a:t>
            </a:fld>
            <a:endParaRPr lang="en-US"/>
          </a:p>
        </p:txBody>
      </p:sp>
      <p:pic>
        <p:nvPicPr>
          <p:cNvPr id="6" name="Picture 2" descr="Home">
            <a:extLst>
              <a:ext uri="{FF2B5EF4-FFF2-40B4-BE49-F238E27FC236}">
                <a16:creationId xmlns:a16="http://schemas.microsoft.com/office/drawing/2014/main" id="{EE81BBB2-E015-4087-A09C-77E1D9C8D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5973762"/>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92B6925F-01A5-4747-8342-C55CEBC7F12E}"/>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1542264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DE9590-7513-482E-9F79-F2FE28E6EDD0}"/>
              </a:ext>
            </a:extLst>
          </p:cNvPr>
          <p:cNvSpPr>
            <a:spLocks noGrp="1"/>
          </p:cNvSpPr>
          <p:nvPr>
            <p:ph idx="1"/>
          </p:nvPr>
        </p:nvSpPr>
        <p:spPr>
          <a:xfrm>
            <a:off x="2264229" y="673100"/>
            <a:ext cx="6557554" cy="5503863"/>
          </a:xfrm>
        </p:spPr>
        <p:txBody>
          <a:bodyPr>
            <a:normAutofit lnSpcReduction="10000"/>
          </a:bodyPr>
          <a:lstStyle/>
          <a:p>
            <a:pPr marL="0" indent="0">
              <a:lnSpc>
                <a:spcPct val="110000"/>
              </a:lnSpc>
              <a:buNone/>
            </a:pPr>
            <a:r>
              <a:rPr lang="en-US" sz="2400" dirty="0"/>
              <a:t>The </a:t>
            </a:r>
            <a:r>
              <a:rPr lang="en-US" sz="2400" i="1" dirty="0"/>
              <a:t>Insurance Companies Using Data</a:t>
            </a:r>
            <a:r>
              <a:rPr lang="en-US" sz="2400" dirty="0"/>
              <a:t> survey asked 1000 adults for their views on insurer use of advanced data:</a:t>
            </a:r>
          </a:p>
          <a:p>
            <a:pPr marL="0" indent="0">
              <a:lnSpc>
                <a:spcPct val="110000"/>
              </a:lnSpc>
              <a:buNone/>
            </a:pPr>
            <a:endParaRPr lang="en-US" sz="2400" dirty="0"/>
          </a:p>
          <a:p>
            <a:pPr marL="0" indent="0">
              <a:lnSpc>
                <a:spcPct val="110000"/>
              </a:lnSpc>
              <a:buNone/>
            </a:pPr>
            <a:r>
              <a:rPr lang="en-US" sz="2400" dirty="0">
                <a:latin typeface="Zapf Dingbats"/>
                <a:ea typeface="Zapf Dingbats"/>
                <a:cs typeface="Zapf Dingbats"/>
                <a:sym typeface="Zapf Dingbats"/>
              </a:rPr>
              <a:t>✓ </a:t>
            </a:r>
            <a:r>
              <a:rPr lang="en-US" sz="2400" dirty="0"/>
              <a:t>72% said insurers should </a:t>
            </a:r>
            <a:r>
              <a:rPr lang="en-US" sz="2400" u="sng" dirty="0"/>
              <a:t>not</a:t>
            </a:r>
            <a:r>
              <a:rPr lang="en-US" sz="2400" dirty="0"/>
              <a:t> be allowed to use Big Data to determine insurability</a:t>
            </a:r>
          </a:p>
          <a:p>
            <a:pPr>
              <a:lnSpc>
                <a:spcPct val="110000"/>
              </a:lnSpc>
              <a:buFontTx/>
              <a:buChar char="•"/>
            </a:pPr>
            <a:endParaRPr lang="en-US" sz="2400" dirty="0"/>
          </a:p>
          <a:p>
            <a:pPr marL="0" indent="0">
              <a:lnSpc>
                <a:spcPct val="110000"/>
              </a:lnSpc>
              <a:buNone/>
            </a:pPr>
            <a:r>
              <a:rPr lang="en-US" sz="2400" dirty="0">
                <a:latin typeface="Zapf Dingbats"/>
                <a:ea typeface="Zapf Dingbats"/>
                <a:cs typeface="Zapf Dingbats"/>
                <a:sym typeface="Zapf Dingbats"/>
              </a:rPr>
              <a:t>✓ </a:t>
            </a:r>
            <a:r>
              <a:rPr lang="en-US" sz="2400" dirty="0"/>
              <a:t>71% would </a:t>
            </a:r>
            <a:r>
              <a:rPr lang="en-US" sz="2400" u="sng" dirty="0"/>
              <a:t>not</a:t>
            </a:r>
            <a:r>
              <a:rPr lang="en-US" sz="2400" dirty="0"/>
              <a:t> let insurers have access to their DNA in order to get a lower premium</a:t>
            </a:r>
          </a:p>
          <a:p>
            <a:pPr>
              <a:lnSpc>
                <a:spcPct val="110000"/>
              </a:lnSpc>
              <a:buFontTx/>
              <a:buChar char="•"/>
            </a:pPr>
            <a:endParaRPr lang="en-US" sz="2400" dirty="0"/>
          </a:p>
          <a:p>
            <a:pPr marL="0" indent="0">
              <a:lnSpc>
                <a:spcPct val="110000"/>
              </a:lnSpc>
              <a:buNone/>
            </a:pPr>
            <a:r>
              <a:rPr lang="en-US" sz="2400" dirty="0">
                <a:latin typeface="Zapf Dingbats"/>
                <a:ea typeface="Zapf Dingbats"/>
                <a:cs typeface="Zapf Dingbats"/>
                <a:sym typeface="Zapf Dingbats"/>
              </a:rPr>
              <a:t>✓ </a:t>
            </a:r>
            <a:r>
              <a:rPr lang="en-US" sz="2400" dirty="0"/>
              <a:t>The majority had </a:t>
            </a:r>
            <a:r>
              <a:rPr lang="en-US" sz="2400" u="sng" dirty="0"/>
              <a:t>no</a:t>
            </a:r>
            <a:r>
              <a:rPr lang="en-US" sz="2400" dirty="0"/>
              <a:t> </a:t>
            </a:r>
            <a:r>
              <a:rPr lang="en-US" sz="2400" u="sng" dirty="0"/>
              <a:t>problems</a:t>
            </a:r>
            <a:r>
              <a:rPr lang="en-US" sz="2400" dirty="0"/>
              <a:t> with insurers using medical histories, blood work, etc</a:t>
            </a:r>
            <a:r>
              <a:rPr lang="en-US" sz="2800" dirty="0"/>
              <a:t>. </a:t>
            </a:r>
          </a:p>
          <a:p>
            <a:endParaRPr lang="en-US" dirty="0"/>
          </a:p>
        </p:txBody>
      </p:sp>
      <p:sp>
        <p:nvSpPr>
          <p:cNvPr id="5" name="Slide Number Placeholder 4">
            <a:extLst>
              <a:ext uri="{FF2B5EF4-FFF2-40B4-BE49-F238E27FC236}">
                <a16:creationId xmlns:a16="http://schemas.microsoft.com/office/drawing/2014/main" id="{40F48AD0-32D9-4ED3-A70C-F91755F36381}"/>
              </a:ext>
            </a:extLst>
          </p:cNvPr>
          <p:cNvSpPr>
            <a:spLocks noGrp="1"/>
          </p:cNvSpPr>
          <p:nvPr>
            <p:ph type="sldNum" sz="quarter" idx="12"/>
          </p:nvPr>
        </p:nvSpPr>
        <p:spPr/>
        <p:txBody>
          <a:bodyPr/>
          <a:lstStyle/>
          <a:p>
            <a:fld id="{85BFFC95-EC65-3E4A-8605-805ED2E28168}" type="slidenum">
              <a:rPr lang="en-US" smtClean="0"/>
              <a:t>16</a:t>
            </a:fld>
            <a:endParaRPr lang="en-US"/>
          </a:p>
        </p:txBody>
      </p:sp>
      <p:pic>
        <p:nvPicPr>
          <p:cNvPr id="6" name="Picture 2" descr="Home">
            <a:extLst>
              <a:ext uri="{FF2B5EF4-FFF2-40B4-BE49-F238E27FC236}">
                <a16:creationId xmlns:a16="http://schemas.microsoft.com/office/drawing/2014/main" id="{92848D02-7A85-47D4-B64E-F62814DC0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5973762"/>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26FE5DD4-A82C-485E-8210-28489CC130AF}"/>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4158479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759C96-0A18-4BC2-858F-865B218493F7}"/>
              </a:ext>
            </a:extLst>
          </p:cNvPr>
          <p:cNvSpPr>
            <a:spLocks noGrp="1"/>
          </p:cNvSpPr>
          <p:nvPr>
            <p:ph idx="1"/>
          </p:nvPr>
        </p:nvSpPr>
        <p:spPr>
          <a:xfrm>
            <a:off x="2264229" y="1231900"/>
            <a:ext cx="6557554" cy="4394200"/>
          </a:xfrm>
        </p:spPr>
        <p:txBody>
          <a:bodyPr>
            <a:normAutofit fontScale="85000" lnSpcReduction="10000"/>
          </a:bodyPr>
          <a:lstStyle/>
          <a:p>
            <a:pPr marL="0" indent="0">
              <a:lnSpc>
                <a:spcPct val="130000"/>
              </a:lnSpc>
              <a:buNone/>
            </a:pPr>
            <a:r>
              <a:rPr lang="en-US" sz="2400" i="1" dirty="0">
                <a:latin typeface="Roboto" panose="02000000000000000000"/>
                <a:cs typeface="Arial"/>
              </a:rPr>
              <a:t>“Data-driven decisions have the potential to negatively impact already disadvantaged populations, despite the fact that they might seem fairer. Such decisions can reinforce existing disparities, prompting concern for a ‘disparate impact.’ The data scientists building such models are often in the dark and may be unintentionally creating an unfair model.”</a:t>
            </a:r>
          </a:p>
          <a:p>
            <a:pPr marL="0" indent="0">
              <a:lnSpc>
                <a:spcPct val="130000"/>
              </a:lnSpc>
              <a:buNone/>
            </a:pPr>
            <a:endParaRPr lang="en-US" sz="1600" dirty="0">
              <a:latin typeface="Roboto" panose="02000000000000000000"/>
            </a:endParaRPr>
          </a:p>
          <a:p>
            <a:pPr marL="0" indent="0">
              <a:lnSpc>
                <a:spcPct val="130000"/>
              </a:lnSpc>
              <a:buNone/>
            </a:pPr>
            <a:r>
              <a:rPr lang="en-US" sz="2000" dirty="0">
                <a:latin typeface="Roboto" panose="02000000000000000000"/>
              </a:rPr>
              <a:t>Brian d’Alessandro</a:t>
            </a:r>
            <a:br>
              <a:rPr lang="en-US" sz="2000" dirty="0">
                <a:latin typeface="Roboto" panose="02000000000000000000"/>
              </a:rPr>
            </a:br>
            <a:r>
              <a:rPr lang="en-US" sz="2000" i="1" dirty="0">
                <a:latin typeface="Roboto" panose="02000000000000000000"/>
              </a:rPr>
              <a:t>“A Data Scientist’s Guide to Discrimination-Aware Classification”</a:t>
            </a:r>
            <a:br>
              <a:rPr lang="en-US" sz="2000" i="1" dirty="0">
                <a:latin typeface="Roboto" panose="02000000000000000000"/>
              </a:rPr>
            </a:br>
            <a:r>
              <a:rPr lang="en-US" sz="2000" dirty="0">
                <a:latin typeface="Roboto" panose="02000000000000000000"/>
              </a:rPr>
              <a:t>Big Data</a:t>
            </a:r>
            <a:br>
              <a:rPr lang="en-US" sz="2000" dirty="0">
                <a:latin typeface="Roboto" panose="02000000000000000000"/>
              </a:rPr>
            </a:br>
            <a:r>
              <a:rPr lang="en-US" sz="2000" dirty="0">
                <a:latin typeface="Roboto" panose="02000000000000000000"/>
              </a:rPr>
              <a:t>5,2(2017):120</a:t>
            </a:r>
          </a:p>
          <a:p>
            <a:endParaRPr lang="en-US" dirty="0"/>
          </a:p>
        </p:txBody>
      </p:sp>
      <p:sp>
        <p:nvSpPr>
          <p:cNvPr id="5" name="Slide Number Placeholder 4">
            <a:extLst>
              <a:ext uri="{FF2B5EF4-FFF2-40B4-BE49-F238E27FC236}">
                <a16:creationId xmlns:a16="http://schemas.microsoft.com/office/drawing/2014/main" id="{F602EDF3-8C57-4682-8CF5-E8DC018BAB46}"/>
              </a:ext>
            </a:extLst>
          </p:cNvPr>
          <p:cNvSpPr>
            <a:spLocks noGrp="1"/>
          </p:cNvSpPr>
          <p:nvPr>
            <p:ph type="sldNum" sz="quarter" idx="12"/>
          </p:nvPr>
        </p:nvSpPr>
        <p:spPr/>
        <p:txBody>
          <a:bodyPr/>
          <a:lstStyle/>
          <a:p>
            <a:fld id="{85BFFC95-EC65-3E4A-8605-805ED2E28168}" type="slidenum">
              <a:rPr lang="en-US" smtClean="0"/>
              <a:t>17</a:t>
            </a:fld>
            <a:endParaRPr lang="en-US"/>
          </a:p>
        </p:txBody>
      </p:sp>
      <p:pic>
        <p:nvPicPr>
          <p:cNvPr id="1026" name="Picture 2" descr="Home">
            <a:extLst>
              <a:ext uri="{FF2B5EF4-FFF2-40B4-BE49-F238E27FC236}">
                <a16:creationId xmlns:a16="http://schemas.microsoft.com/office/drawing/2014/main" id="{20840202-1EB6-4AE9-B851-56D4BFAD37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617" y="6019795"/>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id="{EF79D512-D19B-4078-89C2-488430517712}"/>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1416757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D3983-9439-4812-B476-D2B7F9FF399B}"/>
              </a:ext>
            </a:extLst>
          </p:cNvPr>
          <p:cNvSpPr>
            <a:spLocks noGrp="1"/>
          </p:cNvSpPr>
          <p:nvPr>
            <p:ph idx="1"/>
          </p:nvPr>
        </p:nvSpPr>
        <p:spPr>
          <a:xfrm>
            <a:off x="2220689" y="1087007"/>
            <a:ext cx="6557554" cy="4614863"/>
          </a:xfrm>
        </p:spPr>
        <p:txBody>
          <a:bodyPr/>
          <a:lstStyle/>
          <a:p>
            <a:pPr marL="0" indent="0" algn="ctr">
              <a:buNone/>
            </a:pPr>
            <a:r>
              <a:rPr lang="en-US" sz="8000" dirty="0">
                <a:ln w="18415" cmpd="sng">
                  <a:solidFill>
                    <a:srgbClr val="FFFFFF"/>
                  </a:solidFill>
                  <a:prstDash val="solid"/>
                </a:ln>
                <a:solidFill>
                  <a:srgbClr val="FF0000"/>
                </a:solidFill>
                <a:effectLst>
                  <a:innerShdw blurRad="63500" dist="50800" dir="13500000">
                    <a:prstClr val="black">
                      <a:alpha val="50000"/>
                    </a:prstClr>
                  </a:innerShdw>
                </a:effectLst>
                <a:latin typeface="Comic Sans MS"/>
                <a:cs typeface="Comic Sans MS"/>
              </a:rPr>
              <a:t>Redlining</a:t>
            </a:r>
            <a:br>
              <a:rPr lang="en-US" sz="8000" dirty="0">
                <a:latin typeface="Comic Sans MS"/>
                <a:cs typeface="Comic Sans MS"/>
              </a:rPr>
            </a:br>
            <a:endParaRPr lang="en-US" sz="8000" dirty="0">
              <a:latin typeface="Comic Sans MS"/>
              <a:cs typeface="Comic Sans MS"/>
            </a:endParaRPr>
          </a:p>
          <a:p>
            <a:pPr marL="0" indent="0" algn="ctr">
              <a:buNone/>
            </a:pPr>
            <a:r>
              <a:rPr lang="en-US" sz="3200" dirty="0"/>
              <a:t>The “Poster Child” for Disparate Discrimination in Life Underwriting</a:t>
            </a:r>
          </a:p>
          <a:p>
            <a:endParaRPr lang="en-US" dirty="0"/>
          </a:p>
        </p:txBody>
      </p:sp>
      <p:sp>
        <p:nvSpPr>
          <p:cNvPr id="5" name="Slide Number Placeholder 4">
            <a:extLst>
              <a:ext uri="{FF2B5EF4-FFF2-40B4-BE49-F238E27FC236}">
                <a16:creationId xmlns:a16="http://schemas.microsoft.com/office/drawing/2014/main" id="{9A09B3A4-8CF8-4B1D-82AA-30EA8944733F}"/>
              </a:ext>
            </a:extLst>
          </p:cNvPr>
          <p:cNvSpPr>
            <a:spLocks noGrp="1"/>
          </p:cNvSpPr>
          <p:nvPr>
            <p:ph type="sldNum" sz="quarter" idx="12"/>
          </p:nvPr>
        </p:nvSpPr>
        <p:spPr/>
        <p:txBody>
          <a:bodyPr/>
          <a:lstStyle/>
          <a:p>
            <a:fld id="{85BFFC95-EC65-3E4A-8605-805ED2E28168}" type="slidenum">
              <a:rPr lang="en-US" smtClean="0"/>
              <a:t>18</a:t>
            </a:fld>
            <a:endParaRPr lang="en-US"/>
          </a:p>
        </p:txBody>
      </p:sp>
      <p:pic>
        <p:nvPicPr>
          <p:cNvPr id="6" name="Picture 2" descr="Home">
            <a:extLst>
              <a:ext uri="{FF2B5EF4-FFF2-40B4-BE49-F238E27FC236}">
                <a16:creationId xmlns:a16="http://schemas.microsoft.com/office/drawing/2014/main" id="{98E1F7EE-8A73-4A0F-A54D-417B73165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317" y="5956299"/>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5A537291-FAFF-484D-BC2A-42A12E0F5635}"/>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2949220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A5F293-7A51-432E-8FD1-3F1EFF8FAD74}"/>
              </a:ext>
            </a:extLst>
          </p:cNvPr>
          <p:cNvSpPr>
            <a:spLocks noGrp="1"/>
          </p:cNvSpPr>
          <p:nvPr>
            <p:ph idx="1"/>
          </p:nvPr>
        </p:nvSpPr>
        <p:spPr>
          <a:xfrm>
            <a:off x="2220689" y="657820"/>
            <a:ext cx="6557554" cy="5207740"/>
          </a:xfrm>
        </p:spPr>
        <p:txBody>
          <a:bodyPr>
            <a:normAutofit fontScale="92500" lnSpcReduction="20000"/>
          </a:bodyPr>
          <a:lstStyle/>
          <a:p>
            <a:pPr marL="0" indent="0">
              <a:lnSpc>
                <a:spcPct val="120000"/>
              </a:lnSpc>
              <a:buNone/>
            </a:pPr>
            <a:r>
              <a:rPr lang="en-US" sz="3200" i="1" dirty="0">
                <a:latin typeface="Roboto" panose="02000000000000000000"/>
                <a:cs typeface="Arial"/>
              </a:rPr>
              <a:t>“In Durham</a:t>
            </a:r>
            <a:r>
              <a:rPr lang="mr-IN" sz="3200" i="1" dirty="0">
                <a:latin typeface="Roboto" panose="02000000000000000000"/>
                <a:cs typeface="Arial"/>
              </a:rPr>
              <a:t>…</a:t>
            </a:r>
            <a:r>
              <a:rPr lang="en-US" sz="3200" i="1" dirty="0">
                <a:latin typeface="Roboto" panose="02000000000000000000"/>
                <a:cs typeface="Arial"/>
              </a:rPr>
              <a:t>your life expectancy depends on your 5-digit ZIP code. </a:t>
            </a:r>
          </a:p>
          <a:p>
            <a:pPr marL="0" indent="0">
              <a:lnSpc>
                <a:spcPct val="120000"/>
              </a:lnSpc>
              <a:buNone/>
            </a:pPr>
            <a:r>
              <a:rPr lang="en-US" sz="3200" i="1" dirty="0">
                <a:latin typeface="Roboto" panose="02000000000000000000"/>
                <a:cs typeface="Arial"/>
              </a:rPr>
              <a:t>A legacy of segregation in housing and other factors have contributed to an 11-year differential in life expectancy across Durham’s ZIP codes, ranging from 75 to 86.”</a:t>
            </a:r>
          </a:p>
          <a:p>
            <a:pPr marL="0" indent="0">
              <a:lnSpc>
                <a:spcPct val="120000"/>
              </a:lnSpc>
              <a:buNone/>
            </a:pPr>
            <a:endParaRPr lang="en-US" sz="2000" dirty="0">
              <a:latin typeface="Roboto" panose="02000000000000000000"/>
            </a:endParaRPr>
          </a:p>
          <a:p>
            <a:pPr marL="0" indent="0">
              <a:lnSpc>
                <a:spcPct val="120000"/>
              </a:lnSpc>
              <a:buNone/>
            </a:pPr>
            <a:endParaRPr lang="en-US" sz="1600" dirty="0">
              <a:latin typeface="Roboto" panose="02000000000000000000"/>
            </a:endParaRPr>
          </a:p>
          <a:p>
            <a:pPr marL="0" indent="0">
              <a:lnSpc>
                <a:spcPct val="120000"/>
              </a:lnSpc>
              <a:buNone/>
            </a:pPr>
            <a:r>
              <a:rPr lang="en-US" sz="1600" dirty="0">
                <a:latin typeface="Roboto" panose="02000000000000000000"/>
              </a:rPr>
              <a:t>Katie F. Huffman, et al</a:t>
            </a:r>
            <a:br>
              <a:rPr lang="en-US" sz="1600" dirty="0">
                <a:latin typeface="Roboto" panose="02000000000000000000"/>
              </a:rPr>
            </a:br>
            <a:r>
              <a:rPr lang="en-US" sz="1600" dirty="0">
                <a:latin typeface="Roboto" panose="02000000000000000000"/>
              </a:rPr>
              <a:t>Duke University Medical School</a:t>
            </a:r>
            <a:br>
              <a:rPr lang="en-US" sz="1600" dirty="0">
                <a:latin typeface="Roboto" panose="02000000000000000000"/>
              </a:rPr>
            </a:br>
            <a:r>
              <a:rPr lang="en-US" sz="1600" dirty="0">
                <a:latin typeface="Roboto" panose="02000000000000000000"/>
              </a:rPr>
              <a:t>Journal of the American Geriatrics Society</a:t>
            </a:r>
            <a:br>
              <a:rPr lang="en-US" sz="1600" dirty="0">
                <a:latin typeface="Roboto" panose="02000000000000000000"/>
              </a:rPr>
            </a:br>
            <a:r>
              <a:rPr lang="en-US" sz="1600" dirty="0">
                <a:latin typeface="Roboto" panose="02000000000000000000"/>
              </a:rPr>
              <a:t>66(2018):25</a:t>
            </a:r>
          </a:p>
          <a:p>
            <a:endParaRPr lang="en-US" dirty="0"/>
          </a:p>
        </p:txBody>
      </p:sp>
      <p:sp>
        <p:nvSpPr>
          <p:cNvPr id="5" name="Slide Number Placeholder 4">
            <a:extLst>
              <a:ext uri="{FF2B5EF4-FFF2-40B4-BE49-F238E27FC236}">
                <a16:creationId xmlns:a16="http://schemas.microsoft.com/office/drawing/2014/main" id="{DACCEDBF-96E9-4C50-8ABB-C15FFB6DB0D4}"/>
              </a:ext>
            </a:extLst>
          </p:cNvPr>
          <p:cNvSpPr>
            <a:spLocks noGrp="1"/>
          </p:cNvSpPr>
          <p:nvPr>
            <p:ph type="sldNum" sz="quarter" idx="12"/>
          </p:nvPr>
        </p:nvSpPr>
        <p:spPr/>
        <p:txBody>
          <a:bodyPr/>
          <a:lstStyle/>
          <a:p>
            <a:fld id="{85BFFC95-EC65-3E4A-8605-805ED2E28168}" type="slidenum">
              <a:rPr lang="en-US" smtClean="0"/>
              <a:t>19</a:t>
            </a:fld>
            <a:endParaRPr lang="en-US"/>
          </a:p>
        </p:txBody>
      </p:sp>
      <p:pic>
        <p:nvPicPr>
          <p:cNvPr id="6" name="Picture 2" descr="Home">
            <a:extLst>
              <a:ext uri="{FF2B5EF4-FFF2-40B4-BE49-F238E27FC236}">
                <a16:creationId xmlns:a16="http://schemas.microsoft.com/office/drawing/2014/main" id="{480EC1B5-9ED6-42C9-914D-23822E538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317" y="5956299"/>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C6D21C67-1B80-494B-ABB0-AC5675653791}"/>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217243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41635" y="712638"/>
            <a:ext cx="7468953" cy="4636785"/>
          </a:xfrm>
        </p:spPr>
        <p:txBody>
          <a:bodyPr>
            <a:normAutofit/>
          </a:bodyPr>
          <a:lstStyle/>
          <a:p>
            <a:r>
              <a:rPr lang="en-US" sz="2400" b="1" dirty="0"/>
              <a:t>The content of this presentation has changed significantly from the original version that was prepared for a concurrent session at the AHOU conference in New Orleans.</a:t>
            </a:r>
          </a:p>
          <a:p>
            <a:endParaRPr lang="en-US" sz="2400" b="1" dirty="0"/>
          </a:p>
          <a:p>
            <a:r>
              <a:rPr lang="en-US" sz="2400" b="1" dirty="0"/>
              <a:t>Other than the presenter, no one has had any input in the content of today’s webinar. </a:t>
            </a:r>
          </a:p>
          <a:p>
            <a:endParaRPr lang="en-US" sz="2400" b="1" dirty="0"/>
          </a:p>
          <a:p>
            <a:r>
              <a:rPr lang="en-US" sz="2400" b="1" dirty="0"/>
              <a:t>Therefore, all viewpoints and opinions expressed in this webinar are solely those of Hank George, FALU </a:t>
            </a:r>
          </a:p>
        </p:txBody>
      </p:sp>
      <p:sp>
        <p:nvSpPr>
          <p:cNvPr id="5" name="Slide Number Placeholder 4"/>
          <p:cNvSpPr>
            <a:spLocks noGrp="1"/>
          </p:cNvSpPr>
          <p:nvPr>
            <p:ph type="sldNum" sz="quarter" idx="12"/>
          </p:nvPr>
        </p:nvSpPr>
        <p:spPr/>
        <p:txBody>
          <a:bodyPr/>
          <a:lstStyle/>
          <a:p>
            <a:fld id="{85BFFC95-EC65-3E4A-8605-805ED2E28168}" type="slidenum">
              <a:rPr lang="en-US" smtClean="0"/>
              <a:t>2</a:t>
            </a:fld>
            <a:endParaRPr lang="en-US" dirty="0"/>
          </a:p>
        </p:txBody>
      </p:sp>
      <p:pic>
        <p:nvPicPr>
          <p:cNvPr id="6" name="Picture 2" descr="Home">
            <a:extLst>
              <a:ext uri="{FF2B5EF4-FFF2-40B4-BE49-F238E27FC236}">
                <a16:creationId xmlns:a16="http://schemas.microsoft.com/office/drawing/2014/main" id="{A99B93D7-C5C1-416F-9103-BDBED4C73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7" y="6038844"/>
            <a:ext cx="1638300" cy="76517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00298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BC2916-0D30-436C-A8EF-E6D8410D1FFD}"/>
              </a:ext>
            </a:extLst>
          </p:cNvPr>
          <p:cNvSpPr>
            <a:spLocks noGrp="1"/>
          </p:cNvSpPr>
          <p:nvPr>
            <p:ph idx="1"/>
          </p:nvPr>
        </p:nvSpPr>
        <p:spPr>
          <a:xfrm>
            <a:off x="2255520" y="977182"/>
            <a:ext cx="6557554" cy="4622798"/>
          </a:xfrm>
        </p:spPr>
        <p:txBody>
          <a:bodyPr>
            <a:normAutofit fontScale="92500" lnSpcReduction="10000"/>
          </a:bodyPr>
          <a:lstStyle/>
          <a:p>
            <a:pPr marL="0" indent="0">
              <a:lnSpc>
                <a:spcPct val="120000"/>
              </a:lnSpc>
              <a:buNone/>
            </a:pPr>
            <a:r>
              <a:rPr lang="en-US" sz="3600" i="1" dirty="0">
                <a:latin typeface="Roboto" panose="02000000000000000000"/>
                <a:cs typeface="Arial"/>
              </a:rPr>
              <a:t>“</a:t>
            </a:r>
            <a:r>
              <a:rPr lang="mr-IN" sz="3600" i="1" dirty="0">
                <a:latin typeface="Roboto" panose="02000000000000000000"/>
                <a:cs typeface="Arial"/>
              </a:rPr>
              <a:t>…</a:t>
            </a:r>
            <a:r>
              <a:rPr lang="en-US" sz="3600" i="1" dirty="0">
                <a:latin typeface="Roboto" panose="02000000000000000000"/>
                <a:cs typeface="Arial"/>
              </a:rPr>
              <a:t>as a complement to medical sources of data we are now able to use a credit-based mortality score as a predictive tool that represents the behavioral side of risk.”</a:t>
            </a:r>
            <a:endParaRPr lang="en-US" sz="1600" dirty="0">
              <a:latin typeface="Roboto" panose="02000000000000000000"/>
            </a:endParaRPr>
          </a:p>
          <a:p>
            <a:pPr marL="0" indent="0">
              <a:lnSpc>
                <a:spcPct val="120000"/>
              </a:lnSpc>
              <a:buNone/>
            </a:pPr>
            <a:endParaRPr lang="en-US" sz="1600" dirty="0">
              <a:latin typeface="Roboto" panose="02000000000000000000"/>
            </a:endParaRPr>
          </a:p>
          <a:p>
            <a:pPr marL="0" indent="0">
              <a:lnSpc>
                <a:spcPct val="120000"/>
              </a:lnSpc>
              <a:buNone/>
            </a:pPr>
            <a:r>
              <a:rPr lang="en-US" sz="1600" dirty="0">
                <a:latin typeface="Roboto" panose="02000000000000000000"/>
              </a:rPr>
              <a:t>Dianne Schuetz et al</a:t>
            </a:r>
            <a:br>
              <a:rPr lang="en-US" sz="1600" dirty="0">
                <a:latin typeface="Roboto" panose="02000000000000000000"/>
              </a:rPr>
            </a:br>
            <a:r>
              <a:rPr lang="en-US" sz="1600" dirty="0">
                <a:latin typeface="Roboto" panose="02000000000000000000"/>
              </a:rPr>
              <a:t>Op Cit. </a:t>
            </a:r>
          </a:p>
          <a:p>
            <a:endParaRPr lang="en-US" dirty="0"/>
          </a:p>
        </p:txBody>
      </p:sp>
      <p:sp>
        <p:nvSpPr>
          <p:cNvPr id="5" name="Slide Number Placeholder 4">
            <a:extLst>
              <a:ext uri="{FF2B5EF4-FFF2-40B4-BE49-F238E27FC236}">
                <a16:creationId xmlns:a16="http://schemas.microsoft.com/office/drawing/2014/main" id="{20F7EF12-ACF4-4352-88D1-B97BF638B4AE}"/>
              </a:ext>
            </a:extLst>
          </p:cNvPr>
          <p:cNvSpPr>
            <a:spLocks noGrp="1"/>
          </p:cNvSpPr>
          <p:nvPr>
            <p:ph type="sldNum" sz="quarter" idx="12"/>
          </p:nvPr>
        </p:nvSpPr>
        <p:spPr/>
        <p:txBody>
          <a:bodyPr/>
          <a:lstStyle/>
          <a:p>
            <a:fld id="{85BFFC95-EC65-3E4A-8605-805ED2E28168}" type="slidenum">
              <a:rPr lang="en-US" smtClean="0"/>
              <a:t>20</a:t>
            </a:fld>
            <a:endParaRPr lang="en-US"/>
          </a:p>
        </p:txBody>
      </p:sp>
      <p:pic>
        <p:nvPicPr>
          <p:cNvPr id="6" name="Picture 2" descr="Home">
            <a:extLst>
              <a:ext uri="{FF2B5EF4-FFF2-40B4-BE49-F238E27FC236}">
                <a16:creationId xmlns:a16="http://schemas.microsoft.com/office/drawing/2014/main" id="{3ADC28AB-9684-4724-97AC-63F80469B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317" y="5956299"/>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874D3C8E-E5E7-4358-A7C4-B0DE8516A090}"/>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2587995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31C327-2C0A-4ACC-A640-01EDD6462869}"/>
              </a:ext>
            </a:extLst>
          </p:cNvPr>
          <p:cNvSpPr>
            <a:spLocks noGrp="1"/>
          </p:cNvSpPr>
          <p:nvPr>
            <p:ph idx="1"/>
          </p:nvPr>
        </p:nvSpPr>
        <p:spPr>
          <a:xfrm>
            <a:off x="2264229" y="431800"/>
            <a:ext cx="6557554" cy="5745163"/>
          </a:xfrm>
        </p:spPr>
        <p:txBody>
          <a:bodyPr>
            <a:normAutofit/>
          </a:bodyPr>
          <a:lstStyle/>
          <a:p>
            <a:pPr marL="0" indent="0">
              <a:buNone/>
            </a:pPr>
            <a:r>
              <a:rPr lang="en-US" sz="2200" dirty="0"/>
              <a:t>One prominent algorithm uses 4 credit attributes as part of a larger risk score:</a:t>
            </a:r>
            <a:br>
              <a:rPr lang="en-US" sz="2200" dirty="0"/>
            </a:br>
            <a:endParaRPr lang="en-US" sz="2200" dirty="0"/>
          </a:p>
          <a:p>
            <a:r>
              <a:rPr lang="en-US" sz="2200" dirty="0"/>
              <a:t>Open credit accounts</a:t>
            </a:r>
          </a:p>
          <a:p>
            <a:r>
              <a:rPr lang="en-US" sz="2200" dirty="0"/>
              <a:t>Total balance in all active accounts</a:t>
            </a:r>
          </a:p>
          <a:p>
            <a:r>
              <a:rPr lang="en-US" sz="2200" dirty="0"/>
              <a:t>Amount of post-due balances</a:t>
            </a:r>
          </a:p>
          <a:p>
            <a:r>
              <a:rPr lang="en-US" sz="2200" dirty="0"/>
              <a:t>Number of collections</a:t>
            </a:r>
          </a:p>
          <a:p>
            <a:pPr marL="0" indent="0">
              <a:lnSpc>
                <a:spcPct val="100000"/>
              </a:lnSpc>
              <a:buNone/>
            </a:pPr>
            <a:endParaRPr lang="en-US" sz="2200" dirty="0"/>
          </a:p>
          <a:p>
            <a:pPr marL="0" indent="0">
              <a:lnSpc>
                <a:spcPct val="110000"/>
              </a:lnSpc>
              <a:buNone/>
            </a:pPr>
            <a:r>
              <a:rPr lang="en-US" sz="2200" dirty="0"/>
              <a:t>Industry studies have documented significant excess mortality in individuals with unfavorable credit attributes.</a:t>
            </a:r>
          </a:p>
          <a:p>
            <a:pPr marL="0" indent="0">
              <a:lnSpc>
                <a:spcPct val="110000"/>
              </a:lnSpc>
              <a:buNone/>
            </a:pPr>
            <a:endParaRPr lang="en-US" sz="2200" dirty="0"/>
          </a:p>
          <a:p>
            <a:pPr marL="0" indent="0">
              <a:buNone/>
            </a:pPr>
            <a:endParaRPr lang="en-US" dirty="0"/>
          </a:p>
        </p:txBody>
      </p:sp>
      <p:sp>
        <p:nvSpPr>
          <p:cNvPr id="5" name="Slide Number Placeholder 4">
            <a:extLst>
              <a:ext uri="{FF2B5EF4-FFF2-40B4-BE49-F238E27FC236}">
                <a16:creationId xmlns:a16="http://schemas.microsoft.com/office/drawing/2014/main" id="{30C3C82B-7288-4AA2-84B2-73A5AC3FBDE8}"/>
              </a:ext>
            </a:extLst>
          </p:cNvPr>
          <p:cNvSpPr>
            <a:spLocks noGrp="1"/>
          </p:cNvSpPr>
          <p:nvPr>
            <p:ph type="sldNum" sz="quarter" idx="12"/>
          </p:nvPr>
        </p:nvSpPr>
        <p:spPr/>
        <p:txBody>
          <a:bodyPr/>
          <a:lstStyle/>
          <a:p>
            <a:fld id="{85BFFC95-EC65-3E4A-8605-805ED2E28168}" type="slidenum">
              <a:rPr lang="en-US" smtClean="0"/>
              <a:t>21</a:t>
            </a:fld>
            <a:endParaRPr lang="en-US"/>
          </a:p>
        </p:txBody>
      </p:sp>
      <p:pic>
        <p:nvPicPr>
          <p:cNvPr id="6" name="Picture 2" descr="Home">
            <a:extLst>
              <a:ext uri="{FF2B5EF4-FFF2-40B4-BE49-F238E27FC236}">
                <a16:creationId xmlns:a16="http://schemas.microsoft.com/office/drawing/2014/main" id="{A9F7870A-25F9-4505-8A3D-E1ACEB3BD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317" y="5956299"/>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19D072B9-1DA3-4E46-8921-D331F5D89700}"/>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3175338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CD2D1-CD89-4D7F-B1EF-0DC4F98BF7D9}"/>
              </a:ext>
            </a:extLst>
          </p:cNvPr>
          <p:cNvSpPr>
            <a:spLocks noGrp="1"/>
          </p:cNvSpPr>
          <p:nvPr>
            <p:ph idx="1"/>
          </p:nvPr>
        </p:nvSpPr>
        <p:spPr>
          <a:xfrm>
            <a:off x="2264229" y="557320"/>
            <a:ext cx="6557554" cy="5619643"/>
          </a:xfrm>
        </p:spPr>
        <p:txBody>
          <a:bodyPr>
            <a:normAutofit/>
          </a:bodyPr>
          <a:lstStyle/>
          <a:p>
            <a:pPr marL="0" indent="0">
              <a:lnSpc>
                <a:spcPct val="120000"/>
              </a:lnSpc>
              <a:buNone/>
            </a:pPr>
            <a:r>
              <a:rPr lang="en-US" sz="2800" i="1" dirty="0">
                <a:latin typeface="Roboto" panose="02000000000000000000"/>
                <a:cs typeface="Arial"/>
              </a:rPr>
              <a:t>“Our current credit-scoring systems have a disparate impact on people and communities of color. These systems are rooted in our long history of housing discrimination and the dual credit market that resulted from it.”</a:t>
            </a:r>
            <a:br>
              <a:rPr lang="en-US" sz="2800" i="1" dirty="0">
                <a:latin typeface="Roboto" panose="02000000000000000000"/>
                <a:cs typeface="Arial"/>
              </a:rPr>
            </a:br>
            <a:endParaRPr lang="en-US" sz="2800" i="1" dirty="0">
              <a:latin typeface="Roboto" panose="02000000000000000000"/>
              <a:cs typeface="Arial"/>
            </a:endParaRPr>
          </a:p>
          <a:p>
            <a:pPr marL="0" indent="0">
              <a:lnSpc>
                <a:spcPct val="120000"/>
              </a:lnSpc>
              <a:buNone/>
            </a:pPr>
            <a:r>
              <a:rPr lang="en-US" sz="1600" dirty="0">
                <a:latin typeface="Roboto" panose="02000000000000000000"/>
              </a:rPr>
              <a:t>Lisa Rice</a:t>
            </a:r>
            <a:br>
              <a:rPr lang="en-US" sz="1600" dirty="0">
                <a:latin typeface="Roboto" panose="02000000000000000000"/>
              </a:rPr>
            </a:br>
            <a:r>
              <a:rPr lang="en-US" sz="1600" i="1" dirty="0">
                <a:latin typeface="Roboto" panose="02000000000000000000"/>
              </a:rPr>
              <a:t>“Discriminatory Effects of Credit Scoring on Communities of Color”</a:t>
            </a:r>
            <a:br>
              <a:rPr lang="en-US" sz="1600" i="1" dirty="0">
                <a:latin typeface="Roboto" panose="02000000000000000000"/>
              </a:rPr>
            </a:br>
            <a:r>
              <a:rPr lang="en-US" sz="1600" dirty="0">
                <a:latin typeface="Roboto" panose="02000000000000000000"/>
              </a:rPr>
              <a:t>Suffolk University Law Review</a:t>
            </a:r>
            <a:br>
              <a:rPr lang="en-US" sz="1600" dirty="0">
                <a:latin typeface="Roboto" panose="02000000000000000000"/>
              </a:rPr>
            </a:br>
            <a:r>
              <a:rPr lang="en-US" sz="1600" dirty="0">
                <a:latin typeface="Roboto" panose="02000000000000000000"/>
              </a:rPr>
              <a:t>46(2013):935</a:t>
            </a:r>
          </a:p>
          <a:p>
            <a:endParaRPr lang="en-US" dirty="0"/>
          </a:p>
        </p:txBody>
      </p:sp>
      <p:sp>
        <p:nvSpPr>
          <p:cNvPr id="5" name="Slide Number Placeholder 4">
            <a:extLst>
              <a:ext uri="{FF2B5EF4-FFF2-40B4-BE49-F238E27FC236}">
                <a16:creationId xmlns:a16="http://schemas.microsoft.com/office/drawing/2014/main" id="{A0615436-94E0-4508-8B0A-C47591C7F7BE}"/>
              </a:ext>
            </a:extLst>
          </p:cNvPr>
          <p:cNvSpPr>
            <a:spLocks noGrp="1"/>
          </p:cNvSpPr>
          <p:nvPr>
            <p:ph type="sldNum" sz="quarter" idx="12"/>
          </p:nvPr>
        </p:nvSpPr>
        <p:spPr/>
        <p:txBody>
          <a:bodyPr/>
          <a:lstStyle/>
          <a:p>
            <a:fld id="{85BFFC95-EC65-3E4A-8605-805ED2E28168}" type="slidenum">
              <a:rPr lang="en-US" smtClean="0"/>
              <a:t>22</a:t>
            </a:fld>
            <a:endParaRPr lang="en-US"/>
          </a:p>
        </p:txBody>
      </p:sp>
      <p:pic>
        <p:nvPicPr>
          <p:cNvPr id="6" name="Picture 2" descr="Home">
            <a:extLst>
              <a:ext uri="{FF2B5EF4-FFF2-40B4-BE49-F238E27FC236}">
                <a16:creationId xmlns:a16="http://schemas.microsoft.com/office/drawing/2014/main" id="{023B5888-1990-41D0-A284-B09260D23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317" y="5956299"/>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FEAAA4F0-FE68-44DE-8E86-5975F2DB6A17}"/>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2715406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DB2627-47BD-4E0D-98E4-4B443FEA8413}"/>
              </a:ext>
            </a:extLst>
          </p:cNvPr>
          <p:cNvSpPr>
            <a:spLocks noGrp="1"/>
          </p:cNvSpPr>
          <p:nvPr>
            <p:ph idx="1"/>
          </p:nvPr>
        </p:nvSpPr>
        <p:spPr>
          <a:xfrm>
            <a:off x="2264229" y="673100"/>
            <a:ext cx="6557554" cy="5503863"/>
          </a:xfrm>
        </p:spPr>
        <p:txBody>
          <a:bodyPr>
            <a:normAutofit/>
          </a:bodyPr>
          <a:lstStyle/>
          <a:p>
            <a:pPr marL="0" indent="0">
              <a:lnSpc>
                <a:spcPct val="110000"/>
              </a:lnSpc>
              <a:buNone/>
            </a:pPr>
            <a:r>
              <a:rPr lang="en-US" sz="2000" dirty="0">
                <a:latin typeface="Roboto" panose="02000000000000000000"/>
              </a:rPr>
              <a:t>According to a Duke University study: </a:t>
            </a:r>
            <a:r>
              <a:rPr lang="en-US" sz="2000" i="1" dirty="0">
                <a:latin typeface="Roboto" panose="02000000000000000000"/>
                <a:cs typeface="Arial"/>
              </a:rPr>
              <a:t>“life insurance companies that acquire an applicant’s credit score are also indirectly acquiring information about that applicant’s educational attainment, intelligence and personality, right back to childhood.” </a:t>
            </a:r>
          </a:p>
          <a:p>
            <a:pPr marL="0" indent="0">
              <a:lnSpc>
                <a:spcPct val="110000"/>
              </a:lnSpc>
              <a:buNone/>
            </a:pPr>
            <a:r>
              <a:rPr lang="en-US" sz="2000" dirty="0">
                <a:latin typeface="Roboto" panose="02000000000000000000"/>
              </a:rPr>
              <a:t>They concluded that these characteristics are not legitimate grounds for screening individuals.</a:t>
            </a:r>
            <a:r>
              <a:rPr lang="en-US" sz="2000" baseline="30000" dirty="0">
                <a:latin typeface="Roboto" panose="02000000000000000000"/>
              </a:rPr>
              <a:t>1</a:t>
            </a:r>
            <a:r>
              <a:rPr lang="en-US" sz="2000" dirty="0">
                <a:latin typeface="Roboto" panose="02000000000000000000"/>
              </a:rPr>
              <a:t>   </a:t>
            </a:r>
            <a:br>
              <a:rPr lang="en-US" sz="2000" dirty="0">
                <a:latin typeface="Roboto" panose="02000000000000000000"/>
              </a:rPr>
            </a:br>
            <a:br>
              <a:rPr lang="en-US" sz="2000" dirty="0">
                <a:latin typeface="Roboto" panose="02000000000000000000"/>
              </a:rPr>
            </a:br>
            <a:r>
              <a:rPr lang="en-US" sz="2000" dirty="0">
                <a:latin typeface="Roboto" panose="02000000000000000000"/>
              </a:rPr>
              <a:t>In a Philadelphia study, the median credit score was 132 points higher in predominantly Caucasian areas vs. non-Caucasian areas.</a:t>
            </a:r>
            <a:r>
              <a:rPr lang="en-US" sz="2000" baseline="30000" dirty="0">
                <a:latin typeface="Roboto" panose="02000000000000000000"/>
              </a:rPr>
              <a:t>2</a:t>
            </a:r>
            <a:br>
              <a:rPr lang="en-US" sz="2000" baseline="30000" dirty="0">
                <a:latin typeface="Roboto" panose="02000000000000000000"/>
              </a:rPr>
            </a:br>
            <a:br>
              <a:rPr lang="en-US" sz="1600" baseline="30000" dirty="0"/>
            </a:br>
            <a:br>
              <a:rPr lang="en-US" sz="1000" baseline="30000" dirty="0"/>
            </a:br>
            <a:r>
              <a:rPr lang="en-US" sz="1400" baseline="30000" dirty="0"/>
              <a:t>1 </a:t>
            </a:r>
            <a:r>
              <a:rPr lang="en-US" sz="1400" dirty="0"/>
              <a:t>Israel. PNAS. 111(December, 2014):17087. </a:t>
            </a:r>
          </a:p>
          <a:p>
            <a:pPr marL="0" indent="0">
              <a:lnSpc>
                <a:spcPct val="110000"/>
              </a:lnSpc>
              <a:buNone/>
            </a:pPr>
            <a:r>
              <a:rPr lang="en-US" sz="1400" baseline="30000" dirty="0"/>
              <a:t>2 </a:t>
            </a:r>
            <a:r>
              <a:rPr lang="en-US" sz="1400" dirty="0"/>
              <a:t>Ratcliffe. “Financial Health of Residents” Philadelphia. The Urban Institute. 2017</a:t>
            </a:r>
          </a:p>
        </p:txBody>
      </p:sp>
      <p:sp>
        <p:nvSpPr>
          <p:cNvPr id="5" name="Slide Number Placeholder 4">
            <a:extLst>
              <a:ext uri="{FF2B5EF4-FFF2-40B4-BE49-F238E27FC236}">
                <a16:creationId xmlns:a16="http://schemas.microsoft.com/office/drawing/2014/main" id="{5996B173-29F4-46BC-A96A-18BBCB7ACA3F}"/>
              </a:ext>
            </a:extLst>
          </p:cNvPr>
          <p:cNvSpPr>
            <a:spLocks noGrp="1"/>
          </p:cNvSpPr>
          <p:nvPr>
            <p:ph type="sldNum" sz="quarter" idx="12"/>
          </p:nvPr>
        </p:nvSpPr>
        <p:spPr/>
        <p:txBody>
          <a:bodyPr/>
          <a:lstStyle/>
          <a:p>
            <a:fld id="{85BFFC95-EC65-3E4A-8605-805ED2E28168}" type="slidenum">
              <a:rPr lang="en-US" smtClean="0"/>
              <a:t>23</a:t>
            </a:fld>
            <a:endParaRPr lang="en-US"/>
          </a:p>
        </p:txBody>
      </p:sp>
      <p:pic>
        <p:nvPicPr>
          <p:cNvPr id="6" name="Picture 2" descr="Home">
            <a:extLst>
              <a:ext uri="{FF2B5EF4-FFF2-40B4-BE49-F238E27FC236}">
                <a16:creationId xmlns:a16="http://schemas.microsoft.com/office/drawing/2014/main" id="{9F01AF8D-C265-4D9F-A1EA-29F353A89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317" y="5956299"/>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08CC8275-F2B0-489A-817D-2FE3CC3CF45B}"/>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2102586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43532-F71B-4BD1-9B8D-52EB9D6BD1E2}"/>
              </a:ext>
            </a:extLst>
          </p:cNvPr>
          <p:cNvSpPr>
            <a:spLocks noGrp="1"/>
          </p:cNvSpPr>
          <p:nvPr>
            <p:ph idx="1"/>
          </p:nvPr>
        </p:nvSpPr>
        <p:spPr>
          <a:xfrm>
            <a:off x="2264229" y="711200"/>
            <a:ext cx="6557554" cy="5465763"/>
          </a:xfrm>
        </p:spPr>
        <p:txBody>
          <a:bodyPr>
            <a:normAutofit/>
          </a:bodyPr>
          <a:lstStyle/>
          <a:p>
            <a:pPr marL="0" indent="0">
              <a:buNone/>
            </a:pPr>
            <a:r>
              <a:rPr lang="en-US" sz="2200" dirty="0"/>
              <a:t>In an Illinois ZIP code study 54.2% of African Americans and 16.8% of Caucasians had a credit score ≤ 25</a:t>
            </a:r>
            <a:r>
              <a:rPr lang="en-US" sz="2200" baseline="30000" dirty="0"/>
              <a:t>th</a:t>
            </a:r>
            <a:r>
              <a:rPr lang="en-US" sz="2200" dirty="0"/>
              <a:t> percentile.</a:t>
            </a:r>
            <a:r>
              <a:rPr lang="en-US" sz="2200" baseline="30000" dirty="0"/>
              <a:t>1</a:t>
            </a:r>
            <a:br>
              <a:rPr lang="en-US" sz="2200" baseline="30000" dirty="0"/>
            </a:br>
            <a:br>
              <a:rPr lang="en-US" sz="2200" baseline="30000" dirty="0"/>
            </a:br>
            <a:r>
              <a:rPr lang="en-US" sz="2200" dirty="0"/>
              <a:t>In a John Hopkins study credit scores were negatively correlated with the % of African American residents.</a:t>
            </a:r>
            <a:r>
              <a:rPr lang="en-US" sz="2200" baseline="30000" dirty="0"/>
              <a:t>2</a:t>
            </a:r>
            <a:br>
              <a:rPr lang="en-US" sz="2200" baseline="30000" dirty="0"/>
            </a:br>
            <a:endParaRPr lang="en-US" sz="2200" baseline="30000" dirty="0"/>
          </a:p>
          <a:p>
            <a:pPr marL="0" indent="0">
              <a:buNone/>
            </a:pPr>
            <a:r>
              <a:rPr lang="en-US" sz="2200" dirty="0"/>
              <a:t>In a Dartmouth study there was a highly significant  </a:t>
            </a:r>
          </a:p>
          <a:p>
            <a:pPr marL="0" indent="0">
              <a:buNone/>
            </a:pPr>
            <a:r>
              <a:rPr lang="en-US" sz="2200" dirty="0"/>
              <a:t>link between Zip Codes and credit delinquency</a:t>
            </a:r>
            <a:r>
              <a:rPr lang="en-US" sz="2200" baseline="30000" dirty="0"/>
              <a:t>3</a:t>
            </a:r>
            <a:r>
              <a:rPr lang="en-US" sz="2200" dirty="0"/>
              <a:t> </a:t>
            </a:r>
            <a:endParaRPr lang="en-US" sz="2200" baseline="30000" dirty="0"/>
          </a:p>
          <a:p>
            <a:endParaRPr lang="en-US" sz="2400" baseline="30000" dirty="0"/>
          </a:p>
          <a:p>
            <a:pPr marL="0" indent="0">
              <a:buNone/>
            </a:pPr>
            <a:endParaRPr lang="en-US" sz="2400" baseline="30000" dirty="0"/>
          </a:p>
          <a:p>
            <a:pPr marL="0" indent="0">
              <a:buNone/>
            </a:pPr>
            <a:r>
              <a:rPr lang="en-US" sz="1600" baseline="30000" dirty="0"/>
              <a:t>1 </a:t>
            </a:r>
            <a:r>
              <a:rPr lang="en-US" sz="1400" dirty="0" err="1"/>
              <a:t>Duda</a:t>
            </a:r>
            <a:r>
              <a:rPr lang="en-US" sz="1400" dirty="0"/>
              <a:t>. Woodstock Institute. August, 2010 </a:t>
            </a:r>
          </a:p>
          <a:p>
            <a:pPr marL="0" indent="0">
              <a:buNone/>
            </a:pPr>
            <a:r>
              <a:rPr lang="en-US" sz="1400" baseline="30000" dirty="0"/>
              <a:t>2 </a:t>
            </a:r>
            <a:r>
              <a:rPr lang="en-US" sz="1400" dirty="0"/>
              <a:t>Dean. Journal of Epidemiology and Community Health. 73(2019):73</a:t>
            </a:r>
          </a:p>
          <a:p>
            <a:pPr marL="0" indent="0">
              <a:buNone/>
            </a:pPr>
            <a:r>
              <a:rPr lang="en-US" sz="1400" baseline="30000" dirty="0"/>
              <a:t>3</a:t>
            </a:r>
            <a:r>
              <a:rPr lang="en-US" sz="1400" dirty="0"/>
              <a:t> Houle. American Journal of Public Health. 105(2015):e75</a:t>
            </a:r>
          </a:p>
          <a:p>
            <a:endParaRPr lang="en-US" sz="1400" dirty="0"/>
          </a:p>
        </p:txBody>
      </p:sp>
      <p:sp>
        <p:nvSpPr>
          <p:cNvPr id="5" name="Slide Number Placeholder 4">
            <a:extLst>
              <a:ext uri="{FF2B5EF4-FFF2-40B4-BE49-F238E27FC236}">
                <a16:creationId xmlns:a16="http://schemas.microsoft.com/office/drawing/2014/main" id="{37CA2E72-1C21-430A-AC31-1A175B754271}"/>
              </a:ext>
            </a:extLst>
          </p:cNvPr>
          <p:cNvSpPr>
            <a:spLocks noGrp="1"/>
          </p:cNvSpPr>
          <p:nvPr>
            <p:ph type="sldNum" sz="quarter" idx="12"/>
          </p:nvPr>
        </p:nvSpPr>
        <p:spPr/>
        <p:txBody>
          <a:bodyPr/>
          <a:lstStyle/>
          <a:p>
            <a:fld id="{85BFFC95-EC65-3E4A-8605-805ED2E28168}" type="slidenum">
              <a:rPr lang="en-US" smtClean="0"/>
              <a:t>24</a:t>
            </a:fld>
            <a:endParaRPr lang="en-US"/>
          </a:p>
        </p:txBody>
      </p:sp>
      <p:pic>
        <p:nvPicPr>
          <p:cNvPr id="7" name="Picture 2" descr="Home">
            <a:extLst>
              <a:ext uri="{FF2B5EF4-FFF2-40B4-BE49-F238E27FC236}">
                <a16:creationId xmlns:a16="http://schemas.microsoft.com/office/drawing/2014/main" id="{3CA0FBEB-77F9-403D-8D12-A09E2A617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317" y="5956299"/>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id="{0E62BB23-0CCF-4384-ABCA-25E841933065}"/>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3107033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70E9-2B02-482C-B261-361DAC026176}"/>
              </a:ext>
            </a:extLst>
          </p:cNvPr>
          <p:cNvSpPr>
            <a:spLocks noGrp="1"/>
          </p:cNvSpPr>
          <p:nvPr>
            <p:ph type="title"/>
          </p:nvPr>
        </p:nvSpPr>
        <p:spPr>
          <a:xfrm>
            <a:off x="365757" y="1092201"/>
            <a:ext cx="8092443" cy="3953668"/>
          </a:xfrm>
        </p:spPr>
        <p:txBody>
          <a:bodyPr>
            <a:noAutofit/>
          </a:bodyPr>
          <a:lstStyle/>
          <a:p>
            <a:pPr marL="0" indent="0"/>
            <a:r>
              <a:rPr lang="en-US" sz="3200" dirty="0"/>
              <a:t>Facial imaging for the alleged determination of biological vs. chronological age </a:t>
            </a:r>
            <a:r>
              <a:rPr lang="mr-IN" sz="3200" dirty="0"/>
              <a:t>–</a:t>
            </a:r>
            <a:r>
              <a:rPr lang="en-US" sz="3200" dirty="0"/>
              <a:t> using “selfies” </a:t>
            </a:r>
            <a:r>
              <a:rPr lang="mr-IN" sz="3200" dirty="0"/>
              <a:t>–</a:t>
            </a:r>
            <a:r>
              <a:rPr lang="en-US" sz="3200" dirty="0"/>
              <a:t> </a:t>
            </a:r>
            <a:br>
              <a:rPr lang="en-US" sz="3200" dirty="0"/>
            </a:br>
            <a:r>
              <a:rPr lang="en-US" sz="3200" dirty="0"/>
              <a:t>is being promoted as an underwriting resource.</a:t>
            </a:r>
            <a:br>
              <a:rPr lang="en-US" sz="3200" dirty="0"/>
            </a:br>
            <a:br>
              <a:rPr lang="en-US" sz="3200" dirty="0"/>
            </a:br>
            <a:r>
              <a:rPr lang="en-US" sz="3200" dirty="0"/>
              <a:t>Given extensive evidence from research studies, does this constitute unfair disparate discrimination? </a:t>
            </a:r>
            <a:br>
              <a:rPr lang="en-US" sz="3200" dirty="0"/>
            </a:br>
            <a:endParaRPr lang="en-US" sz="3200" dirty="0"/>
          </a:p>
        </p:txBody>
      </p:sp>
      <p:sp>
        <p:nvSpPr>
          <p:cNvPr id="5" name="Slide Number Placeholder 4">
            <a:extLst>
              <a:ext uri="{FF2B5EF4-FFF2-40B4-BE49-F238E27FC236}">
                <a16:creationId xmlns:a16="http://schemas.microsoft.com/office/drawing/2014/main" id="{435EACD3-DEC5-4172-99E4-EFF8603D8EDF}"/>
              </a:ext>
            </a:extLst>
          </p:cNvPr>
          <p:cNvSpPr>
            <a:spLocks noGrp="1"/>
          </p:cNvSpPr>
          <p:nvPr>
            <p:ph type="sldNum" sz="quarter" idx="12"/>
          </p:nvPr>
        </p:nvSpPr>
        <p:spPr/>
        <p:txBody>
          <a:bodyPr/>
          <a:lstStyle/>
          <a:p>
            <a:fld id="{85BFFC95-EC65-3E4A-8605-805ED2E28168}" type="slidenum">
              <a:rPr lang="en-US" smtClean="0"/>
              <a:t>25</a:t>
            </a:fld>
            <a:endParaRPr lang="en-US" dirty="0"/>
          </a:p>
        </p:txBody>
      </p:sp>
      <p:pic>
        <p:nvPicPr>
          <p:cNvPr id="6" name="Picture 2" descr="Home">
            <a:extLst>
              <a:ext uri="{FF2B5EF4-FFF2-40B4-BE49-F238E27FC236}">
                <a16:creationId xmlns:a16="http://schemas.microsoft.com/office/drawing/2014/main" id="{F4A93D9D-0BF0-4D7C-AEDB-CD1F376AA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7" y="5981698"/>
            <a:ext cx="1638300" cy="76517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77808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94563-71EF-4FD2-9DF7-93BE6D8BCD2E}"/>
              </a:ext>
            </a:extLst>
          </p:cNvPr>
          <p:cNvSpPr>
            <a:spLocks noGrp="1"/>
          </p:cNvSpPr>
          <p:nvPr>
            <p:ph idx="1"/>
          </p:nvPr>
        </p:nvSpPr>
        <p:spPr>
          <a:xfrm>
            <a:off x="2264229" y="593864"/>
            <a:ext cx="6557554" cy="5262559"/>
          </a:xfrm>
        </p:spPr>
        <p:txBody>
          <a:bodyPr>
            <a:normAutofit/>
          </a:bodyPr>
          <a:lstStyle/>
          <a:p>
            <a:pPr marL="0" indent="0">
              <a:lnSpc>
                <a:spcPct val="120000"/>
              </a:lnSpc>
              <a:buNone/>
            </a:pPr>
            <a:r>
              <a:rPr lang="en-US" sz="2200" i="1" dirty="0">
                <a:latin typeface="Roboto" panose="02000000000000000000"/>
                <a:cs typeface="Arial"/>
              </a:rPr>
              <a:t>“Face age-estimation is wrought with many challenging interactions that cannot easily be separated out. In general, aging patterns are well understood for all humans, however, these patterns become confounded by intrinsic factors of genetics, gender differences, and ethnic derivations</a:t>
            </a:r>
            <a:r>
              <a:rPr lang="mr-IN" sz="2200" i="1" dirty="0">
                <a:latin typeface="Roboto" panose="02000000000000000000"/>
                <a:cs typeface="Arial"/>
              </a:rPr>
              <a:t>…</a:t>
            </a:r>
            <a:r>
              <a:rPr lang="en-US" sz="2200" i="1" dirty="0">
                <a:latin typeface="Roboto" panose="02000000000000000000"/>
                <a:cs typeface="Arial"/>
              </a:rPr>
              <a:t>”</a:t>
            </a:r>
            <a:br>
              <a:rPr lang="en-US" sz="2200" i="1" dirty="0">
                <a:latin typeface="Roboto" panose="02000000000000000000"/>
                <a:cs typeface="Arial"/>
              </a:rPr>
            </a:br>
            <a:endParaRPr lang="en-US" sz="2200" i="1" dirty="0">
              <a:latin typeface="Roboto" panose="02000000000000000000"/>
              <a:cs typeface="Arial"/>
            </a:endParaRPr>
          </a:p>
          <a:p>
            <a:pPr marL="0" indent="0">
              <a:buNone/>
            </a:pPr>
            <a:endParaRPr lang="en-US" sz="1400" dirty="0"/>
          </a:p>
          <a:p>
            <a:pPr marL="0" indent="0">
              <a:buNone/>
            </a:pPr>
            <a:r>
              <a:rPr lang="en-US" sz="1400" dirty="0"/>
              <a:t>Karl </a:t>
            </a:r>
            <a:r>
              <a:rPr lang="en-US" sz="1400" dirty="0" err="1"/>
              <a:t>Ricanek</a:t>
            </a:r>
            <a:r>
              <a:rPr lang="en-US" sz="1400" dirty="0"/>
              <a:t> Jr., PhD</a:t>
            </a:r>
          </a:p>
          <a:p>
            <a:pPr marL="0" indent="0">
              <a:buNone/>
            </a:pPr>
            <a:r>
              <a:rPr lang="en-US" sz="1400" dirty="0"/>
              <a:t>University of North Carolina Wilmington</a:t>
            </a:r>
          </a:p>
          <a:p>
            <a:pPr marL="0" indent="0">
              <a:buNone/>
            </a:pPr>
            <a:r>
              <a:rPr lang="en-US" sz="1400" dirty="0"/>
              <a:t>Cofounder of </a:t>
            </a:r>
            <a:r>
              <a:rPr lang="en-US" sz="1400" dirty="0" err="1"/>
              <a:t>Lapetus</a:t>
            </a:r>
            <a:r>
              <a:rPr lang="en-US" sz="1400" dirty="0"/>
              <a:t> Solutions </a:t>
            </a:r>
          </a:p>
          <a:p>
            <a:pPr marL="0" indent="0">
              <a:buNone/>
            </a:pPr>
            <a:r>
              <a:rPr lang="en-US" sz="1400" dirty="0"/>
              <a:t>Generalized Multi-Ethnic Face Age-Estimation</a:t>
            </a:r>
          </a:p>
          <a:p>
            <a:pPr marL="0" indent="0">
              <a:buNone/>
            </a:pPr>
            <a:r>
              <a:rPr lang="en-US" sz="1400" dirty="0"/>
              <a:t>IEEE Conference</a:t>
            </a:r>
          </a:p>
          <a:p>
            <a:pPr marL="0" indent="0">
              <a:buNone/>
            </a:pPr>
            <a:r>
              <a:rPr lang="en-US" sz="1400" dirty="0"/>
              <a:t>September, 2009</a:t>
            </a:r>
          </a:p>
        </p:txBody>
      </p:sp>
      <p:sp>
        <p:nvSpPr>
          <p:cNvPr id="5" name="Slide Number Placeholder 4">
            <a:extLst>
              <a:ext uri="{FF2B5EF4-FFF2-40B4-BE49-F238E27FC236}">
                <a16:creationId xmlns:a16="http://schemas.microsoft.com/office/drawing/2014/main" id="{D50201AB-EBBE-4869-9A30-415102174BE9}"/>
              </a:ext>
            </a:extLst>
          </p:cNvPr>
          <p:cNvSpPr>
            <a:spLocks noGrp="1"/>
          </p:cNvSpPr>
          <p:nvPr>
            <p:ph type="sldNum" sz="quarter" idx="12"/>
          </p:nvPr>
        </p:nvSpPr>
        <p:spPr/>
        <p:txBody>
          <a:bodyPr/>
          <a:lstStyle/>
          <a:p>
            <a:fld id="{85BFFC95-EC65-3E4A-8605-805ED2E28168}" type="slidenum">
              <a:rPr lang="en-US" smtClean="0"/>
              <a:t>26</a:t>
            </a:fld>
            <a:endParaRPr lang="en-US"/>
          </a:p>
        </p:txBody>
      </p:sp>
      <p:pic>
        <p:nvPicPr>
          <p:cNvPr id="6" name="Picture 2" descr="Home">
            <a:extLst>
              <a:ext uri="{FF2B5EF4-FFF2-40B4-BE49-F238E27FC236}">
                <a16:creationId xmlns:a16="http://schemas.microsoft.com/office/drawing/2014/main" id="{F961D11A-F382-4005-A100-C43EF4527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957" y="5981698"/>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AE95FA0B-087E-4A29-A641-3F633F938781}"/>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4266594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33D3C2-804B-4558-92F7-8DD7FE45394F}"/>
              </a:ext>
            </a:extLst>
          </p:cNvPr>
          <p:cNvSpPr>
            <a:spLocks noGrp="1"/>
          </p:cNvSpPr>
          <p:nvPr>
            <p:ph idx="1"/>
          </p:nvPr>
        </p:nvSpPr>
        <p:spPr>
          <a:xfrm>
            <a:off x="2264229" y="381000"/>
            <a:ext cx="6557554" cy="5600698"/>
          </a:xfrm>
        </p:spPr>
        <p:txBody>
          <a:bodyPr>
            <a:normAutofit fontScale="92500" lnSpcReduction="10000"/>
          </a:bodyPr>
          <a:lstStyle/>
          <a:p>
            <a:pPr marL="0" indent="0">
              <a:lnSpc>
                <a:spcPct val="120000"/>
              </a:lnSpc>
              <a:buNone/>
            </a:pPr>
            <a:r>
              <a:rPr lang="en-US" sz="3200" i="1" dirty="0">
                <a:latin typeface="Roboto" panose="02000000000000000000"/>
                <a:cs typeface="Arial"/>
              </a:rPr>
              <a:t>“Face morphology is more strongly determined by genetic factors than environmental factors.”</a:t>
            </a:r>
            <a:br>
              <a:rPr lang="en-US" sz="3200" i="1" dirty="0">
                <a:latin typeface="Roboto" panose="02000000000000000000"/>
                <a:cs typeface="Arial"/>
              </a:rPr>
            </a:br>
            <a:endParaRPr lang="en-US" sz="3200" i="1" dirty="0">
              <a:latin typeface="Roboto" panose="02000000000000000000"/>
              <a:cs typeface="Arial"/>
            </a:endParaRPr>
          </a:p>
          <a:p>
            <a:pPr marL="0" indent="0">
              <a:lnSpc>
                <a:spcPct val="120000"/>
              </a:lnSpc>
              <a:buNone/>
            </a:pPr>
            <a:r>
              <a:rPr lang="en-US" sz="1600" dirty="0" err="1">
                <a:latin typeface="Roboto" panose="02000000000000000000"/>
              </a:rPr>
              <a:t>Seongwon</a:t>
            </a:r>
            <a:r>
              <a:rPr lang="en-US" sz="1600" dirty="0">
                <a:latin typeface="Roboto" panose="02000000000000000000"/>
              </a:rPr>
              <a:t> Chu, MD</a:t>
            </a:r>
            <a:br>
              <a:rPr lang="en-US" sz="1600" dirty="0">
                <a:latin typeface="Roboto" panose="02000000000000000000"/>
              </a:rPr>
            </a:br>
            <a:r>
              <a:rPr lang="en-US" sz="1600" dirty="0">
                <a:latin typeface="Roboto" panose="02000000000000000000"/>
              </a:rPr>
              <a:t>Kyung </a:t>
            </a:r>
            <a:r>
              <a:rPr lang="en-US" sz="1600" dirty="0" err="1">
                <a:latin typeface="Roboto" panose="02000000000000000000"/>
              </a:rPr>
              <a:t>Hee</a:t>
            </a:r>
            <a:r>
              <a:rPr lang="en-US" sz="1600" dirty="0">
                <a:latin typeface="Roboto" panose="02000000000000000000"/>
              </a:rPr>
              <a:t> University Medical School, Seoul</a:t>
            </a:r>
            <a:br>
              <a:rPr lang="en-US" sz="1600" dirty="0">
                <a:latin typeface="Roboto" panose="02000000000000000000"/>
              </a:rPr>
            </a:br>
            <a:r>
              <a:rPr lang="en-US" sz="1600" dirty="0">
                <a:latin typeface="Roboto" panose="02000000000000000000"/>
              </a:rPr>
              <a:t>BMC Genetics</a:t>
            </a:r>
            <a:br>
              <a:rPr lang="en-US" sz="1600" dirty="0">
                <a:latin typeface="Roboto" panose="02000000000000000000"/>
              </a:rPr>
            </a:br>
            <a:r>
              <a:rPr lang="en-US" sz="1600" dirty="0">
                <a:latin typeface="Roboto" panose="02000000000000000000"/>
              </a:rPr>
              <a:t>19(2018):481</a:t>
            </a:r>
            <a:br>
              <a:rPr lang="en-US" sz="1600" dirty="0">
                <a:latin typeface="Roboto" panose="02000000000000000000"/>
              </a:rPr>
            </a:br>
            <a:br>
              <a:rPr lang="en-US" sz="1600" dirty="0">
                <a:latin typeface="Roboto" panose="02000000000000000000"/>
              </a:rPr>
            </a:br>
            <a:endParaRPr lang="en-US" sz="1600" dirty="0">
              <a:latin typeface="Roboto" panose="02000000000000000000"/>
            </a:endParaRPr>
          </a:p>
          <a:p>
            <a:pPr marL="0" indent="0">
              <a:lnSpc>
                <a:spcPct val="120000"/>
              </a:lnSpc>
              <a:buNone/>
            </a:pPr>
            <a:r>
              <a:rPr lang="en-US" sz="1400" dirty="0">
                <a:latin typeface="Roboto" panose="02000000000000000000"/>
              </a:rPr>
              <a:t>4 additional studies confirm this finding:</a:t>
            </a:r>
          </a:p>
          <a:p>
            <a:pPr marL="0" indent="0">
              <a:lnSpc>
                <a:spcPct val="120000"/>
              </a:lnSpc>
              <a:buNone/>
            </a:pPr>
            <a:endParaRPr lang="en-US" sz="1400" dirty="0">
              <a:latin typeface="Roboto" panose="02000000000000000000"/>
            </a:endParaRPr>
          </a:p>
          <a:p>
            <a:pPr marL="0" indent="0">
              <a:buNone/>
            </a:pPr>
            <a:r>
              <a:rPr lang="en-US" sz="1200" dirty="0"/>
              <a:t>Liu PLoS Genetics 8(2012):e1002932</a:t>
            </a:r>
          </a:p>
          <a:p>
            <a:pPr marL="0" indent="0">
              <a:buNone/>
            </a:pPr>
            <a:r>
              <a:rPr lang="en-US" sz="1200" dirty="0"/>
              <a:t>Shaffer. PLoS Genetics. 12(2016):e1006149</a:t>
            </a:r>
          </a:p>
          <a:p>
            <a:pPr marL="0" indent="0">
              <a:buNone/>
            </a:pPr>
            <a:r>
              <a:rPr lang="en-US" sz="1200" dirty="0"/>
              <a:t>Leong. Facial &amp; Plastic Surgery Clinics of North America. 16(2008):277</a:t>
            </a:r>
          </a:p>
          <a:p>
            <a:pPr marL="0" indent="0">
              <a:buNone/>
            </a:pPr>
            <a:r>
              <a:rPr lang="en-US" sz="1200" dirty="0" err="1"/>
              <a:t>Roosenboom</a:t>
            </a:r>
            <a:r>
              <a:rPr lang="en-US" sz="1200" dirty="0"/>
              <a:t>. Biomedical Research International. 2016:3054519</a:t>
            </a:r>
          </a:p>
          <a:p>
            <a:pPr marL="0" indent="0">
              <a:lnSpc>
                <a:spcPct val="120000"/>
              </a:lnSpc>
              <a:buNone/>
            </a:pPr>
            <a:r>
              <a:rPr lang="en-US" sz="1400" dirty="0">
                <a:latin typeface="Roboto" panose="02000000000000000000"/>
              </a:rPr>
              <a:t> </a:t>
            </a:r>
          </a:p>
        </p:txBody>
      </p:sp>
      <p:sp>
        <p:nvSpPr>
          <p:cNvPr id="5" name="Slide Number Placeholder 4">
            <a:extLst>
              <a:ext uri="{FF2B5EF4-FFF2-40B4-BE49-F238E27FC236}">
                <a16:creationId xmlns:a16="http://schemas.microsoft.com/office/drawing/2014/main" id="{E69FDDC8-5872-4435-8CEB-49DDED627C65}"/>
              </a:ext>
            </a:extLst>
          </p:cNvPr>
          <p:cNvSpPr>
            <a:spLocks noGrp="1"/>
          </p:cNvSpPr>
          <p:nvPr>
            <p:ph type="sldNum" sz="quarter" idx="12"/>
          </p:nvPr>
        </p:nvSpPr>
        <p:spPr/>
        <p:txBody>
          <a:bodyPr/>
          <a:lstStyle/>
          <a:p>
            <a:fld id="{85BFFC95-EC65-3E4A-8605-805ED2E28168}" type="slidenum">
              <a:rPr lang="en-US" smtClean="0"/>
              <a:t>27</a:t>
            </a:fld>
            <a:endParaRPr lang="en-US"/>
          </a:p>
        </p:txBody>
      </p:sp>
      <p:pic>
        <p:nvPicPr>
          <p:cNvPr id="6" name="Picture 2" descr="Home">
            <a:extLst>
              <a:ext uri="{FF2B5EF4-FFF2-40B4-BE49-F238E27FC236}">
                <a16:creationId xmlns:a16="http://schemas.microsoft.com/office/drawing/2014/main" id="{4C9574BA-F32D-4745-996A-BFFA76CD6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957" y="5981698"/>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BAF15A65-D54A-4E31-B728-F45D7933F969}"/>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358344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A8BEF-9F78-4534-B91B-3F407A6FE234}"/>
              </a:ext>
            </a:extLst>
          </p:cNvPr>
          <p:cNvSpPr>
            <a:spLocks noGrp="1"/>
          </p:cNvSpPr>
          <p:nvPr>
            <p:ph idx="1"/>
          </p:nvPr>
        </p:nvSpPr>
        <p:spPr>
          <a:xfrm>
            <a:off x="2115460" y="682623"/>
            <a:ext cx="6662783" cy="5719763"/>
          </a:xfrm>
        </p:spPr>
        <p:txBody>
          <a:bodyPr>
            <a:normAutofit fontScale="92500" lnSpcReduction="20000"/>
          </a:bodyPr>
          <a:lstStyle/>
          <a:p>
            <a:pPr>
              <a:lnSpc>
                <a:spcPct val="120000"/>
              </a:lnSpc>
              <a:buFont typeface="Zapf Dingbats" charset="0"/>
              <a:buChar char="✓"/>
            </a:pPr>
            <a:r>
              <a:rPr lang="en-US" sz="2200" dirty="0">
                <a:sym typeface="Zapf Dingbats"/>
              </a:rPr>
              <a:t>Facial imaging exposes applicant to potential latent racial discrimination (we do not ask about race on insurance applications)</a:t>
            </a:r>
          </a:p>
          <a:p>
            <a:pPr>
              <a:lnSpc>
                <a:spcPct val="120000"/>
              </a:lnSpc>
              <a:buFont typeface="Zapf Dingbats" charset="0"/>
              <a:buChar char="✓"/>
            </a:pPr>
            <a:endParaRPr lang="en-US" sz="2200" dirty="0">
              <a:sym typeface="Zapf Dingbats"/>
            </a:endParaRPr>
          </a:p>
          <a:p>
            <a:pPr marL="0" indent="0">
              <a:lnSpc>
                <a:spcPct val="120000"/>
              </a:lnSpc>
              <a:buNone/>
            </a:pPr>
            <a:r>
              <a:rPr lang="en-US" sz="2200" dirty="0">
                <a:latin typeface="Zapf Dingbats"/>
                <a:ea typeface="Zapf Dingbats"/>
                <a:cs typeface="Zapf Dingbats"/>
                <a:sym typeface="Zapf Dingbats"/>
              </a:rPr>
              <a:t>✓</a:t>
            </a:r>
            <a:r>
              <a:rPr lang="en-US" sz="2200" dirty="0">
                <a:sym typeface="Zapf Dingbats"/>
              </a:rPr>
              <a:t> </a:t>
            </a:r>
            <a:r>
              <a:rPr lang="en-US" sz="2200" dirty="0"/>
              <a:t>Facial imaging is inherently biased against those who do not have white skin</a:t>
            </a:r>
            <a:r>
              <a:rPr lang="en-US" sz="2200" baseline="30000" dirty="0"/>
              <a:t>1</a:t>
            </a:r>
          </a:p>
          <a:p>
            <a:pPr marL="0" indent="0">
              <a:lnSpc>
                <a:spcPct val="120000"/>
              </a:lnSpc>
              <a:buNone/>
            </a:pPr>
            <a:endParaRPr lang="en-US" sz="2200" dirty="0"/>
          </a:p>
          <a:p>
            <a:pPr marL="0" indent="0">
              <a:lnSpc>
                <a:spcPct val="120000"/>
              </a:lnSpc>
              <a:buNone/>
            </a:pPr>
            <a:r>
              <a:rPr lang="en-US" sz="2200" dirty="0">
                <a:latin typeface="Zapf Dingbats"/>
                <a:ea typeface="Zapf Dingbats"/>
                <a:cs typeface="Zapf Dingbats"/>
                <a:sym typeface="Zapf Dingbats"/>
              </a:rPr>
              <a:t>✓</a:t>
            </a:r>
            <a:r>
              <a:rPr lang="en-US" sz="2200" dirty="0">
                <a:sym typeface="Zapf Dingbats"/>
              </a:rPr>
              <a:t> </a:t>
            </a:r>
            <a:r>
              <a:rPr lang="en-US" sz="2200" dirty="0"/>
              <a:t>Facial features were shown to be highly predictive of sexual orientation</a:t>
            </a:r>
            <a:r>
              <a:rPr lang="en-US" sz="2200" baseline="30000" dirty="0"/>
              <a:t>2</a:t>
            </a:r>
          </a:p>
          <a:p>
            <a:pPr marL="0" indent="0">
              <a:lnSpc>
                <a:spcPct val="120000"/>
              </a:lnSpc>
              <a:buNone/>
            </a:pPr>
            <a:endParaRPr lang="en-US" sz="2200" baseline="30000" dirty="0"/>
          </a:p>
          <a:p>
            <a:pPr marL="0" indent="0">
              <a:lnSpc>
                <a:spcPct val="120000"/>
              </a:lnSpc>
              <a:buNone/>
            </a:pPr>
            <a:r>
              <a:rPr lang="en-US" sz="2200" dirty="0">
                <a:latin typeface="Zapf Dingbats"/>
                <a:ea typeface="Zapf Dingbats"/>
                <a:cs typeface="Zapf Dingbats"/>
                <a:sym typeface="Zapf Dingbats"/>
              </a:rPr>
              <a:t>✓</a:t>
            </a:r>
            <a:r>
              <a:rPr lang="en-US" sz="2200" dirty="0">
                <a:sym typeface="Zapf Dingbats"/>
              </a:rPr>
              <a:t> </a:t>
            </a:r>
            <a:r>
              <a:rPr lang="en-US" sz="2200" dirty="0"/>
              <a:t>In the 2019 Life Underwriting Requirements study, none of the 91 participating insurers used “selfies” in life underwriting</a:t>
            </a:r>
            <a:endParaRPr lang="en-US" sz="2200" baseline="30000" dirty="0"/>
          </a:p>
          <a:p>
            <a:pPr marL="0" indent="0">
              <a:buNone/>
            </a:pPr>
            <a:endParaRPr lang="en-US" sz="2800" baseline="30000" dirty="0"/>
          </a:p>
          <a:p>
            <a:pPr marL="0" indent="0">
              <a:buNone/>
            </a:pPr>
            <a:r>
              <a:rPr lang="en-US" sz="1600" baseline="30000" dirty="0"/>
              <a:t>1 </a:t>
            </a:r>
            <a:r>
              <a:rPr lang="en-US" sz="1600" dirty="0"/>
              <a:t>“What machines can tell from your face” The Economist 9/9/17</a:t>
            </a:r>
          </a:p>
          <a:p>
            <a:pPr marL="0" indent="0">
              <a:buNone/>
            </a:pPr>
            <a:r>
              <a:rPr lang="en-US" sz="1600" baseline="30000" dirty="0"/>
              <a:t>2  </a:t>
            </a:r>
            <a:r>
              <a:rPr lang="en-US" sz="1600" dirty="0"/>
              <a:t>Kosinski. Journal of Personality and Social Psychology. 114,2(2018):246</a:t>
            </a:r>
            <a:endParaRPr lang="en-US" dirty="0"/>
          </a:p>
        </p:txBody>
      </p:sp>
      <p:sp>
        <p:nvSpPr>
          <p:cNvPr id="5" name="Slide Number Placeholder 4">
            <a:extLst>
              <a:ext uri="{FF2B5EF4-FFF2-40B4-BE49-F238E27FC236}">
                <a16:creationId xmlns:a16="http://schemas.microsoft.com/office/drawing/2014/main" id="{B600099E-A1F5-4852-B16A-FDA2F5C660B2}"/>
              </a:ext>
            </a:extLst>
          </p:cNvPr>
          <p:cNvSpPr>
            <a:spLocks noGrp="1"/>
          </p:cNvSpPr>
          <p:nvPr>
            <p:ph type="sldNum" sz="quarter" idx="12"/>
          </p:nvPr>
        </p:nvSpPr>
        <p:spPr/>
        <p:txBody>
          <a:bodyPr/>
          <a:lstStyle/>
          <a:p>
            <a:fld id="{85BFFC95-EC65-3E4A-8605-805ED2E28168}" type="slidenum">
              <a:rPr lang="en-US" smtClean="0"/>
              <a:t>28</a:t>
            </a:fld>
            <a:endParaRPr lang="en-US"/>
          </a:p>
        </p:txBody>
      </p:sp>
      <p:pic>
        <p:nvPicPr>
          <p:cNvPr id="6" name="Picture 2" descr="Home">
            <a:extLst>
              <a:ext uri="{FF2B5EF4-FFF2-40B4-BE49-F238E27FC236}">
                <a16:creationId xmlns:a16="http://schemas.microsoft.com/office/drawing/2014/main" id="{276E92FD-F262-4F59-9E52-50AC30425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957" y="5981698"/>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7711B5F7-72B6-4C15-9ACC-363EBD3EB113}"/>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3047371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DAF6D-013E-40A1-A1C7-0F07534BEB09}"/>
              </a:ext>
            </a:extLst>
          </p:cNvPr>
          <p:cNvSpPr>
            <a:spLocks noGrp="1"/>
          </p:cNvSpPr>
          <p:nvPr>
            <p:ph type="title"/>
          </p:nvPr>
        </p:nvSpPr>
        <p:spPr>
          <a:xfrm>
            <a:off x="1183643" y="1381125"/>
            <a:ext cx="7594600" cy="3225347"/>
          </a:xfrm>
        </p:spPr>
        <p:txBody>
          <a:bodyPr>
            <a:normAutofit fontScale="90000"/>
          </a:bodyPr>
          <a:lstStyle/>
          <a:p>
            <a:r>
              <a:rPr lang="en-US" sz="4900" dirty="0"/>
              <a:t>Genetic Testing and the Use of Genetic Test Results in Life Underwriting</a:t>
            </a:r>
            <a:br>
              <a:rPr lang="en-US" sz="4400" dirty="0"/>
            </a:br>
            <a:endParaRPr lang="en-US" dirty="0"/>
          </a:p>
        </p:txBody>
      </p:sp>
      <p:sp>
        <p:nvSpPr>
          <p:cNvPr id="5" name="Slide Number Placeholder 4">
            <a:extLst>
              <a:ext uri="{FF2B5EF4-FFF2-40B4-BE49-F238E27FC236}">
                <a16:creationId xmlns:a16="http://schemas.microsoft.com/office/drawing/2014/main" id="{28976F3D-90B6-45E5-BE0E-5384F33F4FFC}"/>
              </a:ext>
            </a:extLst>
          </p:cNvPr>
          <p:cNvSpPr>
            <a:spLocks noGrp="1"/>
          </p:cNvSpPr>
          <p:nvPr>
            <p:ph type="sldNum" sz="quarter" idx="12"/>
          </p:nvPr>
        </p:nvSpPr>
        <p:spPr/>
        <p:txBody>
          <a:bodyPr/>
          <a:lstStyle/>
          <a:p>
            <a:fld id="{85BFFC95-EC65-3E4A-8605-805ED2E28168}" type="slidenum">
              <a:rPr lang="en-US" smtClean="0"/>
              <a:t>29</a:t>
            </a:fld>
            <a:endParaRPr lang="en-US" dirty="0"/>
          </a:p>
        </p:txBody>
      </p:sp>
      <p:pic>
        <p:nvPicPr>
          <p:cNvPr id="6" name="Picture 2" descr="Home">
            <a:extLst>
              <a:ext uri="{FF2B5EF4-FFF2-40B4-BE49-F238E27FC236}">
                <a16:creationId xmlns:a16="http://schemas.microsoft.com/office/drawing/2014/main" id="{2A6EC991-7BFC-4DB9-8FC0-C8F509E48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57" y="5981698"/>
            <a:ext cx="1638300" cy="76517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19330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374F-F134-C749-BDCD-B2B0BE02AB0D}"/>
              </a:ext>
            </a:extLst>
          </p:cNvPr>
          <p:cNvSpPr>
            <a:spLocks noGrp="1"/>
          </p:cNvSpPr>
          <p:nvPr>
            <p:ph type="title"/>
          </p:nvPr>
        </p:nvSpPr>
        <p:spPr>
          <a:xfrm>
            <a:off x="627018" y="91364"/>
            <a:ext cx="7883569" cy="5436150"/>
          </a:xfrm>
        </p:spPr>
        <p:txBody>
          <a:bodyPr>
            <a:normAutofit/>
          </a:bodyPr>
          <a:lstStyle/>
          <a:p>
            <a:br>
              <a:rPr lang="en-US" sz="3600" dirty="0"/>
            </a:br>
            <a:r>
              <a:rPr lang="en-US" sz="4000" dirty="0"/>
              <a:t>Because of 7 major trajectories impacting our industry, it is time for an objective assessment of where we stand on matters involving fair vs. unfair life underwriting</a:t>
            </a:r>
            <a:br>
              <a:rPr lang="en-US" sz="4000" dirty="0"/>
            </a:br>
            <a:endParaRPr lang="en-US" sz="4000" dirty="0"/>
          </a:p>
        </p:txBody>
      </p:sp>
      <p:sp>
        <p:nvSpPr>
          <p:cNvPr id="5" name="Slide Number Placeholder 4">
            <a:extLst>
              <a:ext uri="{FF2B5EF4-FFF2-40B4-BE49-F238E27FC236}">
                <a16:creationId xmlns:a16="http://schemas.microsoft.com/office/drawing/2014/main" id="{0B4602D5-248A-B24F-8667-F8F99491A8B3}"/>
              </a:ext>
            </a:extLst>
          </p:cNvPr>
          <p:cNvSpPr>
            <a:spLocks noGrp="1"/>
          </p:cNvSpPr>
          <p:nvPr>
            <p:ph type="sldNum" sz="quarter" idx="12"/>
          </p:nvPr>
        </p:nvSpPr>
        <p:spPr/>
        <p:txBody>
          <a:bodyPr/>
          <a:lstStyle/>
          <a:p>
            <a:fld id="{85BFFC95-EC65-3E4A-8605-805ED2E28168}" type="slidenum">
              <a:rPr lang="en-US" smtClean="0"/>
              <a:t>3</a:t>
            </a:fld>
            <a:endParaRPr lang="en-US"/>
          </a:p>
        </p:txBody>
      </p:sp>
      <p:pic>
        <p:nvPicPr>
          <p:cNvPr id="6" name="Picture 2" descr="Home">
            <a:extLst>
              <a:ext uri="{FF2B5EF4-FFF2-40B4-BE49-F238E27FC236}">
                <a16:creationId xmlns:a16="http://schemas.microsoft.com/office/drawing/2014/main" id="{0B4EB5DD-C72A-466E-971C-972CCA9C7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032496"/>
            <a:ext cx="1638300" cy="76517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03397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DB20D-CC13-42B7-805D-914A79D9BB17}"/>
              </a:ext>
            </a:extLst>
          </p:cNvPr>
          <p:cNvSpPr>
            <a:spLocks noGrp="1"/>
          </p:cNvSpPr>
          <p:nvPr>
            <p:ph idx="1"/>
          </p:nvPr>
        </p:nvSpPr>
        <p:spPr>
          <a:xfrm>
            <a:off x="2264229" y="1003300"/>
            <a:ext cx="6557554" cy="5173663"/>
          </a:xfrm>
        </p:spPr>
        <p:txBody>
          <a:bodyPr/>
          <a:lstStyle/>
          <a:p>
            <a:pPr marL="0" indent="0">
              <a:lnSpc>
                <a:spcPct val="120000"/>
              </a:lnSpc>
              <a:buNone/>
            </a:pPr>
            <a:r>
              <a:rPr lang="en-US" sz="2400" i="1" dirty="0">
                <a:latin typeface="Roboto" panose="02000000000000000000"/>
                <a:cs typeface="Arial"/>
              </a:rPr>
              <a:t>“</a:t>
            </a:r>
            <a:r>
              <a:rPr lang="mr-IN" sz="2400" i="1" dirty="0">
                <a:latin typeface="Roboto" panose="02000000000000000000"/>
                <a:cs typeface="Arial"/>
              </a:rPr>
              <a:t>…</a:t>
            </a:r>
            <a:r>
              <a:rPr lang="en-US" sz="2400" i="1" dirty="0">
                <a:latin typeface="Roboto" panose="02000000000000000000"/>
                <a:cs typeface="Arial"/>
              </a:rPr>
              <a:t>with permission to access individuals’ medical records, life and long-term care insurers will use genetic information to avoid adverse selection whenever possible. Accordingly, clinical genetic tests open patients up to legally allowable discrimination.”</a:t>
            </a:r>
            <a:br>
              <a:rPr lang="en-US" sz="2000" i="1" dirty="0">
                <a:latin typeface="Arial"/>
                <a:cs typeface="Arial"/>
              </a:rPr>
            </a:br>
            <a:endParaRPr lang="en-US" sz="2000" i="1" dirty="0">
              <a:latin typeface="Arial"/>
              <a:cs typeface="Arial"/>
            </a:endParaRPr>
          </a:p>
          <a:p>
            <a:pPr marL="0" indent="0">
              <a:lnSpc>
                <a:spcPct val="120000"/>
              </a:lnSpc>
              <a:buNone/>
            </a:pPr>
            <a:r>
              <a:rPr lang="en-US" sz="1600" dirty="0"/>
              <a:t>Abraham P. Schwab et al</a:t>
            </a:r>
            <a:br>
              <a:rPr lang="en-US" sz="1600" dirty="0"/>
            </a:br>
            <a:r>
              <a:rPr lang="en-US" sz="1600" i="1" dirty="0"/>
              <a:t>“Genomic Privacy”</a:t>
            </a:r>
            <a:br>
              <a:rPr lang="en-US" sz="1600" i="1" dirty="0"/>
            </a:br>
            <a:r>
              <a:rPr lang="en-US" sz="1600" dirty="0"/>
              <a:t>Clinical Chemistry</a:t>
            </a:r>
            <a:br>
              <a:rPr lang="en-US" sz="1600" dirty="0"/>
            </a:br>
            <a:r>
              <a:rPr lang="en-US" sz="1600" dirty="0"/>
              <a:t>64,12(2018):1696</a:t>
            </a:r>
          </a:p>
          <a:p>
            <a:endParaRPr lang="en-US" dirty="0"/>
          </a:p>
        </p:txBody>
      </p:sp>
      <p:sp>
        <p:nvSpPr>
          <p:cNvPr id="5" name="Slide Number Placeholder 4">
            <a:extLst>
              <a:ext uri="{FF2B5EF4-FFF2-40B4-BE49-F238E27FC236}">
                <a16:creationId xmlns:a16="http://schemas.microsoft.com/office/drawing/2014/main" id="{C5A9BE39-49F8-4F48-A0F2-A1EF72225FAD}"/>
              </a:ext>
            </a:extLst>
          </p:cNvPr>
          <p:cNvSpPr>
            <a:spLocks noGrp="1"/>
          </p:cNvSpPr>
          <p:nvPr>
            <p:ph type="sldNum" sz="quarter" idx="12"/>
          </p:nvPr>
        </p:nvSpPr>
        <p:spPr/>
        <p:txBody>
          <a:bodyPr/>
          <a:lstStyle/>
          <a:p>
            <a:fld id="{85BFFC95-EC65-3E4A-8605-805ED2E28168}" type="slidenum">
              <a:rPr lang="en-US" smtClean="0"/>
              <a:t>30</a:t>
            </a:fld>
            <a:endParaRPr lang="en-US"/>
          </a:p>
        </p:txBody>
      </p:sp>
      <p:pic>
        <p:nvPicPr>
          <p:cNvPr id="6" name="Picture 2" descr="Home">
            <a:extLst>
              <a:ext uri="{FF2B5EF4-FFF2-40B4-BE49-F238E27FC236}">
                <a16:creationId xmlns:a16="http://schemas.microsoft.com/office/drawing/2014/main" id="{4FE7FBC3-0E8F-472D-A423-B74647B0E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657" y="5981698"/>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9CE5E4DB-0236-4E16-82CA-DD57B38AE382}"/>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2859333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156649-28BB-4968-A74A-62920EB3EA9C}"/>
              </a:ext>
            </a:extLst>
          </p:cNvPr>
          <p:cNvSpPr>
            <a:spLocks noGrp="1"/>
          </p:cNvSpPr>
          <p:nvPr>
            <p:ph idx="1"/>
          </p:nvPr>
        </p:nvSpPr>
        <p:spPr>
          <a:xfrm>
            <a:off x="2043613" y="1119188"/>
            <a:ext cx="6802483" cy="5275263"/>
          </a:xfrm>
        </p:spPr>
        <p:txBody>
          <a:bodyPr/>
          <a:lstStyle/>
          <a:p>
            <a:pPr marL="0" indent="0">
              <a:buNone/>
            </a:pPr>
            <a:r>
              <a:rPr lang="en-US" sz="2400" dirty="0">
                <a:latin typeface="Roboto" panose="02000000000000000000"/>
              </a:rPr>
              <a:t>In February, I asked Dr. Jeff </a:t>
            </a:r>
            <a:r>
              <a:rPr lang="en-US" sz="2400" dirty="0" err="1">
                <a:latin typeface="Roboto" panose="02000000000000000000"/>
              </a:rPr>
              <a:t>Grubbe</a:t>
            </a:r>
            <a:r>
              <a:rPr lang="en-US" sz="2400" dirty="0">
                <a:latin typeface="Roboto" panose="02000000000000000000"/>
              </a:rPr>
              <a:t>, Chair of the ACLI Medical Section, if he was aware of any stated industry policy or standard regarding the use of genetic testing or genetic information in life underwriting.</a:t>
            </a:r>
            <a:br>
              <a:rPr lang="en-US" sz="2400" dirty="0">
                <a:latin typeface="Roboto" panose="02000000000000000000"/>
              </a:rPr>
            </a:br>
            <a:br>
              <a:rPr lang="en-US" sz="2400" dirty="0">
                <a:latin typeface="Roboto" panose="02000000000000000000"/>
              </a:rPr>
            </a:br>
            <a:r>
              <a:rPr lang="en-US" sz="2400" dirty="0">
                <a:latin typeface="Roboto" panose="02000000000000000000"/>
              </a:rPr>
              <a:t>Jeff was not aware of any such policy or standard. He said the discussions he had sat in on supported the notion that it is appropriate for insurers to set their own guidelines and policy.</a:t>
            </a:r>
            <a:br>
              <a:rPr lang="en-US" sz="2400" dirty="0">
                <a:latin typeface="Roboto" panose="02000000000000000000"/>
              </a:rPr>
            </a:br>
            <a:br>
              <a:rPr lang="en-US" sz="2400" i="1" dirty="0">
                <a:latin typeface="Roboto" panose="02000000000000000000"/>
              </a:rPr>
            </a:br>
            <a:r>
              <a:rPr lang="en-US" sz="2400" i="1" dirty="0">
                <a:latin typeface="Roboto" panose="02000000000000000000"/>
              </a:rPr>
              <a:t>Which is precisely what they do</a:t>
            </a:r>
            <a:r>
              <a:rPr lang="mr-IN" sz="2400" i="1" dirty="0">
                <a:latin typeface="Roboto" panose="02000000000000000000"/>
              </a:rPr>
              <a:t>…</a:t>
            </a:r>
            <a:endParaRPr lang="en-US" sz="2400" i="1" dirty="0">
              <a:latin typeface="Roboto" panose="02000000000000000000"/>
            </a:endParaRPr>
          </a:p>
          <a:p>
            <a:endParaRPr lang="en-US" dirty="0"/>
          </a:p>
        </p:txBody>
      </p:sp>
      <p:sp>
        <p:nvSpPr>
          <p:cNvPr id="5" name="Slide Number Placeholder 4">
            <a:extLst>
              <a:ext uri="{FF2B5EF4-FFF2-40B4-BE49-F238E27FC236}">
                <a16:creationId xmlns:a16="http://schemas.microsoft.com/office/drawing/2014/main" id="{F10C6CCA-AD2C-40FB-ABC1-4E261DA24E23}"/>
              </a:ext>
            </a:extLst>
          </p:cNvPr>
          <p:cNvSpPr>
            <a:spLocks noGrp="1"/>
          </p:cNvSpPr>
          <p:nvPr>
            <p:ph type="sldNum" sz="quarter" idx="12"/>
          </p:nvPr>
        </p:nvSpPr>
        <p:spPr/>
        <p:txBody>
          <a:bodyPr/>
          <a:lstStyle/>
          <a:p>
            <a:fld id="{85BFFC95-EC65-3E4A-8605-805ED2E28168}" type="slidenum">
              <a:rPr lang="en-US" smtClean="0"/>
              <a:t>31</a:t>
            </a:fld>
            <a:endParaRPr lang="en-US"/>
          </a:p>
        </p:txBody>
      </p:sp>
      <p:pic>
        <p:nvPicPr>
          <p:cNvPr id="6" name="Picture 2" descr="Home">
            <a:extLst>
              <a:ext uri="{FF2B5EF4-FFF2-40B4-BE49-F238E27FC236}">
                <a16:creationId xmlns:a16="http://schemas.microsoft.com/office/drawing/2014/main" id="{F0ED4752-9B86-46C5-BD38-D568C4E70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657" y="5981698"/>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3AFA4A67-EA9A-4D3B-87DB-E9512841416D}"/>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3113361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9EA53-6E7C-41A6-8B2D-34F9F7287DB2}"/>
              </a:ext>
            </a:extLst>
          </p:cNvPr>
          <p:cNvSpPr>
            <a:spLocks noGrp="1"/>
          </p:cNvSpPr>
          <p:nvPr>
            <p:ph idx="1"/>
          </p:nvPr>
        </p:nvSpPr>
        <p:spPr>
          <a:xfrm>
            <a:off x="2264229" y="863600"/>
            <a:ext cx="6557554" cy="5313363"/>
          </a:xfrm>
        </p:spPr>
        <p:txBody>
          <a:bodyPr/>
          <a:lstStyle/>
          <a:p>
            <a:pPr marL="0" indent="0">
              <a:lnSpc>
                <a:spcPct val="110000"/>
              </a:lnSpc>
              <a:buNone/>
            </a:pPr>
            <a:r>
              <a:rPr lang="en-US" sz="2400" dirty="0">
                <a:latin typeface="Roboto" panose="02000000000000000000"/>
              </a:rPr>
              <a:t>2018 Critical Issues in Underwriting Survey Question #29 - 93 Respondents</a:t>
            </a:r>
            <a:br>
              <a:rPr lang="en-US" sz="2400" dirty="0">
                <a:latin typeface="Roboto" panose="02000000000000000000"/>
              </a:rPr>
            </a:br>
            <a:br>
              <a:rPr lang="en-US" sz="2400" dirty="0">
                <a:latin typeface="Roboto" panose="02000000000000000000"/>
              </a:rPr>
            </a:br>
            <a:r>
              <a:rPr lang="en-US" sz="2400" i="1" dirty="0">
                <a:latin typeface="Roboto" panose="02000000000000000000"/>
                <a:cs typeface="Arial"/>
              </a:rPr>
              <a:t>“If an APS revealed that a premenopausal female applicant has recently tested positive for the BRCA 1 breast cancer gene mutation and nothing further has been done clinically, would this scenario be either rated or declined based on your underwriting guidelines?”</a:t>
            </a:r>
            <a:br>
              <a:rPr lang="en-US" sz="2400" i="1" dirty="0">
                <a:latin typeface="Roboto" panose="02000000000000000000"/>
                <a:cs typeface="Arial"/>
              </a:rPr>
            </a:br>
            <a:br>
              <a:rPr lang="en-US" sz="2400" i="1" dirty="0">
                <a:solidFill>
                  <a:schemeClr val="tx2"/>
                </a:solidFill>
                <a:latin typeface="Roboto" panose="02000000000000000000"/>
                <a:cs typeface="Arial"/>
              </a:rPr>
            </a:br>
            <a:r>
              <a:rPr lang="en-US" sz="2400" dirty="0">
                <a:solidFill>
                  <a:srgbClr val="000000"/>
                </a:solidFill>
                <a:latin typeface="Roboto" panose="02000000000000000000"/>
              </a:rPr>
              <a:t>Yes: 49.5%</a:t>
            </a:r>
            <a:br>
              <a:rPr lang="en-US" sz="2400" dirty="0">
                <a:solidFill>
                  <a:srgbClr val="000000"/>
                </a:solidFill>
                <a:latin typeface="Roboto" panose="02000000000000000000"/>
              </a:rPr>
            </a:br>
            <a:r>
              <a:rPr lang="en-US" sz="2400" dirty="0">
                <a:solidFill>
                  <a:srgbClr val="000000"/>
                </a:solidFill>
                <a:latin typeface="Roboto" panose="02000000000000000000"/>
              </a:rPr>
              <a:t>No:  50.5%</a:t>
            </a:r>
          </a:p>
          <a:p>
            <a:endParaRPr lang="en-US" dirty="0"/>
          </a:p>
        </p:txBody>
      </p:sp>
      <p:sp>
        <p:nvSpPr>
          <p:cNvPr id="5" name="Slide Number Placeholder 4">
            <a:extLst>
              <a:ext uri="{FF2B5EF4-FFF2-40B4-BE49-F238E27FC236}">
                <a16:creationId xmlns:a16="http://schemas.microsoft.com/office/drawing/2014/main" id="{F731C3D1-4083-4610-8467-75026E98A112}"/>
              </a:ext>
            </a:extLst>
          </p:cNvPr>
          <p:cNvSpPr>
            <a:spLocks noGrp="1"/>
          </p:cNvSpPr>
          <p:nvPr>
            <p:ph type="sldNum" sz="quarter" idx="12"/>
          </p:nvPr>
        </p:nvSpPr>
        <p:spPr/>
        <p:txBody>
          <a:bodyPr/>
          <a:lstStyle/>
          <a:p>
            <a:fld id="{85BFFC95-EC65-3E4A-8605-805ED2E28168}" type="slidenum">
              <a:rPr lang="en-US" smtClean="0"/>
              <a:t>32</a:t>
            </a:fld>
            <a:endParaRPr lang="en-US"/>
          </a:p>
        </p:txBody>
      </p:sp>
      <p:pic>
        <p:nvPicPr>
          <p:cNvPr id="6" name="Picture 2" descr="Home">
            <a:extLst>
              <a:ext uri="{FF2B5EF4-FFF2-40B4-BE49-F238E27FC236}">
                <a16:creationId xmlns:a16="http://schemas.microsoft.com/office/drawing/2014/main" id="{A2D953C0-608E-4132-B7B6-3E6016C63E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657" y="5981698"/>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A6657810-5469-4AD4-9F81-35E8482FC7E5}"/>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3310804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93ADA4-33C9-43BC-858F-75FACB332B2B}"/>
              </a:ext>
            </a:extLst>
          </p:cNvPr>
          <p:cNvSpPr>
            <a:spLocks noGrp="1"/>
          </p:cNvSpPr>
          <p:nvPr>
            <p:ph idx="1"/>
          </p:nvPr>
        </p:nvSpPr>
        <p:spPr>
          <a:xfrm>
            <a:off x="2264229" y="621274"/>
            <a:ext cx="6557554" cy="5360424"/>
          </a:xfrm>
        </p:spPr>
        <p:txBody>
          <a:bodyPr/>
          <a:lstStyle/>
          <a:p>
            <a:pPr marL="0" indent="0">
              <a:buNone/>
            </a:pPr>
            <a:r>
              <a:rPr lang="en-US" sz="3200" i="1" dirty="0">
                <a:latin typeface="Roboto" panose="02000000000000000000"/>
                <a:cs typeface="Arial"/>
              </a:rPr>
              <a:t>“Going forward, life insurers need to be proactive to clear up the misconceptions among regulators and applicants regarding how they use genetic information.”</a:t>
            </a:r>
          </a:p>
          <a:p>
            <a:pPr marL="0" indent="0">
              <a:buNone/>
            </a:pPr>
            <a:endParaRPr lang="en-US" sz="2800" dirty="0">
              <a:latin typeface="Roboto" panose="02000000000000000000"/>
            </a:endParaRPr>
          </a:p>
          <a:p>
            <a:pPr marL="0" indent="0">
              <a:buNone/>
            </a:pPr>
            <a:endParaRPr lang="en-US" dirty="0">
              <a:latin typeface="Roboto" panose="02000000000000000000"/>
            </a:endParaRPr>
          </a:p>
          <a:p>
            <a:pPr marL="0" indent="0">
              <a:buNone/>
            </a:pPr>
            <a:r>
              <a:rPr lang="en-US" dirty="0">
                <a:latin typeface="Roboto" panose="02000000000000000000"/>
              </a:rPr>
              <a:t>Dave </a:t>
            </a:r>
            <a:r>
              <a:rPr lang="en-US" dirty="0" err="1">
                <a:latin typeface="Roboto" panose="02000000000000000000"/>
              </a:rPr>
              <a:t>Rengachary</a:t>
            </a:r>
            <a:r>
              <a:rPr lang="en-US" dirty="0">
                <a:latin typeface="Roboto" panose="02000000000000000000"/>
              </a:rPr>
              <a:t>, MD</a:t>
            </a:r>
          </a:p>
          <a:p>
            <a:pPr marL="0" indent="0">
              <a:buNone/>
            </a:pPr>
            <a:r>
              <a:rPr lang="en-US" dirty="0">
                <a:latin typeface="Roboto" panose="02000000000000000000"/>
              </a:rPr>
              <a:t>Chief Medical Director</a:t>
            </a:r>
          </a:p>
          <a:p>
            <a:pPr marL="0" indent="0">
              <a:buNone/>
            </a:pPr>
            <a:r>
              <a:rPr lang="en-US" dirty="0">
                <a:latin typeface="Roboto" panose="02000000000000000000"/>
              </a:rPr>
              <a:t>RGA Re</a:t>
            </a:r>
          </a:p>
          <a:p>
            <a:pPr marL="0" indent="0">
              <a:buNone/>
            </a:pPr>
            <a:r>
              <a:rPr lang="en-US" dirty="0">
                <a:latin typeface="Roboto" panose="02000000000000000000"/>
              </a:rPr>
              <a:t>“The Time is Now”</a:t>
            </a:r>
          </a:p>
          <a:p>
            <a:endParaRPr lang="en-US" dirty="0"/>
          </a:p>
        </p:txBody>
      </p:sp>
      <p:sp>
        <p:nvSpPr>
          <p:cNvPr id="5" name="Slide Number Placeholder 4">
            <a:extLst>
              <a:ext uri="{FF2B5EF4-FFF2-40B4-BE49-F238E27FC236}">
                <a16:creationId xmlns:a16="http://schemas.microsoft.com/office/drawing/2014/main" id="{D3C473B9-1FB0-40A1-A59E-2912FF72F39A}"/>
              </a:ext>
            </a:extLst>
          </p:cNvPr>
          <p:cNvSpPr>
            <a:spLocks noGrp="1"/>
          </p:cNvSpPr>
          <p:nvPr>
            <p:ph type="sldNum" sz="quarter" idx="12"/>
          </p:nvPr>
        </p:nvSpPr>
        <p:spPr/>
        <p:txBody>
          <a:bodyPr/>
          <a:lstStyle/>
          <a:p>
            <a:fld id="{85BFFC95-EC65-3E4A-8605-805ED2E28168}" type="slidenum">
              <a:rPr lang="en-US" smtClean="0"/>
              <a:t>33</a:t>
            </a:fld>
            <a:endParaRPr lang="en-US"/>
          </a:p>
        </p:txBody>
      </p:sp>
      <p:pic>
        <p:nvPicPr>
          <p:cNvPr id="6" name="Picture 2" descr="Home">
            <a:extLst>
              <a:ext uri="{FF2B5EF4-FFF2-40B4-BE49-F238E27FC236}">
                <a16:creationId xmlns:a16="http://schemas.microsoft.com/office/drawing/2014/main" id="{217B5B90-E104-4536-85C2-86AB1DCB6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657" y="5981698"/>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2010172" y="1279094"/>
            <a:ext cx="184666"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5759FB05-A1D6-4E95-A598-2685D9328E60}"/>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3982180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7B0EDD-F0CD-4338-B506-2770BF6F8001}"/>
              </a:ext>
            </a:extLst>
          </p:cNvPr>
          <p:cNvSpPr>
            <a:spLocks noGrp="1"/>
          </p:cNvSpPr>
          <p:nvPr>
            <p:ph idx="1"/>
          </p:nvPr>
        </p:nvSpPr>
        <p:spPr>
          <a:xfrm>
            <a:off x="2264229" y="825500"/>
            <a:ext cx="6557554" cy="5351463"/>
          </a:xfrm>
        </p:spPr>
        <p:txBody>
          <a:bodyPr>
            <a:normAutofit fontScale="92500" lnSpcReduction="10000"/>
          </a:bodyPr>
          <a:lstStyle/>
          <a:p>
            <a:pPr marL="0" indent="0">
              <a:lnSpc>
                <a:spcPct val="120000"/>
              </a:lnSpc>
              <a:buNone/>
            </a:pPr>
            <a:r>
              <a:rPr lang="en-US" sz="2400" i="1" dirty="0">
                <a:latin typeface="Roboto" panose="02000000000000000000"/>
                <a:cs typeface="Arial"/>
              </a:rPr>
              <a:t>“In the future, because of the relatively low underwriting benefit and high social cost it is quite likely that the United States will join the list of countries not permitting the use of genetic test results in underwriting life insurance. </a:t>
            </a:r>
          </a:p>
          <a:p>
            <a:pPr marL="0" indent="0">
              <a:lnSpc>
                <a:spcPct val="120000"/>
              </a:lnSpc>
              <a:buNone/>
            </a:pPr>
            <a:r>
              <a:rPr lang="en-US" sz="2400" i="1" dirty="0">
                <a:latin typeface="Roboto" panose="02000000000000000000"/>
                <a:cs typeface="Arial"/>
              </a:rPr>
              <a:t>The only questions are when this more thoughtful approach will be adopted and whether it will be implemented voluntarily by the life insurance industry or imposed by government.”</a:t>
            </a:r>
            <a:br>
              <a:rPr lang="en-US" sz="2400" i="1" dirty="0">
                <a:latin typeface="Roboto" panose="02000000000000000000"/>
                <a:cs typeface="Arial"/>
              </a:rPr>
            </a:br>
            <a:endParaRPr lang="en-US" sz="2400" i="1" dirty="0">
              <a:latin typeface="Roboto" panose="02000000000000000000"/>
              <a:cs typeface="Arial"/>
            </a:endParaRPr>
          </a:p>
          <a:p>
            <a:pPr marL="0" indent="0">
              <a:lnSpc>
                <a:spcPct val="120000"/>
              </a:lnSpc>
              <a:buNone/>
            </a:pPr>
            <a:r>
              <a:rPr lang="en-US" sz="1500" dirty="0">
                <a:latin typeface="Roboto" panose="02000000000000000000"/>
              </a:rPr>
              <a:t>Mark A. Rothstein</a:t>
            </a:r>
            <a:br>
              <a:rPr lang="en-US" sz="1500" dirty="0">
                <a:latin typeface="Roboto" panose="02000000000000000000"/>
              </a:rPr>
            </a:br>
            <a:r>
              <a:rPr lang="en-US" sz="1500" dirty="0">
                <a:latin typeface="Roboto" panose="02000000000000000000"/>
              </a:rPr>
              <a:t>“Time to End the Use of Genetic Test Results in Life Insurance Underwriting”</a:t>
            </a:r>
            <a:br>
              <a:rPr lang="en-US" sz="1500" dirty="0">
                <a:latin typeface="Roboto" panose="02000000000000000000"/>
              </a:rPr>
            </a:br>
            <a:r>
              <a:rPr lang="en-US" sz="1500" dirty="0">
                <a:latin typeface="Roboto" panose="02000000000000000000"/>
              </a:rPr>
              <a:t>University of Louisville Institute for Bioethics, Louis D. Brandeis School of Law</a:t>
            </a:r>
          </a:p>
          <a:p>
            <a:pPr marL="0" indent="0">
              <a:buNone/>
            </a:pPr>
            <a:r>
              <a:rPr lang="en-US" sz="1500" dirty="0"/>
              <a:t>Journal of Law, Medicine and Ethics</a:t>
            </a:r>
          </a:p>
          <a:p>
            <a:pPr marL="0" indent="0">
              <a:buNone/>
            </a:pPr>
            <a:r>
              <a:rPr lang="en-US" sz="1500" dirty="0"/>
              <a:t>46,3(2018):794-801</a:t>
            </a:r>
          </a:p>
          <a:p>
            <a:endParaRPr lang="en-US" dirty="0"/>
          </a:p>
        </p:txBody>
      </p:sp>
      <p:sp>
        <p:nvSpPr>
          <p:cNvPr id="5" name="Slide Number Placeholder 4">
            <a:extLst>
              <a:ext uri="{FF2B5EF4-FFF2-40B4-BE49-F238E27FC236}">
                <a16:creationId xmlns:a16="http://schemas.microsoft.com/office/drawing/2014/main" id="{6D9CE34B-D7B1-46E4-AFE9-B3DD6EF4D282}"/>
              </a:ext>
            </a:extLst>
          </p:cNvPr>
          <p:cNvSpPr>
            <a:spLocks noGrp="1"/>
          </p:cNvSpPr>
          <p:nvPr>
            <p:ph type="sldNum" sz="quarter" idx="12"/>
          </p:nvPr>
        </p:nvSpPr>
        <p:spPr/>
        <p:txBody>
          <a:bodyPr/>
          <a:lstStyle/>
          <a:p>
            <a:fld id="{85BFFC95-EC65-3E4A-8605-805ED2E28168}" type="slidenum">
              <a:rPr lang="en-US" smtClean="0"/>
              <a:t>34</a:t>
            </a:fld>
            <a:endParaRPr lang="en-US"/>
          </a:p>
        </p:txBody>
      </p:sp>
      <p:pic>
        <p:nvPicPr>
          <p:cNvPr id="6" name="Picture 2" descr="Home">
            <a:extLst>
              <a:ext uri="{FF2B5EF4-FFF2-40B4-BE49-F238E27FC236}">
                <a16:creationId xmlns:a16="http://schemas.microsoft.com/office/drawing/2014/main" id="{659B6892-D5DA-497F-9F99-B9F61A8C0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657" y="5981698"/>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6C2F1A1D-7067-4DD3-B781-3CE247C9D67A}"/>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2695941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0F084-DB06-461E-A941-949BEDD216F8}"/>
              </a:ext>
            </a:extLst>
          </p:cNvPr>
          <p:cNvSpPr>
            <a:spLocks noGrp="1"/>
          </p:cNvSpPr>
          <p:nvPr>
            <p:ph idx="1"/>
          </p:nvPr>
        </p:nvSpPr>
        <p:spPr>
          <a:xfrm>
            <a:off x="2133600" y="1066800"/>
            <a:ext cx="6845299" cy="5110163"/>
          </a:xfrm>
        </p:spPr>
        <p:txBody>
          <a:bodyPr/>
          <a:lstStyle/>
          <a:p>
            <a:pPr marL="0" indent="0">
              <a:buNone/>
            </a:pPr>
            <a:r>
              <a:rPr lang="en-US" sz="4000" dirty="0"/>
              <a:t>Did you know that we are the </a:t>
            </a:r>
            <a:r>
              <a:rPr lang="en-US" sz="4000" u="sng" dirty="0"/>
              <a:t>only</a:t>
            </a:r>
            <a:r>
              <a:rPr lang="en-US" sz="4000" dirty="0"/>
              <a:t> major western life insurance market </a:t>
            </a:r>
            <a:r>
              <a:rPr lang="en-US" sz="4000" u="sng" dirty="0"/>
              <a:t>without</a:t>
            </a:r>
            <a:r>
              <a:rPr lang="en-US" sz="4000" dirty="0"/>
              <a:t> a stated policy on genetic testing and the use of genetic test results in underwriting?</a:t>
            </a:r>
          </a:p>
          <a:p>
            <a:endParaRPr lang="en-US" dirty="0"/>
          </a:p>
        </p:txBody>
      </p:sp>
      <p:sp>
        <p:nvSpPr>
          <p:cNvPr id="5" name="Slide Number Placeholder 4">
            <a:extLst>
              <a:ext uri="{FF2B5EF4-FFF2-40B4-BE49-F238E27FC236}">
                <a16:creationId xmlns:a16="http://schemas.microsoft.com/office/drawing/2014/main" id="{2CC19230-F610-4CC4-BD5F-170732CBFA3C}"/>
              </a:ext>
            </a:extLst>
          </p:cNvPr>
          <p:cNvSpPr>
            <a:spLocks noGrp="1"/>
          </p:cNvSpPr>
          <p:nvPr>
            <p:ph type="sldNum" sz="quarter" idx="12"/>
          </p:nvPr>
        </p:nvSpPr>
        <p:spPr/>
        <p:txBody>
          <a:bodyPr/>
          <a:lstStyle/>
          <a:p>
            <a:fld id="{85BFFC95-EC65-3E4A-8605-805ED2E28168}" type="slidenum">
              <a:rPr lang="en-US" smtClean="0"/>
              <a:t>35</a:t>
            </a:fld>
            <a:endParaRPr lang="en-US"/>
          </a:p>
        </p:txBody>
      </p:sp>
      <p:pic>
        <p:nvPicPr>
          <p:cNvPr id="6" name="Picture 2" descr="Home">
            <a:extLst>
              <a:ext uri="{FF2B5EF4-FFF2-40B4-BE49-F238E27FC236}">
                <a16:creationId xmlns:a16="http://schemas.microsoft.com/office/drawing/2014/main" id="{1B59375A-8A6A-4ACA-88AF-86D1B9C45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657" y="5981698"/>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4E447855-8E01-41AB-A2FB-2CFCB95C9F5F}"/>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3950285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3F2795-05D1-49DF-B2FD-D5D0D689EE1D}"/>
              </a:ext>
            </a:extLst>
          </p:cNvPr>
          <p:cNvSpPr>
            <a:spLocks noGrp="1"/>
          </p:cNvSpPr>
          <p:nvPr>
            <p:ph idx="1"/>
          </p:nvPr>
        </p:nvSpPr>
        <p:spPr>
          <a:xfrm>
            <a:off x="2264229" y="876300"/>
            <a:ext cx="6557554" cy="5300663"/>
          </a:xfrm>
        </p:spPr>
        <p:txBody>
          <a:bodyPr/>
          <a:lstStyle/>
          <a:p>
            <a:pPr marL="0" indent="0">
              <a:buNone/>
            </a:pPr>
            <a:r>
              <a:rPr lang="en-US" sz="2400" dirty="0"/>
              <a:t>EPIGENETIC TESTING</a:t>
            </a:r>
          </a:p>
          <a:p>
            <a:pPr marL="0" indent="0">
              <a:buNone/>
            </a:pPr>
            <a:endParaRPr lang="en-US" sz="2400" dirty="0"/>
          </a:p>
          <a:p>
            <a:pPr marL="0" indent="0">
              <a:buNone/>
            </a:pPr>
            <a:r>
              <a:rPr lang="en-US" sz="2400" dirty="0"/>
              <a:t>Epigenetic scores primarily reflect health habits and other modifiable risk factors, unlike genetic tests that are based on one’s inherited genetic endowment.</a:t>
            </a:r>
          </a:p>
          <a:p>
            <a:pPr marL="0" indent="0">
              <a:buNone/>
            </a:pPr>
            <a:endParaRPr lang="en-US" sz="2400" dirty="0"/>
          </a:p>
          <a:p>
            <a:pPr marL="0" indent="0">
              <a:buNone/>
            </a:pPr>
            <a:r>
              <a:rPr lang="en-US" sz="2400" dirty="0"/>
              <a:t>Two firms are currently developing epigenetic testing methods that may be suitable for use as mortality markers, in conjunction with existing screening assets. </a:t>
            </a:r>
          </a:p>
          <a:p>
            <a:pPr marL="0" indent="0">
              <a:buNone/>
            </a:pPr>
            <a:endParaRPr lang="en-US" dirty="0"/>
          </a:p>
        </p:txBody>
      </p:sp>
      <p:sp>
        <p:nvSpPr>
          <p:cNvPr id="5" name="Slide Number Placeholder 4">
            <a:extLst>
              <a:ext uri="{FF2B5EF4-FFF2-40B4-BE49-F238E27FC236}">
                <a16:creationId xmlns:a16="http://schemas.microsoft.com/office/drawing/2014/main" id="{77FBA000-385A-42E6-9972-6927993F9310}"/>
              </a:ext>
            </a:extLst>
          </p:cNvPr>
          <p:cNvSpPr>
            <a:spLocks noGrp="1"/>
          </p:cNvSpPr>
          <p:nvPr>
            <p:ph type="sldNum" sz="quarter" idx="12"/>
          </p:nvPr>
        </p:nvSpPr>
        <p:spPr/>
        <p:txBody>
          <a:bodyPr/>
          <a:lstStyle/>
          <a:p>
            <a:fld id="{85BFFC95-EC65-3E4A-8605-805ED2E28168}" type="slidenum">
              <a:rPr lang="en-US" smtClean="0"/>
              <a:t>36</a:t>
            </a:fld>
            <a:endParaRPr lang="en-US"/>
          </a:p>
        </p:txBody>
      </p:sp>
      <p:pic>
        <p:nvPicPr>
          <p:cNvPr id="6" name="Picture 2" descr="Home">
            <a:extLst>
              <a:ext uri="{FF2B5EF4-FFF2-40B4-BE49-F238E27FC236}">
                <a16:creationId xmlns:a16="http://schemas.microsoft.com/office/drawing/2014/main" id="{8163D586-C258-47B5-8F27-939D647B6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657" y="5981698"/>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12F463C3-EADA-4BE4-B003-015F952FEB22}"/>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4291051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5CEC9-22B1-43AF-9BA5-5E1949239260}"/>
              </a:ext>
            </a:extLst>
          </p:cNvPr>
          <p:cNvSpPr>
            <a:spLocks noGrp="1"/>
          </p:cNvSpPr>
          <p:nvPr>
            <p:ph type="title"/>
          </p:nvPr>
        </p:nvSpPr>
        <p:spPr>
          <a:xfrm>
            <a:off x="254000" y="969510"/>
            <a:ext cx="8524243" cy="2852737"/>
          </a:xfrm>
        </p:spPr>
        <p:txBody>
          <a:bodyPr>
            <a:normAutofit/>
          </a:bodyPr>
          <a:lstStyle/>
          <a:p>
            <a:pPr marL="0" indent="0" algn="ctr"/>
            <a:r>
              <a:rPr lang="en-US" sz="4800" dirty="0"/>
              <a:t>Epilogue</a:t>
            </a:r>
            <a:br>
              <a:rPr lang="en-US" sz="4800" dirty="0"/>
            </a:br>
            <a:r>
              <a:rPr lang="en-US" sz="4800" dirty="0"/>
              <a:t>Contemporary Observations</a:t>
            </a:r>
            <a:br>
              <a:rPr lang="en-US" sz="4800" dirty="0"/>
            </a:br>
            <a:endParaRPr lang="en-US" dirty="0"/>
          </a:p>
        </p:txBody>
      </p:sp>
      <p:sp>
        <p:nvSpPr>
          <p:cNvPr id="5" name="Slide Number Placeholder 4">
            <a:extLst>
              <a:ext uri="{FF2B5EF4-FFF2-40B4-BE49-F238E27FC236}">
                <a16:creationId xmlns:a16="http://schemas.microsoft.com/office/drawing/2014/main" id="{0CF7B2C0-A553-47D7-A0E4-1E3C77CCADAA}"/>
              </a:ext>
            </a:extLst>
          </p:cNvPr>
          <p:cNvSpPr>
            <a:spLocks noGrp="1"/>
          </p:cNvSpPr>
          <p:nvPr>
            <p:ph type="sldNum" sz="quarter" idx="12"/>
          </p:nvPr>
        </p:nvSpPr>
        <p:spPr/>
        <p:txBody>
          <a:bodyPr/>
          <a:lstStyle/>
          <a:p>
            <a:fld id="{85BFFC95-EC65-3E4A-8605-805ED2E28168}" type="slidenum">
              <a:rPr lang="en-US" smtClean="0"/>
              <a:t>37</a:t>
            </a:fld>
            <a:endParaRPr lang="en-US" dirty="0"/>
          </a:p>
        </p:txBody>
      </p:sp>
      <p:pic>
        <p:nvPicPr>
          <p:cNvPr id="6" name="Picture 2" descr="Home">
            <a:extLst>
              <a:ext uri="{FF2B5EF4-FFF2-40B4-BE49-F238E27FC236}">
                <a16:creationId xmlns:a16="http://schemas.microsoft.com/office/drawing/2014/main" id="{3DCE4415-E01F-42D9-BC31-583DDE9E5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6007096"/>
            <a:ext cx="1638300" cy="76517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89726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C07A4D-60ED-40E3-8F2F-C7D7B7371EFA}"/>
              </a:ext>
            </a:extLst>
          </p:cNvPr>
          <p:cNvSpPr>
            <a:spLocks noGrp="1"/>
          </p:cNvSpPr>
          <p:nvPr>
            <p:ph idx="1"/>
          </p:nvPr>
        </p:nvSpPr>
        <p:spPr>
          <a:xfrm>
            <a:off x="2264228" y="1127125"/>
            <a:ext cx="6879771" cy="4351338"/>
          </a:xfrm>
        </p:spPr>
        <p:txBody>
          <a:bodyPr/>
          <a:lstStyle/>
          <a:p>
            <a:pPr marL="0" indent="0">
              <a:lnSpc>
                <a:spcPct val="120000"/>
              </a:lnSpc>
              <a:buNone/>
            </a:pPr>
            <a:r>
              <a:rPr lang="en-US" sz="2800" dirty="0">
                <a:latin typeface="Roboto" panose="02000000000000000000"/>
                <a:cs typeface="Arial"/>
              </a:rPr>
              <a:t>A survey by Ernst &amp; Young found that levels of consumer trust in the “insurance sector” consistently ranked below other industries</a:t>
            </a:r>
          </a:p>
          <a:p>
            <a:pPr marL="0" indent="0">
              <a:lnSpc>
                <a:spcPct val="120000"/>
              </a:lnSpc>
              <a:buNone/>
            </a:pPr>
            <a:r>
              <a:rPr lang="mr-IN" sz="2800" dirty="0">
                <a:latin typeface="Roboto" panose="02000000000000000000"/>
                <a:cs typeface="Arial"/>
              </a:rPr>
              <a:t>…</a:t>
            </a:r>
            <a:r>
              <a:rPr lang="en-US" sz="2800" dirty="0">
                <a:latin typeface="Roboto" panose="02000000000000000000"/>
                <a:cs typeface="Arial"/>
              </a:rPr>
              <a:t>and were joined at the bottom by pharmaceutical companies!</a:t>
            </a:r>
            <a:endParaRPr lang="en-US" sz="2800" i="1" dirty="0">
              <a:latin typeface="Roboto" panose="02000000000000000000"/>
              <a:cs typeface="Arial"/>
            </a:endParaRPr>
          </a:p>
          <a:p>
            <a:endParaRPr lang="en-US" dirty="0"/>
          </a:p>
        </p:txBody>
      </p:sp>
      <p:sp>
        <p:nvSpPr>
          <p:cNvPr id="5" name="Slide Number Placeholder 4">
            <a:extLst>
              <a:ext uri="{FF2B5EF4-FFF2-40B4-BE49-F238E27FC236}">
                <a16:creationId xmlns:a16="http://schemas.microsoft.com/office/drawing/2014/main" id="{B64E38A5-7DE9-475E-8C26-C41070770223}"/>
              </a:ext>
            </a:extLst>
          </p:cNvPr>
          <p:cNvSpPr>
            <a:spLocks noGrp="1"/>
          </p:cNvSpPr>
          <p:nvPr>
            <p:ph type="sldNum" sz="quarter" idx="12"/>
          </p:nvPr>
        </p:nvSpPr>
        <p:spPr/>
        <p:txBody>
          <a:bodyPr/>
          <a:lstStyle/>
          <a:p>
            <a:fld id="{85BFFC95-EC65-3E4A-8605-805ED2E28168}" type="slidenum">
              <a:rPr lang="en-US" smtClean="0"/>
              <a:t>38</a:t>
            </a:fld>
            <a:endParaRPr lang="en-US"/>
          </a:p>
        </p:txBody>
      </p:sp>
      <p:pic>
        <p:nvPicPr>
          <p:cNvPr id="6" name="Picture 2" descr="Home">
            <a:extLst>
              <a:ext uri="{FF2B5EF4-FFF2-40B4-BE49-F238E27FC236}">
                <a16:creationId xmlns:a16="http://schemas.microsoft.com/office/drawing/2014/main" id="{52097F89-29F2-476C-A3CF-68C5320A5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6007096"/>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B38C8863-BAE4-48FC-8D73-41858F4B3016}"/>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2984392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216B5-CB5B-4226-8FAF-BD7B91ACEC70}"/>
              </a:ext>
            </a:extLst>
          </p:cNvPr>
          <p:cNvSpPr>
            <a:spLocks noGrp="1"/>
          </p:cNvSpPr>
          <p:nvPr>
            <p:ph idx="1"/>
          </p:nvPr>
        </p:nvSpPr>
        <p:spPr>
          <a:xfrm>
            <a:off x="2264229" y="1411289"/>
            <a:ext cx="6557554" cy="3706812"/>
          </a:xfrm>
        </p:spPr>
        <p:txBody>
          <a:bodyPr>
            <a:normAutofit fontScale="77500" lnSpcReduction="20000"/>
          </a:bodyPr>
          <a:lstStyle/>
          <a:p>
            <a:pPr marL="0" indent="0">
              <a:buNone/>
            </a:pPr>
            <a:r>
              <a:rPr lang="en-US" sz="3500" i="1" dirty="0">
                <a:latin typeface="Arial"/>
                <a:cs typeface="Arial"/>
              </a:rPr>
              <a:t>“</a:t>
            </a:r>
            <a:r>
              <a:rPr lang="en-US" sz="3500" i="1" dirty="0">
                <a:latin typeface="Roboto" panose="02000000000000000000"/>
                <a:cs typeface="Arial"/>
              </a:rPr>
              <a:t>If there has been a lesson in our</a:t>
            </a:r>
          </a:p>
          <a:p>
            <a:pPr marL="0" indent="0">
              <a:buNone/>
            </a:pPr>
            <a:r>
              <a:rPr lang="en-US" sz="3500" i="1" dirty="0">
                <a:latin typeface="Roboto" panose="02000000000000000000"/>
                <a:cs typeface="Arial"/>
              </a:rPr>
              <a:t>short, inconstant flirtation with big</a:t>
            </a:r>
          </a:p>
          <a:p>
            <a:pPr marL="0" indent="0">
              <a:buNone/>
            </a:pPr>
            <a:r>
              <a:rPr lang="en-US" sz="3500" i="1" dirty="0">
                <a:latin typeface="Roboto" panose="02000000000000000000"/>
                <a:cs typeface="Arial"/>
              </a:rPr>
              <a:t>data, it is that high-volume</a:t>
            </a:r>
          </a:p>
          <a:p>
            <a:pPr marL="0" indent="0">
              <a:buNone/>
            </a:pPr>
            <a:r>
              <a:rPr lang="en-US" sz="3500" i="1" dirty="0">
                <a:latin typeface="Roboto" panose="02000000000000000000"/>
                <a:cs typeface="Arial"/>
              </a:rPr>
              <a:t>processing of personal information</a:t>
            </a:r>
          </a:p>
          <a:p>
            <a:pPr marL="0" indent="0">
              <a:buNone/>
            </a:pPr>
            <a:r>
              <a:rPr lang="en-US" sz="3500" i="1" dirty="0">
                <a:latin typeface="Roboto" panose="02000000000000000000"/>
                <a:cs typeface="Arial"/>
              </a:rPr>
              <a:t>rarely rewards consumers in the</a:t>
            </a:r>
          </a:p>
          <a:p>
            <a:pPr marL="0" indent="0">
              <a:buNone/>
            </a:pPr>
            <a:r>
              <a:rPr lang="en-US" sz="3500" i="1" dirty="0">
                <a:latin typeface="Roboto" panose="02000000000000000000"/>
                <a:cs typeface="Arial"/>
              </a:rPr>
              <a:t>end.”</a:t>
            </a:r>
          </a:p>
          <a:p>
            <a:pPr marL="0" indent="0">
              <a:buNone/>
            </a:pPr>
            <a:endParaRPr lang="en-US" sz="2800" b="1" i="1" dirty="0">
              <a:latin typeface="Roboto" panose="02000000000000000000"/>
              <a:cs typeface="Bookman Old Style"/>
            </a:endParaRPr>
          </a:p>
          <a:p>
            <a:pPr marL="0" indent="0">
              <a:buNone/>
            </a:pPr>
            <a:r>
              <a:rPr lang="en-US" dirty="0"/>
              <a:t>Nathan Heller</a:t>
            </a:r>
          </a:p>
          <a:p>
            <a:pPr marL="0" indent="0">
              <a:buNone/>
            </a:pPr>
            <a:r>
              <a:rPr lang="en-US" dirty="0"/>
              <a:t>The New Yorker</a:t>
            </a:r>
          </a:p>
          <a:p>
            <a:pPr marL="0" indent="0">
              <a:buNone/>
            </a:pPr>
            <a:r>
              <a:rPr lang="en-US" dirty="0"/>
              <a:t>February 26, 2019</a:t>
            </a:r>
          </a:p>
          <a:p>
            <a:endParaRPr lang="en-US" dirty="0"/>
          </a:p>
        </p:txBody>
      </p:sp>
      <p:sp>
        <p:nvSpPr>
          <p:cNvPr id="5" name="Slide Number Placeholder 4">
            <a:extLst>
              <a:ext uri="{FF2B5EF4-FFF2-40B4-BE49-F238E27FC236}">
                <a16:creationId xmlns:a16="http://schemas.microsoft.com/office/drawing/2014/main" id="{2C7A942D-81D3-4CAB-9A73-B80E058BDBAE}"/>
              </a:ext>
            </a:extLst>
          </p:cNvPr>
          <p:cNvSpPr>
            <a:spLocks noGrp="1"/>
          </p:cNvSpPr>
          <p:nvPr>
            <p:ph type="sldNum" sz="quarter" idx="12"/>
          </p:nvPr>
        </p:nvSpPr>
        <p:spPr/>
        <p:txBody>
          <a:bodyPr/>
          <a:lstStyle/>
          <a:p>
            <a:fld id="{85BFFC95-EC65-3E4A-8605-805ED2E28168}" type="slidenum">
              <a:rPr lang="en-US" smtClean="0"/>
              <a:t>39</a:t>
            </a:fld>
            <a:endParaRPr lang="en-US"/>
          </a:p>
        </p:txBody>
      </p:sp>
      <p:pic>
        <p:nvPicPr>
          <p:cNvPr id="6" name="Picture 2" descr="Home">
            <a:extLst>
              <a:ext uri="{FF2B5EF4-FFF2-40B4-BE49-F238E27FC236}">
                <a16:creationId xmlns:a16="http://schemas.microsoft.com/office/drawing/2014/main" id="{257598BB-2C16-412F-8B53-54302D9C19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6007096"/>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1A3BB79A-8773-4168-8153-CFF4FC2951E3}"/>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942288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9C2C54-09A1-9A4C-BF3C-600282A349AE}"/>
              </a:ext>
            </a:extLst>
          </p:cNvPr>
          <p:cNvSpPr>
            <a:spLocks noGrp="1"/>
          </p:cNvSpPr>
          <p:nvPr>
            <p:ph idx="1"/>
          </p:nvPr>
        </p:nvSpPr>
        <p:spPr>
          <a:xfrm>
            <a:off x="2220689" y="847724"/>
            <a:ext cx="6557554" cy="4841875"/>
          </a:xfrm>
        </p:spPr>
        <p:txBody>
          <a:bodyPr>
            <a:normAutofit fontScale="85000" lnSpcReduction="10000"/>
          </a:bodyPr>
          <a:lstStyle/>
          <a:p>
            <a:pPr>
              <a:lnSpc>
                <a:spcPct val="110000"/>
              </a:lnSpc>
            </a:pPr>
            <a:r>
              <a:rPr lang="en-US" sz="3000" dirty="0"/>
              <a:t>New York DFS January 18 letter </a:t>
            </a:r>
          </a:p>
          <a:p>
            <a:pPr>
              <a:lnSpc>
                <a:spcPct val="110000"/>
              </a:lnSpc>
            </a:pPr>
            <a:r>
              <a:rPr lang="en-US" sz="3000" dirty="0"/>
              <a:t>Expectations of millennial/post-millennial customers</a:t>
            </a:r>
          </a:p>
          <a:p>
            <a:pPr>
              <a:lnSpc>
                <a:spcPct val="110000"/>
              </a:lnSpc>
            </a:pPr>
            <a:r>
              <a:rPr lang="en-US" sz="3000" dirty="0"/>
              <a:t>Changing demographics in our population</a:t>
            </a:r>
          </a:p>
          <a:p>
            <a:pPr>
              <a:lnSpc>
                <a:spcPct val="110000"/>
              </a:lnSpc>
            </a:pPr>
            <a:r>
              <a:rPr lang="en-US" sz="3000" dirty="0"/>
              <a:t>Intense emphasis on reducing operating expenses</a:t>
            </a:r>
          </a:p>
          <a:p>
            <a:pPr>
              <a:lnSpc>
                <a:spcPct val="110000"/>
              </a:lnSpc>
            </a:pPr>
            <a:r>
              <a:rPr lang="en-US" sz="3000" dirty="0"/>
              <a:t>“Big Data” predictive analytics at our fingertips</a:t>
            </a:r>
          </a:p>
          <a:p>
            <a:pPr>
              <a:lnSpc>
                <a:spcPct val="110000"/>
              </a:lnSpc>
            </a:pPr>
            <a:r>
              <a:rPr lang="en-US" sz="3000" dirty="0"/>
              <a:t>Potential impact of artificial intelligence</a:t>
            </a:r>
          </a:p>
          <a:p>
            <a:pPr>
              <a:lnSpc>
                <a:spcPct val="110000"/>
              </a:lnSpc>
            </a:pPr>
            <a:r>
              <a:rPr lang="en-US" sz="3000" dirty="0"/>
              <a:t>Consumer perceptions of our industry</a:t>
            </a:r>
          </a:p>
          <a:p>
            <a:endParaRPr lang="en-US" dirty="0"/>
          </a:p>
        </p:txBody>
      </p:sp>
      <p:sp>
        <p:nvSpPr>
          <p:cNvPr id="5" name="Slide Number Placeholder 4">
            <a:extLst>
              <a:ext uri="{FF2B5EF4-FFF2-40B4-BE49-F238E27FC236}">
                <a16:creationId xmlns:a16="http://schemas.microsoft.com/office/drawing/2014/main" id="{D81F371C-8841-AE45-8F52-072C17E9A741}"/>
              </a:ext>
            </a:extLst>
          </p:cNvPr>
          <p:cNvSpPr>
            <a:spLocks noGrp="1"/>
          </p:cNvSpPr>
          <p:nvPr>
            <p:ph type="sldNum" sz="quarter" idx="12"/>
          </p:nvPr>
        </p:nvSpPr>
        <p:spPr/>
        <p:txBody>
          <a:bodyPr/>
          <a:lstStyle/>
          <a:p>
            <a:fld id="{85BFFC95-EC65-3E4A-8605-805ED2E28168}" type="slidenum">
              <a:rPr lang="en-US" smtClean="0"/>
              <a:t>4</a:t>
            </a:fld>
            <a:endParaRPr lang="en-US"/>
          </a:p>
        </p:txBody>
      </p:sp>
      <p:pic>
        <p:nvPicPr>
          <p:cNvPr id="6" name="Picture 2" descr="Home">
            <a:extLst>
              <a:ext uri="{FF2B5EF4-FFF2-40B4-BE49-F238E27FC236}">
                <a16:creationId xmlns:a16="http://schemas.microsoft.com/office/drawing/2014/main" id="{865F4A1F-7E9A-4864-BDD0-7F6BA92A3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6061072"/>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Box 14">
            <a:extLst>
              <a:ext uri="{FF2B5EF4-FFF2-40B4-BE49-F238E27FC236}">
                <a16:creationId xmlns:a16="http://schemas.microsoft.com/office/drawing/2014/main" id="{193D53B6-EDB2-41CF-8A7A-D80466C5827A}"/>
              </a:ext>
            </a:extLst>
          </p:cNvPr>
          <p:cNvSpPr txBox="1"/>
          <p:nvPr/>
        </p:nvSpPr>
        <p:spPr>
          <a:xfrm>
            <a:off x="6497320" y="6344166"/>
            <a:ext cx="16383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992827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A34EA6-5E4A-4AEF-B82E-DB1DA234B0D3}"/>
              </a:ext>
            </a:extLst>
          </p:cNvPr>
          <p:cNvSpPr>
            <a:spLocks noGrp="1"/>
          </p:cNvSpPr>
          <p:nvPr>
            <p:ph idx="1"/>
          </p:nvPr>
        </p:nvSpPr>
        <p:spPr>
          <a:xfrm>
            <a:off x="2220689" y="863599"/>
            <a:ext cx="6557554" cy="5492752"/>
          </a:xfrm>
        </p:spPr>
        <p:txBody>
          <a:bodyPr>
            <a:normAutofit lnSpcReduction="10000"/>
          </a:bodyPr>
          <a:lstStyle/>
          <a:p>
            <a:pPr marL="0" indent="0">
              <a:lnSpc>
                <a:spcPct val="120000"/>
              </a:lnSpc>
              <a:buNone/>
            </a:pPr>
            <a:r>
              <a:rPr lang="en-US" sz="2800" i="1" dirty="0">
                <a:latin typeface="Roboto" panose="02000000000000000000"/>
                <a:cs typeface="Arial"/>
              </a:rPr>
              <a:t>“Consumers will be increasingly more discriminating about the firms they choose to do business with [and] companies that demonstrate ethics, authenticity, and a commitment to social good will see increased consumer loyalty.” </a:t>
            </a:r>
          </a:p>
          <a:p>
            <a:pPr marL="0" indent="0">
              <a:lnSpc>
                <a:spcPct val="120000"/>
              </a:lnSpc>
              <a:buNone/>
            </a:pPr>
            <a:endParaRPr lang="en-US" sz="2800" i="1" dirty="0">
              <a:latin typeface="Roboto" panose="02000000000000000000"/>
              <a:cs typeface="Arial"/>
            </a:endParaRPr>
          </a:p>
          <a:p>
            <a:pPr marL="0" indent="0">
              <a:buNone/>
            </a:pPr>
            <a:r>
              <a:rPr lang="en-US" sz="1600" dirty="0"/>
              <a:t>Scott R. </a:t>
            </a:r>
            <a:r>
              <a:rPr lang="en-US" sz="1600" dirty="0" err="1"/>
              <a:t>Kallenbach</a:t>
            </a:r>
            <a:r>
              <a:rPr lang="en-US" sz="1600" dirty="0"/>
              <a:t>, FLMI</a:t>
            </a:r>
          </a:p>
          <a:p>
            <a:pPr marL="0" indent="0">
              <a:buNone/>
            </a:pPr>
            <a:r>
              <a:rPr lang="en-US" sz="1600" dirty="0"/>
              <a:t>LIMRA Director of Strategic Research</a:t>
            </a:r>
          </a:p>
          <a:p>
            <a:pPr marL="0" indent="0">
              <a:buNone/>
            </a:pPr>
            <a:r>
              <a:rPr lang="en-US" sz="1600" dirty="0"/>
              <a:t>LOMA Resource</a:t>
            </a:r>
          </a:p>
          <a:p>
            <a:pPr marL="0" indent="0">
              <a:buNone/>
            </a:pPr>
            <a:r>
              <a:rPr lang="en-US" sz="1600" dirty="0"/>
              <a:t>January 2019:26</a:t>
            </a:r>
          </a:p>
          <a:p>
            <a:pPr marL="0" indent="0">
              <a:lnSpc>
                <a:spcPct val="120000"/>
              </a:lnSpc>
              <a:buNone/>
            </a:pPr>
            <a:endParaRPr lang="en-US" sz="2800" i="1" dirty="0">
              <a:latin typeface="Roboto" panose="02000000000000000000"/>
              <a:cs typeface="Arial"/>
            </a:endParaRPr>
          </a:p>
          <a:p>
            <a:pPr marL="0" indent="0">
              <a:lnSpc>
                <a:spcPct val="120000"/>
              </a:lnSpc>
              <a:buNone/>
            </a:pPr>
            <a:endParaRPr lang="en-US" sz="1600" dirty="0"/>
          </a:p>
          <a:p>
            <a:endParaRPr lang="en-US" dirty="0"/>
          </a:p>
        </p:txBody>
      </p:sp>
      <p:sp>
        <p:nvSpPr>
          <p:cNvPr id="5" name="Slide Number Placeholder 4">
            <a:extLst>
              <a:ext uri="{FF2B5EF4-FFF2-40B4-BE49-F238E27FC236}">
                <a16:creationId xmlns:a16="http://schemas.microsoft.com/office/drawing/2014/main" id="{63D342E5-B1C6-4C28-BF67-855D8CA2E5D7}"/>
              </a:ext>
            </a:extLst>
          </p:cNvPr>
          <p:cNvSpPr>
            <a:spLocks noGrp="1"/>
          </p:cNvSpPr>
          <p:nvPr>
            <p:ph type="sldNum" sz="quarter" idx="12"/>
          </p:nvPr>
        </p:nvSpPr>
        <p:spPr/>
        <p:txBody>
          <a:bodyPr/>
          <a:lstStyle/>
          <a:p>
            <a:fld id="{85BFFC95-EC65-3E4A-8605-805ED2E28168}" type="slidenum">
              <a:rPr lang="en-US" smtClean="0"/>
              <a:t>40</a:t>
            </a:fld>
            <a:endParaRPr lang="en-US"/>
          </a:p>
        </p:txBody>
      </p:sp>
      <p:pic>
        <p:nvPicPr>
          <p:cNvPr id="6" name="Picture 2" descr="Home">
            <a:extLst>
              <a:ext uri="{FF2B5EF4-FFF2-40B4-BE49-F238E27FC236}">
                <a16:creationId xmlns:a16="http://schemas.microsoft.com/office/drawing/2014/main" id="{87FF04D5-62CD-47BE-BB51-BB8AB2A6B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6007096"/>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7EB3487B-D654-425D-8CC9-44767EF0EFC1}"/>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7357908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58C96-51B3-489D-99C3-108034DFCB5E}"/>
              </a:ext>
            </a:extLst>
          </p:cNvPr>
          <p:cNvSpPr>
            <a:spLocks noGrp="1"/>
          </p:cNvSpPr>
          <p:nvPr>
            <p:ph idx="1"/>
          </p:nvPr>
        </p:nvSpPr>
        <p:spPr>
          <a:xfrm>
            <a:off x="2264229" y="1066800"/>
            <a:ext cx="6557554" cy="5110163"/>
          </a:xfrm>
        </p:spPr>
        <p:txBody>
          <a:bodyPr>
            <a:normAutofit/>
          </a:bodyPr>
          <a:lstStyle/>
          <a:p>
            <a:pPr marL="0" indent="0">
              <a:lnSpc>
                <a:spcPct val="120000"/>
              </a:lnSpc>
              <a:buNone/>
            </a:pPr>
            <a:r>
              <a:rPr lang="en-US" sz="3200" i="1" dirty="0">
                <a:latin typeface="Roboto" panose="02000000000000000000"/>
                <a:cs typeface="Arial"/>
              </a:rPr>
              <a:t>“Clearly, there is an imperative to use data in an ethical and judicious way that consumers trust and feel confident in.”</a:t>
            </a:r>
            <a:br>
              <a:rPr lang="en-US" sz="2400" i="1" dirty="0">
                <a:latin typeface="Arial"/>
                <a:cs typeface="Arial"/>
              </a:rPr>
            </a:br>
            <a:endParaRPr lang="en-US" sz="2400" i="1" dirty="0">
              <a:latin typeface="Arial"/>
              <a:cs typeface="Arial"/>
            </a:endParaRPr>
          </a:p>
          <a:p>
            <a:pPr marL="0" indent="0">
              <a:buNone/>
            </a:pPr>
            <a:r>
              <a:rPr lang="en-US" sz="1600" dirty="0"/>
              <a:t>Michael </a:t>
            </a:r>
            <a:r>
              <a:rPr lang="en-US" sz="1600" dirty="0" err="1"/>
              <a:t>Ferik</a:t>
            </a:r>
            <a:r>
              <a:rPr lang="en-US" sz="1600" dirty="0"/>
              <a:t>, FSA</a:t>
            </a:r>
          </a:p>
          <a:p>
            <a:pPr marL="0" indent="0">
              <a:buNone/>
            </a:pPr>
            <a:r>
              <a:rPr lang="en-US" sz="1600" dirty="0"/>
              <a:t>Executive Vice President and CFO</a:t>
            </a:r>
          </a:p>
          <a:p>
            <a:pPr marL="0" indent="0">
              <a:buNone/>
            </a:pPr>
            <a:r>
              <a:rPr lang="en-US" sz="1600" dirty="0"/>
              <a:t>Guardian Life</a:t>
            </a:r>
          </a:p>
          <a:p>
            <a:pPr marL="0" indent="0">
              <a:buNone/>
            </a:pPr>
            <a:r>
              <a:rPr lang="en-US" sz="1600" dirty="0"/>
              <a:t>LOMA Resource</a:t>
            </a:r>
          </a:p>
          <a:p>
            <a:pPr marL="0" indent="0">
              <a:buNone/>
            </a:pPr>
            <a:r>
              <a:rPr lang="en-US" sz="1600" dirty="0"/>
              <a:t>January 2019:16</a:t>
            </a:r>
          </a:p>
          <a:p>
            <a:pPr marL="0" indent="0">
              <a:lnSpc>
                <a:spcPct val="120000"/>
              </a:lnSpc>
              <a:buNone/>
            </a:pPr>
            <a:endParaRPr lang="en-US" sz="1600" dirty="0">
              <a:latin typeface="Arial"/>
              <a:cs typeface="Arial"/>
            </a:endParaRPr>
          </a:p>
        </p:txBody>
      </p:sp>
      <p:sp>
        <p:nvSpPr>
          <p:cNvPr id="5" name="Slide Number Placeholder 4">
            <a:extLst>
              <a:ext uri="{FF2B5EF4-FFF2-40B4-BE49-F238E27FC236}">
                <a16:creationId xmlns:a16="http://schemas.microsoft.com/office/drawing/2014/main" id="{AB95D76E-D0A6-4292-8AD6-EF7F77B1E840}"/>
              </a:ext>
            </a:extLst>
          </p:cNvPr>
          <p:cNvSpPr>
            <a:spLocks noGrp="1"/>
          </p:cNvSpPr>
          <p:nvPr>
            <p:ph type="sldNum" sz="quarter" idx="12"/>
          </p:nvPr>
        </p:nvSpPr>
        <p:spPr/>
        <p:txBody>
          <a:bodyPr/>
          <a:lstStyle/>
          <a:p>
            <a:fld id="{85BFFC95-EC65-3E4A-8605-805ED2E28168}" type="slidenum">
              <a:rPr lang="en-US" smtClean="0"/>
              <a:t>41</a:t>
            </a:fld>
            <a:endParaRPr lang="en-US"/>
          </a:p>
        </p:txBody>
      </p:sp>
      <p:pic>
        <p:nvPicPr>
          <p:cNvPr id="6" name="Picture 2" descr="Home">
            <a:extLst>
              <a:ext uri="{FF2B5EF4-FFF2-40B4-BE49-F238E27FC236}">
                <a16:creationId xmlns:a16="http://schemas.microsoft.com/office/drawing/2014/main" id="{393DAAEF-3805-4643-A52B-619DE899A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6007096"/>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775B3EE2-046E-47D8-B0C8-01B4EF21D334}"/>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4009400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0903B-E557-4A58-9DDF-46E2FC9F9B09}"/>
              </a:ext>
            </a:extLst>
          </p:cNvPr>
          <p:cNvSpPr>
            <a:spLocks noGrp="1"/>
          </p:cNvSpPr>
          <p:nvPr>
            <p:ph idx="1"/>
          </p:nvPr>
        </p:nvSpPr>
        <p:spPr>
          <a:xfrm>
            <a:off x="2032000" y="1219200"/>
            <a:ext cx="6959600" cy="4957763"/>
          </a:xfrm>
        </p:spPr>
        <p:txBody>
          <a:bodyPr/>
          <a:lstStyle/>
          <a:p>
            <a:pPr marL="0" indent="0">
              <a:buNone/>
            </a:pPr>
            <a:r>
              <a:rPr lang="en-US" sz="2400" dirty="0">
                <a:latin typeface="Roboto" panose="02000000000000000000"/>
                <a:cs typeface="Arial"/>
              </a:rPr>
              <a:t>Thanks to the New York Department of Financial Services, we are now obliged to carefully consider whether there is any unfair/disparate discrimination inherent in a number of recently introduced life underwriting resources.</a:t>
            </a:r>
          </a:p>
          <a:p>
            <a:pPr marL="0" indent="0">
              <a:buNone/>
            </a:pPr>
            <a:endParaRPr lang="en-US" dirty="0">
              <a:latin typeface="Roboto" panose="02000000000000000000"/>
              <a:cs typeface="Arial"/>
            </a:endParaRPr>
          </a:p>
          <a:p>
            <a:pPr marL="0" indent="0">
              <a:buNone/>
            </a:pPr>
            <a:r>
              <a:rPr lang="en-US" sz="2600" i="1" dirty="0">
                <a:latin typeface="Roboto" panose="02000000000000000000"/>
                <a:cs typeface="Arial"/>
              </a:rPr>
              <a:t>Will we take the High Road or the Low Road?</a:t>
            </a:r>
          </a:p>
          <a:p>
            <a:pPr marL="0" indent="0">
              <a:buNone/>
            </a:pPr>
            <a:endParaRPr lang="en-US" dirty="0">
              <a:latin typeface="Roboto" panose="02000000000000000000"/>
              <a:cs typeface="Arial"/>
            </a:endParaRPr>
          </a:p>
          <a:p>
            <a:pPr marL="0" indent="0">
              <a:buNone/>
            </a:pPr>
            <a:r>
              <a:rPr lang="en-US" sz="2400" dirty="0">
                <a:latin typeface="Roboto" panose="02000000000000000000"/>
                <a:cs typeface="Arial"/>
              </a:rPr>
              <a:t>This decision will profoundly affect how our industry is perceived by consumers!  </a:t>
            </a:r>
          </a:p>
          <a:p>
            <a:pPr marL="0" indent="0">
              <a:buNone/>
            </a:pPr>
            <a:endParaRPr lang="en-US" sz="2400" dirty="0"/>
          </a:p>
        </p:txBody>
      </p:sp>
      <p:sp>
        <p:nvSpPr>
          <p:cNvPr id="5" name="Slide Number Placeholder 4">
            <a:extLst>
              <a:ext uri="{FF2B5EF4-FFF2-40B4-BE49-F238E27FC236}">
                <a16:creationId xmlns:a16="http://schemas.microsoft.com/office/drawing/2014/main" id="{60057D23-C6F3-4FC0-B41D-2CFEB12EF954}"/>
              </a:ext>
            </a:extLst>
          </p:cNvPr>
          <p:cNvSpPr>
            <a:spLocks noGrp="1"/>
          </p:cNvSpPr>
          <p:nvPr>
            <p:ph type="sldNum" sz="quarter" idx="12"/>
          </p:nvPr>
        </p:nvSpPr>
        <p:spPr/>
        <p:txBody>
          <a:bodyPr/>
          <a:lstStyle/>
          <a:p>
            <a:fld id="{85BFFC95-EC65-3E4A-8605-805ED2E28168}" type="slidenum">
              <a:rPr lang="en-US" smtClean="0"/>
              <a:t>42</a:t>
            </a:fld>
            <a:endParaRPr lang="en-US"/>
          </a:p>
        </p:txBody>
      </p:sp>
      <p:pic>
        <p:nvPicPr>
          <p:cNvPr id="6" name="Picture 2" descr="Home">
            <a:extLst>
              <a:ext uri="{FF2B5EF4-FFF2-40B4-BE49-F238E27FC236}">
                <a16:creationId xmlns:a16="http://schemas.microsoft.com/office/drawing/2014/main" id="{5F4655E9-8168-43D5-8FB8-D25846409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6007096"/>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8F16EC38-9A60-4679-8045-C1434202B5FF}"/>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40508235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A0709-7382-459F-B011-E63BA27DAEBD}"/>
              </a:ext>
            </a:extLst>
          </p:cNvPr>
          <p:cNvSpPr>
            <a:spLocks noGrp="1"/>
          </p:cNvSpPr>
          <p:nvPr>
            <p:ph idx="1"/>
          </p:nvPr>
        </p:nvSpPr>
        <p:spPr>
          <a:xfrm>
            <a:off x="1778000" y="1825625"/>
            <a:ext cx="7239000" cy="4351338"/>
          </a:xfrm>
        </p:spPr>
        <p:txBody>
          <a:bodyPr>
            <a:normAutofit/>
          </a:bodyPr>
          <a:lstStyle/>
          <a:p>
            <a:pPr marL="0" indent="0" algn="ctr">
              <a:buNone/>
            </a:pPr>
            <a:r>
              <a:rPr lang="en-US" sz="4400" b="1" dirty="0">
                <a:solidFill>
                  <a:srgbClr val="000090"/>
                </a:solidFill>
                <a:latin typeface="Roboto" panose="02000000000000000000"/>
              </a:rPr>
              <a:t>Thank you for your </a:t>
            </a:r>
          </a:p>
          <a:p>
            <a:pPr marL="0" indent="0" algn="ctr">
              <a:buNone/>
            </a:pPr>
            <a:r>
              <a:rPr lang="en-US" sz="4400" b="1" dirty="0">
                <a:solidFill>
                  <a:srgbClr val="000090"/>
                </a:solidFill>
                <a:latin typeface="Roboto" panose="02000000000000000000"/>
              </a:rPr>
              <a:t>kind attention</a:t>
            </a:r>
            <a:br>
              <a:rPr lang="en-US" sz="4400" b="1" dirty="0">
                <a:solidFill>
                  <a:srgbClr val="000090"/>
                </a:solidFill>
                <a:latin typeface="Roboto" panose="02000000000000000000"/>
              </a:rPr>
            </a:br>
            <a:br>
              <a:rPr lang="en-US" sz="4400" b="1" dirty="0">
                <a:latin typeface="Roboto" panose="02000000000000000000"/>
              </a:rPr>
            </a:br>
            <a:r>
              <a:rPr lang="en-US" sz="4400" b="1" i="1" dirty="0">
                <a:solidFill>
                  <a:srgbClr val="000090"/>
                </a:solidFill>
                <a:latin typeface="Roboto" panose="02000000000000000000"/>
              </a:rPr>
              <a:t>Live Long and Prosper!</a:t>
            </a:r>
            <a:br>
              <a:rPr lang="en-US" sz="4400" b="1" i="1" dirty="0">
                <a:solidFill>
                  <a:srgbClr val="000090"/>
                </a:solidFill>
                <a:latin typeface="Roboto" panose="02000000000000000000"/>
              </a:rPr>
            </a:br>
            <a:br>
              <a:rPr lang="en-US" sz="4400" b="1" i="1" dirty="0">
                <a:solidFill>
                  <a:srgbClr val="000090"/>
                </a:solidFill>
                <a:latin typeface="Roboto" panose="02000000000000000000"/>
              </a:rPr>
            </a:br>
            <a:r>
              <a:rPr lang="en-US" sz="4400" b="1" i="1" dirty="0">
                <a:solidFill>
                  <a:schemeClr val="accent3">
                    <a:lumMod val="50000"/>
                  </a:schemeClr>
                </a:solidFill>
                <a:latin typeface="Roboto" panose="02000000000000000000"/>
              </a:rPr>
              <a:t>                               </a:t>
            </a:r>
            <a:r>
              <a:rPr lang="en-US" sz="4800" b="1" i="1" dirty="0">
                <a:solidFill>
                  <a:srgbClr val="008000"/>
                </a:solidFill>
                <a:latin typeface="Roboto" panose="02000000000000000000"/>
                <a:cs typeface="Bookman Old Style"/>
              </a:rPr>
              <a:t>H</a:t>
            </a:r>
            <a:r>
              <a:rPr lang="en-US" sz="4800" b="1" i="1" dirty="0">
                <a:solidFill>
                  <a:srgbClr val="FF6600"/>
                </a:solidFill>
                <a:latin typeface="Roboto" panose="02000000000000000000"/>
                <a:cs typeface="Bookman Old Style"/>
              </a:rPr>
              <a:t>a</a:t>
            </a:r>
            <a:r>
              <a:rPr lang="en-US" sz="4800" b="1" i="1" dirty="0">
                <a:solidFill>
                  <a:srgbClr val="008000"/>
                </a:solidFill>
                <a:latin typeface="Roboto" panose="02000000000000000000"/>
                <a:cs typeface="Bookman Old Style"/>
              </a:rPr>
              <a:t>n</a:t>
            </a:r>
            <a:r>
              <a:rPr lang="en-US" sz="4800" b="1" i="1" dirty="0">
                <a:solidFill>
                  <a:srgbClr val="FF6600"/>
                </a:solidFill>
                <a:latin typeface="Roboto" panose="02000000000000000000"/>
                <a:cs typeface="Bookman Old Style"/>
              </a:rPr>
              <a:t>k</a:t>
            </a:r>
            <a:endParaRPr lang="en-US" sz="4800" b="1" dirty="0">
              <a:latin typeface="Roboto" panose="02000000000000000000"/>
            </a:endParaRPr>
          </a:p>
        </p:txBody>
      </p:sp>
      <p:sp>
        <p:nvSpPr>
          <p:cNvPr id="5" name="Slide Number Placeholder 4">
            <a:extLst>
              <a:ext uri="{FF2B5EF4-FFF2-40B4-BE49-F238E27FC236}">
                <a16:creationId xmlns:a16="http://schemas.microsoft.com/office/drawing/2014/main" id="{A66DE9A5-C86B-4A62-9DFE-FB3D761884D8}"/>
              </a:ext>
            </a:extLst>
          </p:cNvPr>
          <p:cNvSpPr>
            <a:spLocks noGrp="1"/>
          </p:cNvSpPr>
          <p:nvPr>
            <p:ph type="sldNum" sz="quarter" idx="12"/>
          </p:nvPr>
        </p:nvSpPr>
        <p:spPr/>
        <p:txBody>
          <a:bodyPr/>
          <a:lstStyle/>
          <a:p>
            <a:fld id="{85BFFC95-EC65-3E4A-8605-805ED2E28168}" type="slidenum">
              <a:rPr lang="en-US" smtClean="0"/>
              <a:t>43</a:t>
            </a:fld>
            <a:endParaRPr lang="en-US"/>
          </a:p>
        </p:txBody>
      </p:sp>
      <p:pic>
        <p:nvPicPr>
          <p:cNvPr id="6" name="Picture 2" descr="Home">
            <a:extLst>
              <a:ext uri="{FF2B5EF4-FFF2-40B4-BE49-F238E27FC236}">
                <a16:creationId xmlns:a16="http://schemas.microsoft.com/office/drawing/2014/main" id="{E1BF3473-5DE8-4EB6-B373-106D158BD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6007096"/>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A890A2A4-DD3C-48BB-8C18-EE04720C6451}"/>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2314040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D9DE-06D2-AF40-A858-C8919424718E}"/>
              </a:ext>
            </a:extLst>
          </p:cNvPr>
          <p:cNvSpPr>
            <a:spLocks noGrp="1"/>
          </p:cNvSpPr>
          <p:nvPr>
            <p:ph type="title"/>
          </p:nvPr>
        </p:nvSpPr>
        <p:spPr>
          <a:xfrm>
            <a:off x="2264228" y="444500"/>
            <a:ext cx="6778172" cy="5664200"/>
          </a:xfrm>
        </p:spPr>
        <p:txBody>
          <a:bodyPr>
            <a:normAutofit fontScale="90000"/>
          </a:bodyPr>
          <a:lstStyle/>
          <a:p>
            <a:pPr marL="0" indent="0">
              <a:lnSpc>
                <a:spcPct val="110000"/>
              </a:lnSpc>
            </a:pPr>
            <a:r>
              <a:rPr lang="en-US" sz="2700" i="1" dirty="0">
                <a:solidFill>
                  <a:schemeClr val="tx1"/>
                </a:solidFill>
                <a:latin typeface="Roboto" panose="02000000000000000000"/>
                <a:cs typeface="Arial"/>
              </a:rPr>
              <a:t>“The DFS’s latest guidance indicates that not only is it closely monitoring compliance with underwriting rules, but also that it believes that insurers may run afoul of the law by using criteria that have a ‘disparate impact’ on protected [classes]. </a:t>
            </a:r>
            <a:br>
              <a:rPr lang="en-US" sz="2700" i="1" dirty="0">
                <a:solidFill>
                  <a:schemeClr val="tx1"/>
                </a:solidFill>
                <a:latin typeface="Roboto" panose="02000000000000000000"/>
                <a:cs typeface="Arial"/>
              </a:rPr>
            </a:br>
            <a:br>
              <a:rPr lang="en-US" sz="2700" i="1" dirty="0">
                <a:solidFill>
                  <a:schemeClr val="tx1"/>
                </a:solidFill>
                <a:latin typeface="Roboto" panose="02000000000000000000"/>
                <a:cs typeface="Arial"/>
              </a:rPr>
            </a:br>
            <a:r>
              <a:rPr lang="en-US" sz="2700" i="1" dirty="0">
                <a:solidFill>
                  <a:schemeClr val="tx1"/>
                </a:solidFill>
                <a:latin typeface="Roboto" panose="02000000000000000000"/>
                <a:cs typeface="Arial"/>
              </a:rPr>
              <a:t>This development highlights the need for companies to review their underwriting models to ensure that they are actuarially sound and</a:t>
            </a:r>
            <a:r>
              <a:rPr lang="en-US" sz="2700" dirty="0">
                <a:solidFill>
                  <a:schemeClr val="tx1"/>
                </a:solidFill>
                <a:latin typeface="Roboto" panose="02000000000000000000"/>
                <a:cs typeface="Arial"/>
              </a:rPr>
              <a:t> </a:t>
            </a:r>
            <a:r>
              <a:rPr lang="en-US" sz="2700" i="1" dirty="0">
                <a:solidFill>
                  <a:schemeClr val="tx1"/>
                </a:solidFill>
                <a:latin typeface="Roboto" panose="02000000000000000000"/>
                <a:cs typeface="Arial"/>
              </a:rPr>
              <a:t>do not unfairly discriminate against a protected class.”</a:t>
            </a:r>
            <a:br>
              <a:rPr lang="en-US" sz="2900" i="1" dirty="0">
                <a:solidFill>
                  <a:schemeClr val="tx1"/>
                </a:solidFill>
                <a:latin typeface="Roboto" panose="02000000000000000000"/>
                <a:cs typeface="Arial"/>
              </a:rPr>
            </a:br>
            <a:br>
              <a:rPr lang="en-US" sz="2200" i="1" dirty="0">
                <a:solidFill>
                  <a:schemeClr val="tx1"/>
                </a:solidFill>
                <a:latin typeface="Roboto" panose="02000000000000000000"/>
                <a:cs typeface="Arial"/>
              </a:rPr>
            </a:br>
            <a:r>
              <a:rPr lang="en-US" sz="1800" dirty="0">
                <a:solidFill>
                  <a:schemeClr val="tx1"/>
                </a:solidFill>
                <a:latin typeface="Roboto" panose="02000000000000000000"/>
              </a:rPr>
              <a:t>“InsurTech Alert” from Akin, Gump, Strauss, </a:t>
            </a:r>
            <a:r>
              <a:rPr lang="en-US" sz="1800" dirty="0" err="1">
                <a:solidFill>
                  <a:schemeClr val="tx1"/>
                </a:solidFill>
                <a:latin typeface="Roboto" panose="02000000000000000000"/>
              </a:rPr>
              <a:t>Haure</a:t>
            </a:r>
            <a:r>
              <a:rPr lang="en-US" sz="1800" dirty="0">
                <a:solidFill>
                  <a:schemeClr val="tx1"/>
                </a:solidFill>
                <a:latin typeface="Roboto" panose="02000000000000000000"/>
              </a:rPr>
              <a:t> and Feld, LLP</a:t>
            </a:r>
            <a:br>
              <a:rPr lang="en-US" sz="1600" dirty="0">
                <a:solidFill>
                  <a:schemeClr val="tx1"/>
                </a:solidFill>
                <a:latin typeface="Roboto" panose="02000000000000000000"/>
              </a:rPr>
            </a:br>
            <a:r>
              <a:rPr lang="en-US" sz="1800" dirty="0">
                <a:solidFill>
                  <a:schemeClr val="tx1"/>
                </a:solidFill>
                <a:latin typeface="Roboto" panose="02000000000000000000"/>
              </a:rPr>
              <a:t>January 30, 2019</a:t>
            </a:r>
          </a:p>
        </p:txBody>
      </p:sp>
      <p:sp>
        <p:nvSpPr>
          <p:cNvPr id="6" name="Slide Number Placeholder 5">
            <a:extLst>
              <a:ext uri="{FF2B5EF4-FFF2-40B4-BE49-F238E27FC236}">
                <a16:creationId xmlns:a16="http://schemas.microsoft.com/office/drawing/2014/main" id="{F8C1FFC4-5D33-C14C-9CCB-EB85A7894FE6}"/>
              </a:ext>
            </a:extLst>
          </p:cNvPr>
          <p:cNvSpPr>
            <a:spLocks noGrp="1"/>
          </p:cNvSpPr>
          <p:nvPr>
            <p:ph type="sldNum" sz="quarter" idx="12"/>
          </p:nvPr>
        </p:nvSpPr>
        <p:spPr/>
        <p:txBody>
          <a:bodyPr/>
          <a:lstStyle/>
          <a:p>
            <a:fld id="{85BFFC95-EC65-3E4A-8605-805ED2E28168}" type="slidenum">
              <a:rPr lang="en-US" smtClean="0"/>
              <a:t>5</a:t>
            </a:fld>
            <a:endParaRPr lang="en-US"/>
          </a:p>
        </p:txBody>
      </p:sp>
      <p:pic>
        <p:nvPicPr>
          <p:cNvPr id="7" name="Picture 2" descr="Home">
            <a:extLst>
              <a:ext uri="{FF2B5EF4-FFF2-40B4-BE49-F238E27FC236}">
                <a16:creationId xmlns:a16="http://schemas.microsoft.com/office/drawing/2014/main" id="{357135BC-4736-4306-9864-C93469A3C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6032496"/>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id="{BEAAD4B1-3645-4759-858B-56104BF5760A}"/>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236924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CE0F-DD55-2D47-B5A5-0A5C66A56BEF}"/>
              </a:ext>
            </a:extLst>
          </p:cNvPr>
          <p:cNvSpPr>
            <a:spLocks noGrp="1"/>
          </p:cNvSpPr>
          <p:nvPr>
            <p:ph type="title"/>
          </p:nvPr>
        </p:nvSpPr>
        <p:spPr>
          <a:xfrm>
            <a:off x="2095500" y="0"/>
            <a:ext cx="6830785" cy="1680754"/>
          </a:xfrm>
        </p:spPr>
        <p:txBody>
          <a:bodyPr>
            <a:normAutofit/>
          </a:bodyPr>
          <a:lstStyle/>
          <a:p>
            <a:r>
              <a:rPr lang="en-US" sz="3200" dirty="0"/>
              <a:t>Protected Classes in Underwriting</a:t>
            </a:r>
          </a:p>
        </p:txBody>
      </p:sp>
      <p:sp>
        <p:nvSpPr>
          <p:cNvPr id="6" name="Content Placeholder 5">
            <a:extLst>
              <a:ext uri="{FF2B5EF4-FFF2-40B4-BE49-F238E27FC236}">
                <a16:creationId xmlns:a16="http://schemas.microsoft.com/office/drawing/2014/main" id="{B654E1ED-8C97-B947-843C-756B07981EAC}"/>
              </a:ext>
            </a:extLst>
          </p:cNvPr>
          <p:cNvSpPr>
            <a:spLocks noGrp="1"/>
          </p:cNvSpPr>
          <p:nvPr>
            <p:ph sz="quarter" idx="4"/>
          </p:nvPr>
        </p:nvSpPr>
        <p:spPr>
          <a:xfrm>
            <a:off x="2264229" y="1562100"/>
            <a:ext cx="6661968" cy="4627563"/>
          </a:xfrm>
        </p:spPr>
        <p:txBody>
          <a:bodyPr/>
          <a:lstStyle/>
          <a:p>
            <a:pPr>
              <a:lnSpc>
                <a:spcPct val="110000"/>
              </a:lnSpc>
            </a:pPr>
            <a:r>
              <a:rPr lang="en-US" sz="3300" b="1" dirty="0"/>
              <a:t>Race/Color</a:t>
            </a:r>
          </a:p>
          <a:p>
            <a:pPr>
              <a:lnSpc>
                <a:spcPct val="110000"/>
              </a:lnSpc>
            </a:pPr>
            <a:r>
              <a:rPr lang="en-US" sz="3300" b="1" dirty="0"/>
              <a:t>Ethnicity</a:t>
            </a:r>
          </a:p>
          <a:p>
            <a:pPr>
              <a:lnSpc>
                <a:spcPct val="110000"/>
              </a:lnSpc>
            </a:pPr>
            <a:r>
              <a:rPr lang="en-US" sz="3300" b="1" dirty="0"/>
              <a:t>Creed (religion)</a:t>
            </a:r>
          </a:p>
          <a:p>
            <a:pPr>
              <a:lnSpc>
                <a:spcPct val="110000"/>
              </a:lnSpc>
            </a:pPr>
            <a:r>
              <a:rPr lang="en-US" sz="3300" b="1" dirty="0"/>
              <a:t>Sexual Orientation</a:t>
            </a:r>
          </a:p>
          <a:p>
            <a:pPr>
              <a:lnSpc>
                <a:spcPct val="110000"/>
              </a:lnSpc>
            </a:pPr>
            <a:r>
              <a:rPr lang="en-US" sz="3300" b="1" dirty="0"/>
              <a:t>Victims of Domestic Violence</a:t>
            </a:r>
          </a:p>
          <a:p>
            <a:endParaRPr lang="en-US" dirty="0"/>
          </a:p>
        </p:txBody>
      </p:sp>
      <p:sp>
        <p:nvSpPr>
          <p:cNvPr id="8" name="Slide Number Placeholder 7">
            <a:extLst>
              <a:ext uri="{FF2B5EF4-FFF2-40B4-BE49-F238E27FC236}">
                <a16:creationId xmlns:a16="http://schemas.microsoft.com/office/drawing/2014/main" id="{7078AE8B-EBF9-B24D-BA97-8F12F1D6A2E9}"/>
              </a:ext>
            </a:extLst>
          </p:cNvPr>
          <p:cNvSpPr>
            <a:spLocks noGrp="1"/>
          </p:cNvSpPr>
          <p:nvPr>
            <p:ph type="sldNum" sz="quarter" idx="12"/>
          </p:nvPr>
        </p:nvSpPr>
        <p:spPr/>
        <p:txBody>
          <a:bodyPr/>
          <a:lstStyle/>
          <a:p>
            <a:fld id="{85BFFC95-EC65-3E4A-8605-805ED2E28168}" type="slidenum">
              <a:rPr lang="en-US" smtClean="0"/>
              <a:t>6</a:t>
            </a:fld>
            <a:endParaRPr lang="en-US"/>
          </a:p>
        </p:txBody>
      </p:sp>
      <p:pic>
        <p:nvPicPr>
          <p:cNvPr id="9" name="Picture 2" descr="Home">
            <a:extLst>
              <a:ext uri="{FF2B5EF4-FFF2-40B4-BE49-F238E27FC236}">
                <a16:creationId xmlns:a16="http://schemas.microsoft.com/office/drawing/2014/main" id="{A70110EA-FFA2-4AB2-9B41-82D3E75E62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6070592"/>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DC5CCCB5-7D8A-4AFA-90FB-F17C30A1226A}"/>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157439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73BC836-1283-4319-B08D-B49642B4E341}"/>
              </a:ext>
            </a:extLst>
          </p:cNvPr>
          <p:cNvSpPr>
            <a:spLocks noGrp="1"/>
          </p:cNvSpPr>
          <p:nvPr>
            <p:ph type="title"/>
          </p:nvPr>
        </p:nvSpPr>
        <p:spPr>
          <a:xfrm>
            <a:off x="1968500" y="0"/>
            <a:ext cx="6957785" cy="1680754"/>
          </a:xfrm>
        </p:spPr>
        <p:txBody>
          <a:bodyPr>
            <a:normAutofit/>
          </a:bodyPr>
          <a:lstStyle/>
          <a:p>
            <a:r>
              <a:rPr lang="en-US" sz="3200" dirty="0"/>
              <a:t>Two kinds of Unfair Discrimination</a:t>
            </a:r>
          </a:p>
        </p:txBody>
      </p:sp>
      <p:sp>
        <p:nvSpPr>
          <p:cNvPr id="8" name="Text Placeholder 7">
            <a:extLst>
              <a:ext uri="{FF2B5EF4-FFF2-40B4-BE49-F238E27FC236}">
                <a16:creationId xmlns:a16="http://schemas.microsoft.com/office/drawing/2014/main" id="{F104EAC9-7A2D-474D-8B60-A77E6CD64DE9}"/>
              </a:ext>
            </a:extLst>
          </p:cNvPr>
          <p:cNvSpPr>
            <a:spLocks noGrp="1"/>
          </p:cNvSpPr>
          <p:nvPr>
            <p:ph type="body" idx="1"/>
          </p:nvPr>
        </p:nvSpPr>
        <p:spPr/>
        <p:txBody>
          <a:bodyPr/>
          <a:lstStyle/>
          <a:p>
            <a:r>
              <a:rPr lang="en-US" sz="2400" dirty="0"/>
              <a:t>Disparate </a:t>
            </a:r>
            <a:r>
              <a:rPr lang="en-US" sz="2400" u="sng" dirty="0"/>
              <a:t>Treatment</a:t>
            </a:r>
            <a:endParaRPr lang="en-US" sz="2400" dirty="0"/>
          </a:p>
          <a:p>
            <a:endParaRPr lang="en-US" dirty="0"/>
          </a:p>
        </p:txBody>
      </p:sp>
      <p:sp>
        <p:nvSpPr>
          <p:cNvPr id="9" name="Content Placeholder 8">
            <a:extLst>
              <a:ext uri="{FF2B5EF4-FFF2-40B4-BE49-F238E27FC236}">
                <a16:creationId xmlns:a16="http://schemas.microsoft.com/office/drawing/2014/main" id="{0EF40365-6B3F-4380-943D-FECB8F34B0B3}"/>
              </a:ext>
            </a:extLst>
          </p:cNvPr>
          <p:cNvSpPr>
            <a:spLocks noGrp="1"/>
          </p:cNvSpPr>
          <p:nvPr>
            <p:ph sz="half" idx="2"/>
          </p:nvPr>
        </p:nvSpPr>
        <p:spPr>
          <a:xfrm>
            <a:off x="2264139" y="2230233"/>
            <a:ext cx="3230881" cy="3684588"/>
          </a:xfrm>
        </p:spPr>
        <p:txBody>
          <a:bodyPr/>
          <a:lstStyle/>
          <a:p>
            <a:pPr marL="0" indent="0">
              <a:lnSpc>
                <a:spcPct val="100000"/>
              </a:lnSpc>
              <a:buNone/>
            </a:pPr>
            <a:r>
              <a:rPr lang="en-US" sz="2400" dirty="0"/>
              <a:t>Differential treatment on the basis of membership in a protected class that disadvantages members of that class </a:t>
            </a:r>
          </a:p>
          <a:p>
            <a:endParaRPr lang="en-US" dirty="0"/>
          </a:p>
        </p:txBody>
      </p:sp>
      <p:sp>
        <p:nvSpPr>
          <p:cNvPr id="10" name="Text Placeholder 9">
            <a:extLst>
              <a:ext uri="{FF2B5EF4-FFF2-40B4-BE49-F238E27FC236}">
                <a16:creationId xmlns:a16="http://schemas.microsoft.com/office/drawing/2014/main" id="{B79D6DA7-ACCF-4799-8171-1319A7B14EA4}"/>
              </a:ext>
            </a:extLst>
          </p:cNvPr>
          <p:cNvSpPr>
            <a:spLocks noGrp="1"/>
          </p:cNvSpPr>
          <p:nvPr>
            <p:ph type="body" sz="quarter" idx="3"/>
          </p:nvPr>
        </p:nvSpPr>
        <p:spPr/>
        <p:txBody>
          <a:bodyPr/>
          <a:lstStyle/>
          <a:p>
            <a:r>
              <a:rPr lang="en-US" sz="2400" dirty="0"/>
              <a:t>Disparate </a:t>
            </a:r>
            <a:r>
              <a:rPr lang="en-US" sz="2400" u="sng" dirty="0"/>
              <a:t>Impact</a:t>
            </a:r>
            <a:endParaRPr lang="en-US" sz="2400" dirty="0"/>
          </a:p>
          <a:p>
            <a:endParaRPr lang="en-US" dirty="0"/>
          </a:p>
        </p:txBody>
      </p:sp>
      <p:sp>
        <p:nvSpPr>
          <p:cNvPr id="11" name="Content Placeholder 10">
            <a:extLst>
              <a:ext uri="{FF2B5EF4-FFF2-40B4-BE49-F238E27FC236}">
                <a16:creationId xmlns:a16="http://schemas.microsoft.com/office/drawing/2014/main" id="{24171A76-B170-4F6A-826D-A958D2C011BA}"/>
              </a:ext>
            </a:extLst>
          </p:cNvPr>
          <p:cNvSpPr>
            <a:spLocks noGrp="1"/>
          </p:cNvSpPr>
          <p:nvPr>
            <p:ph sz="quarter" idx="4"/>
          </p:nvPr>
        </p:nvSpPr>
        <p:spPr>
          <a:xfrm>
            <a:off x="5679314" y="2230233"/>
            <a:ext cx="3246793" cy="3684588"/>
          </a:xfrm>
        </p:spPr>
        <p:txBody>
          <a:bodyPr>
            <a:normAutofit/>
          </a:bodyPr>
          <a:lstStyle/>
          <a:p>
            <a:pPr marL="0" indent="0">
              <a:buNone/>
            </a:pPr>
            <a:r>
              <a:rPr lang="en-US" sz="2400" dirty="0"/>
              <a:t>Treatment on the basis of inadequately justified factors </a:t>
            </a:r>
            <a:r>
              <a:rPr lang="mr-IN" sz="2400" dirty="0"/>
              <a:t>–</a:t>
            </a:r>
            <a:r>
              <a:rPr lang="en-US" sz="2400" dirty="0"/>
              <a:t> </a:t>
            </a:r>
            <a:r>
              <a:rPr lang="en-US" sz="2400" i="1" u="sng" dirty="0"/>
              <a:t>not</a:t>
            </a:r>
            <a:r>
              <a:rPr lang="en-US" sz="2400" i="1" dirty="0"/>
              <a:t> including membership in a protected class per se</a:t>
            </a:r>
            <a:r>
              <a:rPr lang="en-US" sz="2400" dirty="0"/>
              <a:t> </a:t>
            </a:r>
            <a:r>
              <a:rPr lang="mr-IN" sz="2400" dirty="0"/>
              <a:t>–</a:t>
            </a:r>
            <a:r>
              <a:rPr lang="en-US" sz="2400" dirty="0"/>
              <a:t> that nevertheless disadvantage members of a protected class </a:t>
            </a:r>
          </a:p>
          <a:p>
            <a:endParaRPr lang="en-US" dirty="0"/>
          </a:p>
        </p:txBody>
      </p:sp>
      <p:sp>
        <p:nvSpPr>
          <p:cNvPr id="6" name="Slide Number Placeholder 5">
            <a:extLst>
              <a:ext uri="{FF2B5EF4-FFF2-40B4-BE49-F238E27FC236}">
                <a16:creationId xmlns:a16="http://schemas.microsoft.com/office/drawing/2014/main" id="{6260C492-00FE-134F-B3C8-E4F3583EBD74}"/>
              </a:ext>
            </a:extLst>
          </p:cNvPr>
          <p:cNvSpPr>
            <a:spLocks noGrp="1"/>
          </p:cNvSpPr>
          <p:nvPr>
            <p:ph type="sldNum" sz="quarter" idx="12"/>
          </p:nvPr>
        </p:nvSpPr>
        <p:spPr/>
        <p:txBody>
          <a:bodyPr/>
          <a:lstStyle/>
          <a:p>
            <a:fld id="{85BFFC95-EC65-3E4A-8605-805ED2E28168}" type="slidenum">
              <a:rPr lang="en-US" smtClean="0"/>
              <a:t>7</a:t>
            </a:fld>
            <a:endParaRPr lang="en-US"/>
          </a:p>
        </p:txBody>
      </p:sp>
      <p:pic>
        <p:nvPicPr>
          <p:cNvPr id="12" name="Picture 2" descr="Home">
            <a:extLst>
              <a:ext uri="{FF2B5EF4-FFF2-40B4-BE49-F238E27FC236}">
                <a16:creationId xmlns:a16="http://schemas.microsoft.com/office/drawing/2014/main" id="{F1CD94DE-FAAF-417E-A954-9219C7543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6070592"/>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Box 12">
            <a:extLst>
              <a:ext uri="{FF2B5EF4-FFF2-40B4-BE49-F238E27FC236}">
                <a16:creationId xmlns:a16="http://schemas.microsoft.com/office/drawing/2014/main" id="{6BE2D361-3B49-43EA-A73D-D9DA7774B031}"/>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274562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D4FC-9D46-2649-9962-724DE951782E}"/>
              </a:ext>
            </a:extLst>
          </p:cNvPr>
          <p:cNvSpPr>
            <a:spLocks noGrp="1"/>
          </p:cNvSpPr>
          <p:nvPr>
            <p:ph type="title"/>
          </p:nvPr>
        </p:nvSpPr>
        <p:spPr>
          <a:xfrm>
            <a:off x="901068" y="721632"/>
            <a:ext cx="7877175" cy="3415847"/>
          </a:xfrm>
        </p:spPr>
        <p:txBody>
          <a:bodyPr>
            <a:noAutofit/>
          </a:bodyPr>
          <a:lstStyle/>
          <a:p>
            <a:br>
              <a:rPr lang="en-US" sz="3400" i="1" dirty="0">
                <a:latin typeface="Arial"/>
                <a:cs typeface="Arial"/>
              </a:rPr>
            </a:br>
            <a:br>
              <a:rPr lang="en-US" sz="3400" i="1" dirty="0">
                <a:latin typeface="Arial"/>
                <a:cs typeface="Arial"/>
              </a:rPr>
            </a:br>
            <a:br>
              <a:rPr lang="en-US" sz="3400" i="1" dirty="0">
                <a:latin typeface="Arial"/>
                <a:cs typeface="Arial"/>
              </a:rPr>
            </a:br>
            <a:br>
              <a:rPr lang="en-US" sz="3400" i="1" dirty="0">
                <a:latin typeface="Arial"/>
                <a:cs typeface="Arial"/>
              </a:rPr>
            </a:br>
            <a:br>
              <a:rPr lang="en-US" sz="3400" i="1" dirty="0">
                <a:latin typeface="Arial"/>
                <a:cs typeface="Arial"/>
              </a:rPr>
            </a:br>
            <a:br>
              <a:rPr lang="en-US" sz="3400" i="1" dirty="0">
                <a:latin typeface="Arial"/>
                <a:cs typeface="Arial"/>
              </a:rPr>
            </a:br>
            <a:r>
              <a:rPr lang="en-US" sz="3400" i="1" dirty="0">
                <a:latin typeface="Roboto" panose="02000000000000000000"/>
                <a:cs typeface="Arial"/>
              </a:rPr>
              <a:t>“Information about a person’s physical activity, income, race/ethnicity and neighborhood</a:t>
            </a:r>
            <a:r>
              <a:rPr lang="mr-IN" sz="3400" i="1" dirty="0">
                <a:latin typeface="Roboto" panose="02000000000000000000"/>
                <a:cs typeface="Arial"/>
              </a:rPr>
              <a:t>…</a:t>
            </a:r>
            <a:r>
              <a:rPr lang="en-US" sz="3400" i="1" dirty="0">
                <a:latin typeface="Roboto" panose="02000000000000000000"/>
                <a:cs typeface="Arial"/>
              </a:rPr>
              <a:t>collected and traded online is increasing exponentially.”</a:t>
            </a:r>
            <a:br>
              <a:rPr lang="en-US" sz="3600" i="1" dirty="0">
                <a:latin typeface="Roboto" panose="02000000000000000000"/>
                <a:cs typeface="Arial"/>
              </a:rPr>
            </a:br>
            <a:endParaRPr lang="en-US" sz="3600" dirty="0">
              <a:latin typeface="Roboto" panose="02000000000000000000"/>
            </a:endParaRPr>
          </a:p>
        </p:txBody>
      </p:sp>
      <p:sp>
        <p:nvSpPr>
          <p:cNvPr id="3" name="Text Placeholder 2">
            <a:extLst>
              <a:ext uri="{FF2B5EF4-FFF2-40B4-BE49-F238E27FC236}">
                <a16:creationId xmlns:a16="http://schemas.microsoft.com/office/drawing/2014/main" id="{5CF8D355-BE7F-684B-A4D3-11ECD1C5253E}"/>
              </a:ext>
            </a:extLst>
          </p:cNvPr>
          <p:cNvSpPr>
            <a:spLocks noGrp="1"/>
          </p:cNvSpPr>
          <p:nvPr>
            <p:ph type="body" idx="1"/>
          </p:nvPr>
        </p:nvSpPr>
        <p:spPr>
          <a:xfrm>
            <a:off x="901069" y="3849235"/>
            <a:ext cx="7877174" cy="1500187"/>
          </a:xfrm>
        </p:spPr>
        <p:txBody>
          <a:bodyPr>
            <a:normAutofit/>
          </a:bodyPr>
          <a:lstStyle/>
          <a:p>
            <a:r>
              <a:rPr lang="en-US" dirty="0"/>
              <a:t>I. Glenn Cohn, JD</a:t>
            </a:r>
            <a:br>
              <a:rPr lang="en-US" dirty="0"/>
            </a:br>
            <a:r>
              <a:rPr lang="en-US" dirty="0"/>
              <a:t>Harvard Law School</a:t>
            </a:r>
            <a:br>
              <a:rPr lang="en-US" dirty="0"/>
            </a:br>
            <a:r>
              <a:rPr lang="en-US" i="1" dirty="0"/>
              <a:t>“Preserving Privacy and the Big Data Enterprise are on a Collision Course”</a:t>
            </a:r>
            <a:br>
              <a:rPr lang="en-US" i="1" dirty="0"/>
            </a:br>
            <a:r>
              <a:rPr lang="en-US" dirty="0"/>
              <a:t>Journal of the American Medical Association</a:t>
            </a:r>
            <a:br>
              <a:rPr lang="en-US" dirty="0"/>
            </a:br>
            <a:r>
              <a:rPr lang="en-US" dirty="0"/>
              <a:t>320,3 (July 17, 2018):231[editorial]</a:t>
            </a:r>
          </a:p>
          <a:p>
            <a:endParaRPr lang="en-US" dirty="0"/>
          </a:p>
        </p:txBody>
      </p:sp>
      <p:sp>
        <p:nvSpPr>
          <p:cNvPr id="5" name="Slide Number Placeholder 4">
            <a:extLst>
              <a:ext uri="{FF2B5EF4-FFF2-40B4-BE49-F238E27FC236}">
                <a16:creationId xmlns:a16="http://schemas.microsoft.com/office/drawing/2014/main" id="{4E395A20-674C-3043-9AB9-8C9EE496E8F1}"/>
              </a:ext>
            </a:extLst>
          </p:cNvPr>
          <p:cNvSpPr>
            <a:spLocks noGrp="1"/>
          </p:cNvSpPr>
          <p:nvPr>
            <p:ph type="sldNum" sz="quarter" idx="12"/>
          </p:nvPr>
        </p:nvSpPr>
        <p:spPr/>
        <p:txBody>
          <a:bodyPr/>
          <a:lstStyle/>
          <a:p>
            <a:fld id="{85BFFC95-EC65-3E4A-8605-805ED2E28168}" type="slidenum">
              <a:rPr lang="en-US" smtClean="0"/>
              <a:t>8</a:t>
            </a:fld>
            <a:endParaRPr lang="en-US" dirty="0"/>
          </a:p>
        </p:txBody>
      </p:sp>
      <p:pic>
        <p:nvPicPr>
          <p:cNvPr id="6" name="Picture 2" descr="Home">
            <a:extLst>
              <a:ext uri="{FF2B5EF4-FFF2-40B4-BE49-F238E27FC236}">
                <a16:creationId xmlns:a16="http://schemas.microsoft.com/office/drawing/2014/main" id="{EDC27537-7AB5-43BE-AFE9-F64EAA088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6045184"/>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7C4298C8-7A70-4531-A7B3-C98AD45DFAA5}"/>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570441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72BE8-3146-4AED-94CC-FE4F21DA65BD}"/>
              </a:ext>
            </a:extLst>
          </p:cNvPr>
          <p:cNvSpPr>
            <a:spLocks noGrp="1"/>
          </p:cNvSpPr>
          <p:nvPr>
            <p:ph type="title"/>
          </p:nvPr>
        </p:nvSpPr>
        <p:spPr>
          <a:xfrm>
            <a:off x="990599" y="1017928"/>
            <a:ext cx="7519987" cy="3581400"/>
          </a:xfrm>
        </p:spPr>
        <p:txBody>
          <a:bodyPr>
            <a:normAutofit fontScale="90000"/>
          </a:bodyPr>
          <a:lstStyle/>
          <a:p>
            <a:r>
              <a:rPr lang="en-US" sz="4000" i="1" dirty="0">
                <a:latin typeface="Roboto" panose="02000000000000000000"/>
                <a:cs typeface="Arial"/>
              </a:rPr>
              <a:t>“A risk selection solution not properly tested and vetted runs a very real risk of unintentionally targeting a certain population.”</a:t>
            </a:r>
            <a:br>
              <a:rPr lang="en-US" sz="4800" i="1" dirty="0">
                <a:latin typeface="Roboto" panose="02000000000000000000"/>
                <a:cs typeface="Arial"/>
              </a:rPr>
            </a:br>
            <a:br>
              <a:rPr lang="en-US" sz="4400" i="1" dirty="0">
                <a:latin typeface="Roboto" panose="02000000000000000000"/>
                <a:cs typeface="Arial"/>
              </a:rPr>
            </a:br>
            <a:endParaRPr lang="en-US" dirty="0">
              <a:latin typeface="Roboto" panose="02000000000000000000"/>
            </a:endParaRPr>
          </a:p>
        </p:txBody>
      </p:sp>
      <p:sp>
        <p:nvSpPr>
          <p:cNvPr id="8" name="Text Placeholder 7">
            <a:extLst>
              <a:ext uri="{FF2B5EF4-FFF2-40B4-BE49-F238E27FC236}">
                <a16:creationId xmlns:a16="http://schemas.microsoft.com/office/drawing/2014/main" id="{488ADEA5-0A0E-42D0-BD04-BAB21BC60CE1}"/>
              </a:ext>
            </a:extLst>
          </p:cNvPr>
          <p:cNvSpPr>
            <a:spLocks noGrp="1"/>
          </p:cNvSpPr>
          <p:nvPr>
            <p:ph type="body" idx="1"/>
          </p:nvPr>
        </p:nvSpPr>
        <p:spPr>
          <a:xfrm>
            <a:off x="990600" y="3849235"/>
            <a:ext cx="7519987" cy="1500187"/>
          </a:xfrm>
        </p:spPr>
        <p:txBody>
          <a:bodyPr/>
          <a:lstStyle/>
          <a:p>
            <a:r>
              <a:rPr lang="en-US" dirty="0"/>
              <a:t>Dianne Schuetz et al</a:t>
            </a:r>
            <a:br>
              <a:rPr lang="en-US" dirty="0"/>
            </a:br>
            <a:r>
              <a:rPr lang="en-US" dirty="0"/>
              <a:t>RGA Re</a:t>
            </a:r>
            <a:br>
              <a:rPr lang="en-US" dirty="0"/>
            </a:br>
            <a:r>
              <a:rPr lang="en-US" dirty="0"/>
              <a:t>On The Risk</a:t>
            </a:r>
            <a:br>
              <a:rPr lang="en-US" dirty="0"/>
            </a:br>
            <a:r>
              <a:rPr lang="en-US" dirty="0"/>
              <a:t>34,4 (December 2018):68 </a:t>
            </a:r>
          </a:p>
          <a:p>
            <a:endParaRPr lang="en-US" dirty="0"/>
          </a:p>
        </p:txBody>
      </p:sp>
      <p:sp>
        <p:nvSpPr>
          <p:cNvPr id="6" name="Slide Number Placeholder 5">
            <a:extLst>
              <a:ext uri="{FF2B5EF4-FFF2-40B4-BE49-F238E27FC236}">
                <a16:creationId xmlns:a16="http://schemas.microsoft.com/office/drawing/2014/main" id="{85D75AFB-67A4-9E4C-888E-83E1AC3B9B4F}"/>
              </a:ext>
            </a:extLst>
          </p:cNvPr>
          <p:cNvSpPr>
            <a:spLocks noGrp="1"/>
          </p:cNvSpPr>
          <p:nvPr>
            <p:ph type="sldNum" sz="quarter" idx="12"/>
          </p:nvPr>
        </p:nvSpPr>
        <p:spPr/>
        <p:txBody>
          <a:bodyPr/>
          <a:lstStyle/>
          <a:p>
            <a:fld id="{85BFFC95-EC65-3E4A-8605-805ED2E28168}" type="slidenum">
              <a:rPr lang="en-US" smtClean="0"/>
              <a:t>9</a:t>
            </a:fld>
            <a:endParaRPr lang="en-US"/>
          </a:p>
        </p:txBody>
      </p:sp>
      <p:pic>
        <p:nvPicPr>
          <p:cNvPr id="9" name="Picture 2" descr="Home">
            <a:extLst>
              <a:ext uri="{FF2B5EF4-FFF2-40B4-BE49-F238E27FC236}">
                <a16:creationId xmlns:a16="http://schemas.microsoft.com/office/drawing/2014/main" id="{6C3204F8-E900-48D1-9FFC-41BEAAD2B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6070592"/>
            <a:ext cx="1638300" cy="765177"/>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a:extLst>
              <a:ext uri="{FF2B5EF4-FFF2-40B4-BE49-F238E27FC236}">
                <a16:creationId xmlns:a16="http://schemas.microsoft.com/office/drawing/2014/main" id="{86407B5C-F7BF-4A0B-B0EB-458E61B535B0}"/>
              </a:ext>
            </a:extLst>
          </p:cNvPr>
          <p:cNvSpPr txBox="1"/>
          <p:nvPr/>
        </p:nvSpPr>
        <p:spPr>
          <a:xfrm>
            <a:off x="6489700" y="6356351"/>
            <a:ext cx="1638300" cy="369332"/>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35882401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e12f54ff-16dd-4886-b7b9-096196d4908e"/>
</p:tagLst>
</file>

<file path=ppt/theme/theme1.xml><?xml version="1.0" encoding="utf-8"?>
<a:theme xmlns:a="http://schemas.openxmlformats.org/drawingml/2006/main" name="AHOU conf">
  <a:themeElements>
    <a:clrScheme name="Custom 6">
      <a:dk1>
        <a:srgbClr val="000000"/>
      </a:dk1>
      <a:lt1>
        <a:srgbClr val="FFFFFF"/>
      </a:lt1>
      <a:dk2>
        <a:srgbClr val="0082A5"/>
      </a:dk2>
      <a:lt2>
        <a:srgbClr val="EEECE1"/>
      </a:lt2>
      <a:accent1>
        <a:srgbClr val="4F81BD"/>
      </a:accent1>
      <a:accent2>
        <a:srgbClr val="DF6935"/>
      </a:accent2>
      <a:accent3>
        <a:srgbClr val="5B9843"/>
      </a:accent3>
      <a:accent4>
        <a:srgbClr val="6F326E"/>
      </a:accent4>
      <a:accent5>
        <a:srgbClr val="4BACC6"/>
      </a:accent5>
      <a:accent6>
        <a:srgbClr val="F79646"/>
      </a:accent6>
      <a:hlink>
        <a:srgbClr val="30B2DE"/>
      </a:hlink>
      <a:folHlink>
        <a:srgbClr val="A9A8A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HOU conf" id="{C68DB5E9-EB72-1A42-8BD9-E50A74D1C8C1}" vid="{DA58B6AC-C535-264B-850C-C66DC346DB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AHOU conf</Template>
  <TotalTime>678</TotalTime>
  <Words>1624</Words>
  <Application>Microsoft Office PowerPoint</Application>
  <PresentationFormat>On-screen Show (4:3)</PresentationFormat>
  <Paragraphs>225</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Comic Sans MS</vt:lpstr>
      <vt:lpstr>Roboto</vt:lpstr>
      <vt:lpstr>Zapf Dingbats</vt:lpstr>
      <vt:lpstr>AHOU conf</vt:lpstr>
      <vt:lpstr>FAIR vs. UNFAIR UNDERWRITING Rethinking Our Approach</vt:lpstr>
      <vt:lpstr>PowerPoint Presentation</vt:lpstr>
      <vt:lpstr> Because of 7 major trajectories impacting our industry, it is time for an objective assessment of where we stand on matters involving fair vs. unfair life underwriting </vt:lpstr>
      <vt:lpstr>PowerPoint Presentation</vt:lpstr>
      <vt:lpstr>“The DFS’s latest guidance indicates that not only is it closely monitoring compliance with underwriting rules, but also that it believes that insurers may run afoul of the law by using criteria that have a ‘disparate impact’ on protected [classes].   This development highlights the need for companies to review their underwriting models to ensure that they are actuarially sound and do not unfairly discriminate against a protected class.”  “InsurTech Alert” from Akin, Gump, Strauss, Haure and Feld, LLP January 30, 2019</vt:lpstr>
      <vt:lpstr>Protected Classes in Underwriting</vt:lpstr>
      <vt:lpstr>Two kinds of Unfair Discrimination</vt:lpstr>
      <vt:lpstr>      “Information about a person’s physical activity, income, race/ethnicity and neighborhood…collected and traded online is increasing exponentially.” </vt:lpstr>
      <vt:lpstr>“A risk selection solution not properly tested and vetted runs a very real risk of unintentionally targeting a certain population.”  </vt:lpstr>
      <vt:lpstr>In the last few years, a number of ostensible underwriting resources have been introduced that have raised questions about disparate discrimination. </vt:lpstr>
      <vt:lpstr>PowerPoint Presentation</vt:lpstr>
      <vt:lpstr>PowerPoint Presentation</vt:lpstr>
      <vt:lpstr>PowerPoint Presentation</vt:lpstr>
      <vt:lpstr>   What is the consumer perspective?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Facial imaging for the alleged determination of biological vs. chronological age – using “selfies” –  is being promoted as an underwriting resource.  Given extensive evidence from research studies, does this constitute unfair disparate discrimination?  </vt:lpstr>
      <vt:lpstr>PowerPoint Presentation</vt:lpstr>
      <vt:lpstr>PowerPoint Presentation</vt:lpstr>
      <vt:lpstr>PowerPoint Presentation</vt:lpstr>
      <vt:lpstr>Genetic Testing and the Use of Genetic Test Results in Life Underwriting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Epilogue Contemporary Observations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Gloria Vestal</dc:creator>
  <cp:lastModifiedBy>Jessica Caracofe</cp:lastModifiedBy>
  <cp:revision>97</cp:revision>
  <cp:lastPrinted>2019-06-09T14:25:46Z</cp:lastPrinted>
  <dcterms:created xsi:type="dcterms:W3CDTF">2018-12-20T17:06:16Z</dcterms:created>
  <dcterms:modified xsi:type="dcterms:W3CDTF">2019-06-17T14:46:13Z</dcterms:modified>
</cp:coreProperties>
</file>